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8"/>
  </p:notesMasterIdLst>
  <p:handoutMasterIdLst>
    <p:handoutMasterId r:id="rId129"/>
  </p:handoutMasterIdLst>
  <p:sldIdLst>
    <p:sldId id="256" r:id="rId2"/>
    <p:sldId id="407" r:id="rId3"/>
    <p:sldId id="538" r:id="rId4"/>
    <p:sldId id="539" r:id="rId5"/>
    <p:sldId id="540" r:id="rId6"/>
    <p:sldId id="541" r:id="rId7"/>
    <p:sldId id="427" r:id="rId8"/>
    <p:sldId id="414" r:id="rId9"/>
    <p:sldId id="517" r:id="rId10"/>
    <p:sldId id="518" r:id="rId11"/>
    <p:sldId id="519" r:id="rId12"/>
    <p:sldId id="520" r:id="rId13"/>
    <p:sldId id="521" r:id="rId14"/>
    <p:sldId id="522" r:id="rId15"/>
    <p:sldId id="524" r:id="rId16"/>
    <p:sldId id="523" r:id="rId17"/>
    <p:sldId id="529" r:id="rId18"/>
    <p:sldId id="525" r:id="rId19"/>
    <p:sldId id="526" r:id="rId20"/>
    <p:sldId id="515" r:id="rId21"/>
    <p:sldId id="549" r:id="rId22"/>
    <p:sldId id="550" r:id="rId23"/>
    <p:sldId id="551" r:id="rId24"/>
    <p:sldId id="552" r:id="rId25"/>
    <p:sldId id="543" r:id="rId26"/>
    <p:sldId id="558" r:id="rId27"/>
    <p:sldId id="545" r:id="rId28"/>
    <p:sldId id="544" r:id="rId29"/>
    <p:sldId id="530" r:id="rId30"/>
    <p:sldId id="531" r:id="rId31"/>
    <p:sldId id="546" r:id="rId32"/>
    <p:sldId id="547" r:id="rId33"/>
    <p:sldId id="548" r:id="rId34"/>
    <p:sldId id="506" r:id="rId35"/>
    <p:sldId id="553" r:id="rId36"/>
    <p:sldId id="554" r:id="rId37"/>
    <p:sldId id="555" r:id="rId38"/>
    <p:sldId id="421" r:id="rId39"/>
    <p:sldId id="559" r:id="rId40"/>
    <p:sldId id="528" r:id="rId41"/>
    <p:sldId id="560" r:id="rId42"/>
    <p:sldId id="561" r:id="rId43"/>
    <p:sldId id="562" r:id="rId44"/>
    <p:sldId id="563" r:id="rId45"/>
    <p:sldId id="564" r:id="rId46"/>
    <p:sldId id="612" r:id="rId47"/>
    <p:sldId id="620" r:id="rId48"/>
    <p:sldId id="621" r:id="rId49"/>
    <p:sldId id="622" r:id="rId50"/>
    <p:sldId id="623" r:id="rId51"/>
    <p:sldId id="624" r:id="rId52"/>
    <p:sldId id="625" r:id="rId53"/>
    <p:sldId id="626" r:id="rId54"/>
    <p:sldId id="627" r:id="rId55"/>
    <p:sldId id="628" r:id="rId56"/>
    <p:sldId id="629" r:id="rId57"/>
    <p:sldId id="630" r:id="rId58"/>
    <p:sldId id="631" r:id="rId59"/>
    <p:sldId id="632" r:id="rId60"/>
    <p:sldId id="633" r:id="rId61"/>
    <p:sldId id="634" r:id="rId62"/>
    <p:sldId id="635" r:id="rId63"/>
    <p:sldId id="636" r:id="rId64"/>
    <p:sldId id="637" r:id="rId65"/>
    <p:sldId id="607" r:id="rId66"/>
    <p:sldId id="608" r:id="rId67"/>
    <p:sldId id="609" r:id="rId68"/>
    <p:sldId id="610" r:id="rId69"/>
    <p:sldId id="611" r:id="rId70"/>
    <p:sldId id="613" r:id="rId71"/>
    <p:sldId id="603" r:id="rId72"/>
    <p:sldId id="604" r:id="rId73"/>
    <p:sldId id="605" r:id="rId74"/>
    <p:sldId id="575" r:id="rId75"/>
    <p:sldId id="576" r:id="rId76"/>
    <p:sldId id="577" r:id="rId77"/>
    <p:sldId id="578" r:id="rId78"/>
    <p:sldId id="579" r:id="rId79"/>
    <p:sldId id="580" r:id="rId80"/>
    <p:sldId id="581" r:id="rId81"/>
    <p:sldId id="582" r:id="rId82"/>
    <p:sldId id="583" r:id="rId83"/>
    <p:sldId id="614" r:id="rId84"/>
    <p:sldId id="615" r:id="rId85"/>
    <p:sldId id="616" r:id="rId86"/>
    <p:sldId id="617" r:id="rId87"/>
    <p:sldId id="618" r:id="rId88"/>
    <p:sldId id="619" r:id="rId89"/>
    <p:sldId id="497" r:id="rId90"/>
    <p:sldId id="462" r:id="rId91"/>
    <p:sldId id="463" r:id="rId92"/>
    <p:sldId id="464" r:id="rId93"/>
    <p:sldId id="465" r:id="rId94"/>
    <p:sldId id="466" r:id="rId95"/>
    <p:sldId id="467" r:id="rId96"/>
    <p:sldId id="468" r:id="rId97"/>
    <p:sldId id="469" r:id="rId98"/>
    <p:sldId id="470" r:id="rId99"/>
    <p:sldId id="638" r:id="rId100"/>
    <p:sldId id="639" r:id="rId101"/>
    <p:sldId id="640" r:id="rId102"/>
    <p:sldId id="641" r:id="rId103"/>
    <p:sldId id="642" r:id="rId104"/>
    <p:sldId id="643" r:id="rId105"/>
    <p:sldId id="593" r:id="rId106"/>
    <p:sldId id="532" r:id="rId107"/>
    <p:sldId id="535" r:id="rId108"/>
    <p:sldId id="473" r:id="rId109"/>
    <p:sldId id="474" r:id="rId110"/>
    <p:sldId id="475" r:id="rId111"/>
    <p:sldId id="476" r:id="rId112"/>
    <p:sldId id="477" r:id="rId113"/>
    <p:sldId id="478" r:id="rId114"/>
    <p:sldId id="536" r:id="rId115"/>
    <p:sldId id="537" r:id="rId116"/>
    <p:sldId id="479" r:id="rId117"/>
    <p:sldId id="480" r:id="rId118"/>
    <p:sldId id="542" r:id="rId119"/>
    <p:sldId id="511" r:id="rId120"/>
    <p:sldId id="507" r:id="rId121"/>
    <p:sldId id="499" r:id="rId122"/>
    <p:sldId id="503" r:id="rId123"/>
    <p:sldId id="504" r:id="rId124"/>
    <p:sldId id="505" r:id="rId125"/>
    <p:sldId id="411" r:id="rId126"/>
    <p:sldId id="419" r:id="rId1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96" autoAdjust="0"/>
    <p:restoredTop sz="94660"/>
  </p:normalViewPr>
  <p:slideViewPr>
    <p:cSldViewPr snapToGrid="0">
      <p:cViewPr varScale="1">
        <p:scale>
          <a:sx n="71" d="100"/>
          <a:sy n="71" d="100"/>
        </p:scale>
        <p:origin x="1242" y="60"/>
      </p:cViewPr>
      <p:guideLst>
        <p:guide orient="horz" pos="2160"/>
        <p:guide pos="2880"/>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58F112-1D6F-44C5-AF73-A5EEB7AA45FA}"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3E0CF4D4-198B-4AFE-88D2-8E46B21E88EE}">
      <dgm:prSet phldrT="[Text]" custT="1"/>
      <dgm:spPr>
        <a:solidFill>
          <a:srgbClr val="FFFF00"/>
        </a:solidFill>
      </dgm:spPr>
      <dgm:t>
        <a:bodyPr/>
        <a:lstStyle/>
        <a:p>
          <a:r>
            <a:rPr lang="en-US" sz="2400" b="1" dirty="0">
              <a:latin typeface="Agency FB" panose="020B0503020202020204" pitchFamily="34" charset="0"/>
            </a:rPr>
            <a:t>01. </a:t>
          </a:r>
          <a:r>
            <a:rPr lang="id-ID" sz="2400" b="1" dirty="0" smtClean="0">
              <a:latin typeface="Agency FB" panose="020B0503020202020204" pitchFamily="34" charset="0"/>
            </a:rPr>
            <a:t>Overview Sistem Basis Data –RDBMS- SQL</a:t>
          </a:r>
          <a:endParaRPr lang="en-US" sz="2400" b="0" dirty="0">
            <a:latin typeface="Agency FB" panose="020B0503020202020204" pitchFamily="34" charset="0"/>
          </a:endParaRPr>
        </a:p>
      </dgm:t>
    </dgm:pt>
    <dgm:pt modelId="{05810277-582E-4DDD-94AC-FECF5A93EDB5}" type="parTrans" cxnId="{1D2DC411-ECA7-4663-9E60-7319B60B72BC}">
      <dgm:prSet/>
      <dgm:spPr/>
      <dgm:t>
        <a:bodyPr/>
        <a:lstStyle/>
        <a:p>
          <a:endParaRPr lang="en-US" sz="2400"/>
        </a:p>
      </dgm:t>
    </dgm:pt>
    <dgm:pt modelId="{8CA7FDF3-C092-44B1-B986-2EF0BE92CBAB}" type="sibTrans" cxnId="{1D2DC411-ECA7-4663-9E60-7319B60B72BC}">
      <dgm:prSet/>
      <dgm:spPr/>
      <dgm:t>
        <a:bodyPr/>
        <a:lstStyle/>
        <a:p>
          <a:endParaRPr lang="en-US" sz="2400"/>
        </a:p>
      </dgm:t>
    </dgm:pt>
    <dgm:pt modelId="{AF33AACA-520F-4C78-A492-459906460AB8}">
      <dgm:prSet phldrT="[Text]" custT="1"/>
      <dgm:spPr>
        <a:noFill/>
      </dgm:spPr>
      <dgm:t>
        <a:bodyPr/>
        <a:lstStyle/>
        <a:p>
          <a:r>
            <a:rPr lang="id-ID" sz="2400" b="1" dirty="0">
              <a:latin typeface="Agency FB" panose="020B0503020202020204" pitchFamily="34" charset="0"/>
            </a:rPr>
            <a:t>0</a:t>
          </a:r>
          <a:r>
            <a:rPr lang="en-US" sz="2400" b="1" dirty="0">
              <a:latin typeface="Agency FB" panose="020B0503020202020204" pitchFamily="34" charset="0"/>
            </a:rPr>
            <a:t>2</a:t>
          </a:r>
          <a:r>
            <a:rPr lang="id-ID" sz="2400" b="1" dirty="0">
              <a:latin typeface="Agency FB" panose="020B0503020202020204" pitchFamily="34" charset="0"/>
            </a:rPr>
            <a:t>. </a:t>
          </a:r>
          <a:r>
            <a:rPr lang="en-US" sz="2400" dirty="0" err="1" smtClean="0">
              <a:latin typeface="Agency FB" panose="020B0503020202020204" pitchFamily="34" charset="0"/>
            </a:rPr>
            <a:t>Tipe</a:t>
          </a:r>
          <a:r>
            <a:rPr lang="id-ID" sz="2400" dirty="0" smtClean="0">
              <a:latin typeface="Agency FB" panose="020B0503020202020204" pitchFamily="34" charset="0"/>
            </a:rPr>
            <a:t> &amp; Model</a:t>
          </a:r>
          <a:r>
            <a:rPr lang="en-US" sz="2400" dirty="0" smtClean="0">
              <a:latin typeface="Agency FB" panose="020B0503020202020204" pitchFamily="34" charset="0"/>
            </a:rPr>
            <a:t> Data </a:t>
          </a:r>
          <a:endParaRPr lang="en-US" sz="2400" b="0" dirty="0">
            <a:latin typeface="Agency FB" panose="020B0503020202020204" pitchFamily="34" charset="0"/>
          </a:endParaRPr>
        </a:p>
      </dgm:t>
    </dgm:pt>
    <dgm:pt modelId="{CB0669E8-D15A-4CA7-B25B-559EABAF1916}" type="parTrans" cxnId="{8B213670-E152-4553-A9B4-0FD9705C894B}">
      <dgm:prSet/>
      <dgm:spPr/>
      <dgm:t>
        <a:bodyPr/>
        <a:lstStyle/>
        <a:p>
          <a:endParaRPr lang="en-US" sz="2400"/>
        </a:p>
      </dgm:t>
    </dgm:pt>
    <dgm:pt modelId="{869CDED2-2803-423D-A3AB-51B1970638B5}" type="sibTrans" cxnId="{8B213670-E152-4553-A9B4-0FD9705C894B}">
      <dgm:prSet/>
      <dgm:spPr/>
      <dgm:t>
        <a:bodyPr/>
        <a:lstStyle/>
        <a:p>
          <a:endParaRPr lang="en-US" sz="2400"/>
        </a:p>
      </dgm:t>
    </dgm:pt>
    <dgm:pt modelId="{CB240EB0-B7E3-4313-8BE6-86A373066FC0}">
      <dgm:prSet custT="1"/>
      <dgm:spPr>
        <a:noFill/>
      </dgm:spPr>
      <dgm:t>
        <a:bodyPr/>
        <a:lstStyle/>
        <a:p>
          <a:r>
            <a:rPr lang="id-ID" sz="2400" b="1" dirty="0">
              <a:latin typeface="Agency FB" panose="020B0503020202020204" pitchFamily="34" charset="0"/>
            </a:rPr>
            <a:t>0</a:t>
          </a:r>
          <a:r>
            <a:rPr lang="en-US" sz="2400" b="1" dirty="0">
              <a:latin typeface="Agency FB" panose="020B0503020202020204" pitchFamily="34" charset="0"/>
            </a:rPr>
            <a:t>4</a:t>
          </a:r>
          <a:r>
            <a:rPr lang="id-ID" sz="2400" b="1" dirty="0">
              <a:latin typeface="Agency FB" panose="020B0503020202020204" pitchFamily="34" charset="0"/>
            </a:rPr>
            <a:t>. </a:t>
          </a:r>
          <a:r>
            <a:rPr lang="id-ID" sz="2400" b="0" dirty="0" smtClean="0">
              <a:latin typeface="Agency FB" panose="020B0503020202020204" pitchFamily="34" charset="0"/>
            </a:rPr>
            <a:t>Review DML</a:t>
          </a:r>
          <a:endParaRPr lang="id-ID" sz="2400" b="0" dirty="0">
            <a:latin typeface="Agency FB" panose="020B0503020202020204" pitchFamily="34" charset="0"/>
          </a:endParaRPr>
        </a:p>
      </dgm:t>
    </dgm:pt>
    <dgm:pt modelId="{45D2F17A-5A34-4858-AB73-0B514DBF108F}" type="parTrans" cxnId="{27607829-2BEA-4479-BA11-DA1E46672A0F}">
      <dgm:prSet/>
      <dgm:spPr/>
      <dgm:t>
        <a:bodyPr/>
        <a:lstStyle/>
        <a:p>
          <a:endParaRPr lang="en-US" sz="2400"/>
        </a:p>
      </dgm:t>
    </dgm:pt>
    <dgm:pt modelId="{D5CBEA7A-8159-4F0B-9E46-848769A3E3FD}" type="sibTrans" cxnId="{27607829-2BEA-4479-BA11-DA1E46672A0F}">
      <dgm:prSet/>
      <dgm:spPr/>
      <dgm:t>
        <a:bodyPr/>
        <a:lstStyle/>
        <a:p>
          <a:endParaRPr lang="en-US" sz="2400"/>
        </a:p>
      </dgm:t>
    </dgm:pt>
    <dgm:pt modelId="{20C80331-3DF2-434B-B8AC-7634E5807512}">
      <dgm:prSet custT="1"/>
      <dgm:spPr>
        <a:noFill/>
      </dgm:spPr>
      <dgm:t>
        <a:bodyPr/>
        <a:lstStyle/>
        <a:p>
          <a:r>
            <a:rPr lang="id-ID" sz="2400" b="1" dirty="0">
              <a:latin typeface="Agency FB" panose="020B0503020202020204" pitchFamily="34" charset="0"/>
            </a:rPr>
            <a:t>0</a:t>
          </a:r>
          <a:r>
            <a:rPr lang="en-US" sz="2400" b="1" dirty="0">
              <a:latin typeface="Agency FB" panose="020B0503020202020204" pitchFamily="34" charset="0"/>
            </a:rPr>
            <a:t>5</a:t>
          </a:r>
          <a:r>
            <a:rPr lang="id-ID" sz="2400" b="1" dirty="0">
              <a:latin typeface="Agency FB" panose="020B0503020202020204" pitchFamily="34" charset="0"/>
            </a:rPr>
            <a:t>. </a:t>
          </a:r>
          <a:r>
            <a:rPr lang="id-ID" sz="2400" b="0" dirty="0" smtClean="0">
              <a:latin typeface="Agency FB" panose="020B0503020202020204" pitchFamily="34" charset="0"/>
            </a:rPr>
            <a:t>Function</a:t>
          </a:r>
          <a:endParaRPr lang="id-ID" sz="2400" b="0" dirty="0">
            <a:latin typeface="Agency FB" panose="020B0503020202020204" pitchFamily="34" charset="0"/>
          </a:endParaRPr>
        </a:p>
      </dgm:t>
    </dgm:pt>
    <dgm:pt modelId="{2140B65D-0D78-4CD9-AB98-107EF3E82F92}" type="parTrans" cxnId="{AA55B694-F293-4A6C-9BC9-51B2DBF37CA6}">
      <dgm:prSet/>
      <dgm:spPr/>
      <dgm:t>
        <a:bodyPr/>
        <a:lstStyle/>
        <a:p>
          <a:endParaRPr lang="en-US" sz="2400"/>
        </a:p>
      </dgm:t>
    </dgm:pt>
    <dgm:pt modelId="{B2C2B9A3-D102-43C5-90AF-B27BB147D0E4}" type="sibTrans" cxnId="{AA55B694-F293-4A6C-9BC9-51B2DBF37CA6}">
      <dgm:prSet/>
      <dgm:spPr/>
      <dgm:t>
        <a:bodyPr/>
        <a:lstStyle/>
        <a:p>
          <a:endParaRPr lang="en-US" sz="2400"/>
        </a:p>
      </dgm:t>
    </dgm:pt>
    <dgm:pt modelId="{B50812C8-80F2-490C-9037-0BD38C7BFB0D}">
      <dgm:prSet custT="1"/>
      <dgm:spPr>
        <a:noFill/>
      </dgm:spPr>
      <dgm:t>
        <a:bodyPr/>
        <a:lstStyle/>
        <a:p>
          <a:r>
            <a:rPr lang="en-US" sz="2400" b="1" dirty="0" smtClean="0">
              <a:latin typeface="Agency FB" panose="020B0503020202020204" pitchFamily="34" charset="0"/>
            </a:rPr>
            <a:t>0</a:t>
          </a:r>
          <a:r>
            <a:rPr lang="id-ID" sz="2400" b="1" dirty="0" smtClean="0">
              <a:latin typeface="Agency FB" panose="020B0503020202020204" pitchFamily="34" charset="0"/>
            </a:rPr>
            <a:t>8</a:t>
          </a:r>
          <a:r>
            <a:rPr lang="en-US" sz="2400" b="1" dirty="0" smtClean="0">
              <a:latin typeface="Agency FB" panose="020B0503020202020204" pitchFamily="34" charset="0"/>
            </a:rPr>
            <a:t>. </a:t>
          </a:r>
          <a:r>
            <a:rPr lang="id-ID" sz="2400" b="0" dirty="0" smtClean="0">
              <a:latin typeface="Agency FB" panose="020B0503020202020204" pitchFamily="34" charset="0"/>
            </a:rPr>
            <a:t>Stored Procedure &amp; Trigger</a:t>
          </a:r>
          <a:endParaRPr lang="id-ID" sz="2400" b="0" dirty="0">
            <a:latin typeface="Agency FB" panose="020B0503020202020204" pitchFamily="34" charset="0"/>
          </a:endParaRPr>
        </a:p>
      </dgm:t>
    </dgm:pt>
    <dgm:pt modelId="{266074CD-B9AD-4397-B112-2B436D8DE8E3}" type="parTrans" cxnId="{2C014A22-DB82-42CD-8D37-3C2ED5D3426D}">
      <dgm:prSet/>
      <dgm:spPr/>
      <dgm:t>
        <a:bodyPr/>
        <a:lstStyle/>
        <a:p>
          <a:endParaRPr lang="en-ID" sz="1600"/>
        </a:p>
      </dgm:t>
    </dgm:pt>
    <dgm:pt modelId="{1874C836-D8E5-4E6F-AEF4-03B61705FE42}" type="sibTrans" cxnId="{2C014A22-DB82-42CD-8D37-3C2ED5D3426D}">
      <dgm:prSet/>
      <dgm:spPr/>
      <dgm:t>
        <a:bodyPr/>
        <a:lstStyle/>
        <a:p>
          <a:endParaRPr lang="en-ID" sz="1600"/>
        </a:p>
      </dgm:t>
    </dgm:pt>
    <dgm:pt modelId="{3687D782-6124-45EA-9A91-EB21C2D52BF0}">
      <dgm:prSet phldrT="[Text]" custT="1"/>
      <dgm:spPr>
        <a:noFill/>
      </dgm:spPr>
      <dgm:t>
        <a:bodyPr/>
        <a:lstStyle/>
        <a:p>
          <a:r>
            <a:rPr lang="id-ID" sz="2400" b="1" dirty="0">
              <a:latin typeface="Agency FB" panose="020B0503020202020204" pitchFamily="34" charset="0"/>
            </a:rPr>
            <a:t>0</a:t>
          </a:r>
          <a:r>
            <a:rPr lang="en-US" sz="2400" b="1" dirty="0">
              <a:latin typeface="Agency FB" panose="020B0503020202020204" pitchFamily="34" charset="0"/>
            </a:rPr>
            <a:t>3</a:t>
          </a:r>
          <a:r>
            <a:rPr lang="id-ID" sz="2400" b="1" dirty="0">
              <a:latin typeface="Agency FB" panose="020B0503020202020204" pitchFamily="34" charset="0"/>
            </a:rPr>
            <a:t>.</a:t>
          </a:r>
          <a:r>
            <a:rPr lang="en-US" sz="2400" b="1" dirty="0">
              <a:latin typeface="Agency FB" panose="020B0503020202020204" pitchFamily="34" charset="0"/>
            </a:rPr>
            <a:t> </a:t>
          </a:r>
          <a:r>
            <a:rPr lang="id-ID" sz="2400" b="0" dirty="0" smtClean="0">
              <a:latin typeface="Agency FB" panose="020B0503020202020204" pitchFamily="34" charset="0"/>
            </a:rPr>
            <a:t>Review DDL</a:t>
          </a:r>
          <a:endParaRPr lang="en-US" sz="2400" b="0" dirty="0">
            <a:latin typeface="Agency FB" panose="020B0503020202020204" pitchFamily="34" charset="0"/>
          </a:endParaRPr>
        </a:p>
      </dgm:t>
    </dgm:pt>
    <dgm:pt modelId="{C8B551E5-829B-4576-B9BA-E0CAED4F8BE7}" type="parTrans" cxnId="{368C8CDB-8E4E-4207-BCA2-0A3676298BAB}">
      <dgm:prSet/>
      <dgm:spPr/>
      <dgm:t>
        <a:bodyPr/>
        <a:lstStyle/>
        <a:p>
          <a:endParaRPr lang="en-ID" sz="1600"/>
        </a:p>
      </dgm:t>
    </dgm:pt>
    <dgm:pt modelId="{5D9D8EC7-7331-4612-A9A4-59FA9BEA93A2}" type="sibTrans" cxnId="{368C8CDB-8E4E-4207-BCA2-0A3676298BAB}">
      <dgm:prSet/>
      <dgm:spPr/>
      <dgm:t>
        <a:bodyPr/>
        <a:lstStyle/>
        <a:p>
          <a:endParaRPr lang="en-ID" sz="1600"/>
        </a:p>
      </dgm:t>
    </dgm:pt>
    <dgm:pt modelId="{88AED1D3-3D1E-45AE-88E7-C32E5BB7C192}">
      <dgm:prSet custT="1"/>
      <dgm:spPr>
        <a:noFill/>
      </dgm:spPr>
      <dgm:t>
        <a:bodyPr/>
        <a:lstStyle/>
        <a:p>
          <a:r>
            <a:rPr lang="en-US" sz="2400" b="1" dirty="0" smtClean="0">
              <a:latin typeface="Agency FB" panose="020B0503020202020204" pitchFamily="34" charset="0"/>
            </a:rPr>
            <a:t>0</a:t>
          </a:r>
          <a:r>
            <a:rPr lang="id-ID" sz="2400" b="1" dirty="0" smtClean="0">
              <a:latin typeface="Agency FB" panose="020B0503020202020204" pitchFamily="34" charset="0"/>
            </a:rPr>
            <a:t>7</a:t>
          </a:r>
          <a:r>
            <a:rPr lang="en-US" sz="2400" b="1" dirty="0" smtClean="0">
              <a:latin typeface="Agency FB" panose="020B0503020202020204" pitchFamily="34" charset="0"/>
            </a:rPr>
            <a:t>.</a:t>
          </a:r>
          <a:r>
            <a:rPr lang="id-ID" sz="2400" b="1" dirty="0" smtClean="0">
              <a:latin typeface="Agency FB" panose="020B0503020202020204" pitchFamily="34" charset="0"/>
            </a:rPr>
            <a:t> </a:t>
          </a:r>
          <a:r>
            <a:rPr lang="id-ID" sz="2400" b="0" dirty="0" smtClean="0">
              <a:latin typeface="Agency FB" panose="020B0503020202020204" pitchFamily="34" charset="0"/>
            </a:rPr>
            <a:t>View dan User Authorisation</a:t>
          </a:r>
          <a:r>
            <a:rPr lang="en-US" sz="2400" b="0" dirty="0" smtClean="0">
              <a:latin typeface="Agency FB" panose="020B0503020202020204" pitchFamily="34" charset="0"/>
            </a:rPr>
            <a:t> </a:t>
          </a:r>
          <a:endParaRPr lang="id-ID" sz="2000" b="0" dirty="0">
            <a:latin typeface="Agency FB" panose="020B0503020202020204" pitchFamily="34" charset="0"/>
          </a:endParaRPr>
        </a:p>
      </dgm:t>
    </dgm:pt>
    <dgm:pt modelId="{98361960-E45C-4393-BA68-C3A827C9DB2F}" type="parTrans" cxnId="{732ED7B6-7726-4C39-ACFA-91F3B34D5893}">
      <dgm:prSet/>
      <dgm:spPr/>
      <dgm:t>
        <a:bodyPr/>
        <a:lstStyle/>
        <a:p>
          <a:endParaRPr lang="id-ID"/>
        </a:p>
      </dgm:t>
    </dgm:pt>
    <dgm:pt modelId="{6C7C8E6B-F34C-42A3-94BA-32243A74B104}" type="sibTrans" cxnId="{732ED7B6-7726-4C39-ACFA-91F3B34D5893}">
      <dgm:prSet/>
      <dgm:spPr/>
      <dgm:t>
        <a:bodyPr/>
        <a:lstStyle/>
        <a:p>
          <a:endParaRPr lang="id-ID"/>
        </a:p>
      </dgm:t>
    </dgm:pt>
    <dgm:pt modelId="{B25A0330-CFB6-49EA-BDC4-F8BB8BC10869}">
      <dgm:prSet custT="1"/>
      <dgm:spPr>
        <a:noFill/>
      </dgm:spPr>
      <dgm:t>
        <a:bodyPr/>
        <a:lstStyle/>
        <a:p>
          <a:r>
            <a:rPr lang="en-US" sz="2400" b="1" dirty="0" smtClean="0">
              <a:latin typeface="Agency FB" panose="020B0503020202020204" pitchFamily="34" charset="0"/>
            </a:rPr>
            <a:t>0</a:t>
          </a:r>
          <a:r>
            <a:rPr lang="id-ID" sz="2400" b="1" dirty="0" smtClean="0">
              <a:latin typeface="Agency FB" panose="020B0503020202020204" pitchFamily="34" charset="0"/>
            </a:rPr>
            <a:t>6</a:t>
          </a:r>
          <a:r>
            <a:rPr lang="en-US" sz="2400" b="1" dirty="0" smtClean="0">
              <a:latin typeface="Agency FB" panose="020B0503020202020204" pitchFamily="34" charset="0"/>
            </a:rPr>
            <a:t>. </a:t>
          </a:r>
          <a:r>
            <a:rPr lang="id-ID" sz="2400" b="0" i="0" dirty="0" smtClean="0">
              <a:latin typeface="Agency FB" panose="020B0503020202020204" pitchFamily="34" charset="0"/>
            </a:rPr>
            <a:t>Transactional SQL</a:t>
          </a:r>
          <a:endParaRPr lang="id-ID" sz="2000" b="0" dirty="0">
            <a:latin typeface="Agency FB" panose="020B0503020202020204" pitchFamily="34" charset="0"/>
          </a:endParaRPr>
        </a:p>
      </dgm:t>
    </dgm:pt>
    <dgm:pt modelId="{A4BCEEEF-8D5C-433A-9DB0-A7AB65294D7D}" type="parTrans" cxnId="{8C511542-7C32-4AC8-96E5-FEDC65833B10}">
      <dgm:prSet/>
      <dgm:spPr/>
      <dgm:t>
        <a:bodyPr/>
        <a:lstStyle/>
        <a:p>
          <a:endParaRPr lang="id-ID"/>
        </a:p>
      </dgm:t>
    </dgm:pt>
    <dgm:pt modelId="{D24983E9-458E-48B5-986C-0C97A41A0DEA}" type="sibTrans" cxnId="{8C511542-7C32-4AC8-96E5-FEDC65833B10}">
      <dgm:prSet/>
      <dgm:spPr/>
      <dgm:t>
        <a:bodyPr/>
        <a:lstStyle/>
        <a:p>
          <a:endParaRPr lang="id-ID"/>
        </a:p>
      </dgm:t>
    </dgm:pt>
    <dgm:pt modelId="{FA152123-58CE-48F0-AD32-399CCFB0B709}" type="pres">
      <dgm:prSet presAssocID="{8358F112-1D6F-44C5-AF73-A5EEB7AA45FA}" presName="linear" presStyleCnt="0">
        <dgm:presLayoutVars>
          <dgm:animLvl val="lvl"/>
          <dgm:resizeHandles val="exact"/>
        </dgm:presLayoutVars>
      </dgm:prSet>
      <dgm:spPr/>
      <dgm:t>
        <a:bodyPr/>
        <a:lstStyle/>
        <a:p>
          <a:endParaRPr lang="id-ID"/>
        </a:p>
      </dgm:t>
    </dgm:pt>
    <dgm:pt modelId="{086980F9-6F38-4459-8BC9-85C438D0D44C}" type="pres">
      <dgm:prSet presAssocID="{3E0CF4D4-198B-4AFE-88D2-8E46B21E88EE}" presName="parentText" presStyleLbl="node1" presStyleIdx="0" presStyleCnt="8" custScaleY="142592">
        <dgm:presLayoutVars>
          <dgm:chMax val="0"/>
          <dgm:bulletEnabled val="1"/>
        </dgm:presLayoutVars>
      </dgm:prSet>
      <dgm:spPr/>
      <dgm:t>
        <a:bodyPr/>
        <a:lstStyle/>
        <a:p>
          <a:endParaRPr lang="id-ID"/>
        </a:p>
      </dgm:t>
    </dgm:pt>
    <dgm:pt modelId="{224F8B66-69B6-4446-9591-30132FBD91B7}" type="pres">
      <dgm:prSet presAssocID="{8CA7FDF3-C092-44B1-B986-2EF0BE92CBAB}" presName="spacer" presStyleCnt="0"/>
      <dgm:spPr/>
    </dgm:pt>
    <dgm:pt modelId="{2B0E2AB5-C119-4743-96E1-6DE15C2A42E9}" type="pres">
      <dgm:prSet presAssocID="{AF33AACA-520F-4C78-A492-459906460AB8}" presName="parentText" presStyleLbl="node1" presStyleIdx="1" presStyleCnt="8">
        <dgm:presLayoutVars>
          <dgm:chMax val="0"/>
          <dgm:bulletEnabled val="1"/>
        </dgm:presLayoutVars>
      </dgm:prSet>
      <dgm:spPr/>
      <dgm:t>
        <a:bodyPr/>
        <a:lstStyle/>
        <a:p>
          <a:endParaRPr lang="id-ID"/>
        </a:p>
      </dgm:t>
    </dgm:pt>
    <dgm:pt modelId="{C67334F9-8461-4DE6-9FA9-F5C3B9C4B1FF}" type="pres">
      <dgm:prSet presAssocID="{869CDED2-2803-423D-A3AB-51B1970638B5}" presName="spacer" presStyleCnt="0"/>
      <dgm:spPr/>
    </dgm:pt>
    <dgm:pt modelId="{EBF2DBB0-09AC-46B7-9297-8EC140618313}" type="pres">
      <dgm:prSet presAssocID="{3687D782-6124-45EA-9A91-EB21C2D52BF0}" presName="parentText" presStyleLbl="node1" presStyleIdx="2" presStyleCnt="8">
        <dgm:presLayoutVars>
          <dgm:chMax val="0"/>
          <dgm:bulletEnabled val="1"/>
        </dgm:presLayoutVars>
      </dgm:prSet>
      <dgm:spPr/>
      <dgm:t>
        <a:bodyPr/>
        <a:lstStyle/>
        <a:p>
          <a:endParaRPr lang="id-ID"/>
        </a:p>
      </dgm:t>
    </dgm:pt>
    <dgm:pt modelId="{FB1C185E-CAB2-4C95-AF25-F3F9A8C7B33A}" type="pres">
      <dgm:prSet presAssocID="{5D9D8EC7-7331-4612-A9A4-59FA9BEA93A2}" presName="spacer" presStyleCnt="0"/>
      <dgm:spPr/>
    </dgm:pt>
    <dgm:pt modelId="{E6B7A12E-D792-4506-9B2A-818D9EC2E909}" type="pres">
      <dgm:prSet presAssocID="{CB240EB0-B7E3-4313-8BE6-86A373066FC0}" presName="parentText" presStyleLbl="node1" presStyleIdx="3" presStyleCnt="8">
        <dgm:presLayoutVars>
          <dgm:chMax val="0"/>
          <dgm:bulletEnabled val="1"/>
        </dgm:presLayoutVars>
      </dgm:prSet>
      <dgm:spPr/>
      <dgm:t>
        <a:bodyPr/>
        <a:lstStyle/>
        <a:p>
          <a:endParaRPr lang="id-ID"/>
        </a:p>
      </dgm:t>
    </dgm:pt>
    <dgm:pt modelId="{0EB01F03-3097-4A9C-AE2B-3E53A59D9AAA}" type="pres">
      <dgm:prSet presAssocID="{D5CBEA7A-8159-4F0B-9E46-848769A3E3FD}" presName="spacer" presStyleCnt="0"/>
      <dgm:spPr/>
    </dgm:pt>
    <dgm:pt modelId="{9498D6D7-D1DE-4880-A122-141F0CC4C4C8}" type="pres">
      <dgm:prSet presAssocID="{20C80331-3DF2-434B-B8AC-7634E5807512}" presName="parentText" presStyleLbl="node1" presStyleIdx="4" presStyleCnt="8">
        <dgm:presLayoutVars>
          <dgm:chMax val="0"/>
          <dgm:bulletEnabled val="1"/>
        </dgm:presLayoutVars>
      </dgm:prSet>
      <dgm:spPr/>
      <dgm:t>
        <a:bodyPr/>
        <a:lstStyle/>
        <a:p>
          <a:endParaRPr lang="id-ID"/>
        </a:p>
      </dgm:t>
    </dgm:pt>
    <dgm:pt modelId="{5D07B7CB-CC6D-470B-A290-F73F830AFF10}" type="pres">
      <dgm:prSet presAssocID="{B2C2B9A3-D102-43C5-90AF-B27BB147D0E4}" presName="spacer" presStyleCnt="0"/>
      <dgm:spPr/>
    </dgm:pt>
    <dgm:pt modelId="{D27F1C2B-8031-40D9-9358-BFC0F3063FA8}" type="pres">
      <dgm:prSet presAssocID="{B25A0330-CFB6-49EA-BDC4-F8BB8BC10869}" presName="parentText" presStyleLbl="node1" presStyleIdx="5" presStyleCnt="8">
        <dgm:presLayoutVars>
          <dgm:chMax val="0"/>
          <dgm:bulletEnabled val="1"/>
        </dgm:presLayoutVars>
      </dgm:prSet>
      <dgm:spPr/>
      <dgm:t>
        <a:bodyPr/>
        <a:lstStyle/>
        <a:p>
          <a:endParaRPr lang="id-ID"/>
        </a:p>
      </dgm:t>
    </dgm:pt>
    <dgm:pt modelId="{223A945E-3A54-4E8B-86BF-D24E00BBAEF9}" type="pres">
      <dgm:prSet presAssocID="{D24983E9-458E-48B5-986C-0C97A41A0DEA}" presName="spacer" presStyleCnt="0"/>
      <dgm:spPr/>
    </dgm:pt>
    <dgm:pt modelId="{AD907E54-1AAF-42A9-B5AD-B0BFC7405B10}" type="pres">
      <dgm:prSet presAssocID="{88AED1D3-3D1E-45AE-88E7-C32E5BB7C192}" presName="parentText" presStyleLbl="node1" presStyleIdx="6" presStyleCnt="8">
        <dgm:presLayoutVars>
          <dgm:chMax val="0"/>
          <dgm:bulletEnabled val="1"/>
        </dgm:presLayoutVars>
      </dgm:prSet>
      <dgm:spPr/>
      <dgm:t>
        <a:bodyPr/>
        <a:lstStyle/>
        <a:p>
          <a:endParaRPr lang="id-ID"/>
        </a:p>
      </dgm:t>
    </dgm:pt>
    <dgm:pt modelId="{E9C150B1-583C-4593-B4E5-9929074DC241}" type="pres">
      <dgm:prSet presAssocID="{6C7C8E6B-F34C-42A3-94BA-32243A74B104}" presName="spacer" presStyleCnt="0"/>
      <dgm:spPr/>
    </dgm:pt>
    <dgm:pt modelId="{56822E35-C193-43A7-8AA0-3E3F8B75E6AF}" type="pres">
      <dgm:prSet presAssocID="{B50812C8-80F2-490C-9037-0BD38C7BFB0D}" presName="parentText" presStyleLbl="node1" presStyleIdx="7" presStyleCnt="8">
        <dgm:presLayoutVars>
          <dgm:chMax val="0"/>
          <dgm:bulletEnabled val="1"/>
        </dgm:presLayoutVars>
      </dgm:prSet>
      <dgm:spPr/>
      <dgm:t>
        <a:bodyPr/>
        <a:lstStyle/>
        <a:p>
          <a:endParaRPr lang="id-ID"/>
        </a:p>
      </dgm:t>
    </dgm:pt>
  </dgm:ptLst>
  <dgm:cxnLst>
    <dgm:cxn modelId="{8C511542-7C32-4AC8-96E5-FEDC65833B10}" srcId="{8358F112-1D6F-44C5-AF73-A5EEB7AA45FA}" destId="{B25A0330-CFB6-49EA-BDC4-F8BB8BC10869}" srcOrd="5" destOrd="0" parTransId="{A4BCEEEF-8D5C-433A-9DB0-A7AB65294D7D}" sibTransId="{D24983E9-458E-48B5-986C-0C97A41A0DEA}"/>
    <dgm:cxn modelId="{27607829-2BEA-4479-BA11-DA1E46672A0F}" srcId="{8358F112-1D6F-44C5-AF73-A5EEB7AA45FA}" destId="{CB240EB0-B7E3-4313-8BE6-86A373066FC0}" srcOrd="3" destOrd="0" parTransId="{45D2F17A-5A34-4858-AB73-0B514DBF108F}" sibTransId="{D5CBEA7A-8159-4F0B-9E46-848769A3E3FD}"/>
    <dgm:cxn modelId="{1D2DC411-ECA7-4663-9E60-7319B60B72BC}" srcId="{8358F112-1D6F-44C5-AF73-A5EEB7AA45FA}" destId="{3E0CF4D4-198B-4AFE-88D2-8E46B21E88EE}" srcOrd="0" destOrd="0" parTransId="{05810277-582E-4DDD-94AC-FECF5A93EDB5}" sibTransId="{8CA7FDF3-C092-44B1-B986-2EF0BE92CBAB}"/>
    <dgm:cxn modelId="{732ED7B6-7726-4C39-ACFA-91F3B34D5893}" srcId="{8358F112-1D6F-44C5-AF73-A5EEB7AA45FA}" destId="{88AED1D3-3D1E-45AE-88E7-C32E5BB7C192}" srcOrd="6" destOrd="0" parTransId="{98361960-E45C-4393-BA68-C3A827C9DB2F}" sibTransId="{6C7C8E6B-F34C-42A3-94BA-32243A74B104}"/>
    <dgm:cxn modelId="{AA55B694-F293-4A6C-9BC9-51B2DBF37CA6}" srcId="{8358F112-1D6F-44C5-AF73-A5EEB7AA45FA}" destId="{20C80331-3DF2-434B-B8AC-7634E5807512}" srcOrd="4" destOrd="0" parTransId="{2140B65D-0D78-4CD9-AB98-107EF3E82F92}" sibTransId="{B2C2B9A3-D102-43C5-90AF-B27BB147D0E4}"/>
    <dgm:cxn modelId="{2786CFC9-867E-4954-AED6-337E4BE92671}" type="presOf" srcId="{B25A0330-CFB6-49EA-BDC4-F8BB8BC10869}" destId="{D27F1C2B-8031-40D9-9358-BFC0F3063FA8}" srcOrd="0" destOrd="0" presId="urn:microsoft.com/office/officeart/2005/8/layout/vList2"/>
    <dgm:cxn modelId="{2C014A22-DB82-42CD-8D37-3C2ED5D3426D}" srcId="{8358F112-1D6F-44C5-AF73-A5EEB7AA45FA}" destId="{B50812C8-80F2-490C-9037-0BD38C7BFB0D}" srcOrd="7" destOrd="0" parTransId="{266074CD-B9AD-4397-B112-2B436D8DE8E3}" sibTransId="{1874C836-D8E5-4E6F-AEF4-03B61705FE42}"/>
    <dgm:cxn modelId="{9D39DC68-8E95-4296-9F28-AD1BE3CF95C2}" type="presOf" srcId="{AF33AACA-520F-4C78-A492-459906460AB8}" destId="{2B0E2AB5-C119-4743-96E1-6DE15C2A42E9}" srcOrd="0" destOrd="0" presId="urn:microsoft.com/office/officeart/2005/8/layout/vList2"/>
    <dgm:cxn modelId="{8B213670-E152-4553-A9B4-0FD9705C894B}" srcId="{8358F112-1D6F-44C5-AF73-A5EEB7AA45FA}" destId="{AF33AACA-520F-4C78-A492-459906460AB8}" srcOrd="1" destOrd="0" parTransId="{CB0669E8-D15A-4CA7-B25B-559EABAF1916}" sibTransId="{869CDED2-2803-423D-A3AB-51B1970638B5}"/>
    <dgm:cxn modelId="{27E4782D-71C4-4844-AA0A-54E2E5EC7F00}" type="presOf" srcId="{3E0CF4D4-198B-4AFE-88D2-8E46B21E88EE}" destId="{086980F9-6F38-4459-8BC9-85C438D0D44C}" srcOrd="0" destOrd="0" presId="urn:microsoft.com/office/officeart/2005/8/layout/vList2"/>
    <dgm:cxn modelId="{5AF358C9-862E-4D5F-A52C-02475E451264}" type="presOf" srcId="{88AED1D3-3D1E-45AE-88E7-C32E5BB7C192}" destId="{AD907E54-1AAF-42A9-B5AD-B0BFC7405B10}" srcOrd="0" destOrd="0" presId="urn:microsoft.com/office/officeart/2005/8/layout/vList2"/>
    <dgm:cxn modelId="{E63F1C48-E7AB-4127-AE07-BF2BD5300F03}" type="presOf" srcId="{CB240EB0-B7E3-4313-8BE6-86A373066FC0}" destId="{E6B7A12E-D792-4506-9B2A-818D9EC2E909}" srcOrd="0" destOrd="0" presId="urn:microsoft.com/office/officeart/2005/8/layout/vList2"/>
    <dgm:cxn modelId="{368C8CDB-8E4E-4207-BCA2-0A3676298BAB}" srcId="{8358F112-1D6F-44C5-AF73-A5EEB7AA45FA}" destId="{3687D782-6124-45EA-9A91-EB21C2D52BF0}" srcOrd="2" destOrd="0" parTransId="{C8B551E5-829B-4576-B9BA-E0CAED4F8BE7}" sibTransId="{5D9D8EC7-7331-4612-A9A4-59FA9BEA93A2}"/>
    <dgm:cxn modelId="{3D73A9B2-895E-4095-8298-797FC9E00C10}" type="presOf" srcId="{20C80331-3DF2-434B-B8AC-7634E5807512}" destId="{9498D6D7-D1DE-4880-A122-141F0CC4C4C8}" srcOrd="0" destOrd="0" presId="urn:microsoft.com/office/officeart/2005/8/layout/vList2"/>
    <dgm:cxn modelId="{95B41BFC-9075-44E7-8963-0409E96DD9EA}" type="presOf" srcId="{B50812C8-80F2-490C-9037-0BD38C7BFB0D}" destId="{56822E35-C193-43A7-8AA0-3E3F8B75E6AF}" srcOrd="0" destOrd="0" presId="urn:microsoft.com/office/officeart/2005/8/layout/vList2"/>
    <dgm:cxn modelId="{0390187F-BE43-4722-8376-7E36BA8EA0E1}" type="presOf" srcId="{3687D782-6124-45EA-9A91-EB21C2D52BF0}" destId="{EBF2DBB0-09AC-46B7-9297-8EC140618313}" srcOrd="0" destOrd="0" presId="urn:microsoft.com/office/officeart/2005/8/layout/vList2"/>
    <dgm:cxn modelId="{8098C8D0-E0EA-43AB-8FA8-9D262FB0D260}" type="presOf" srcId="{8358F112-1D6F-44C5-AF73-A5EEB7AA45FA}" destId="{FA152123-58CE-48F0-AD32-399CCFB0B709}" srcOrd="0" destOrd="0" presId="urn:microsoft.com/office/officeart/2005/8/layout/vList2"/>
    <dgm:cxn modelId="{E2C64213-1DE4-449D-93DF-934365EF1048}" type="presParOf" srcId="{FA152123-58CE-48F0-AD32-399CCFB0B709}" destId="{086980F9-6F38-4459-8BC9-85C438D0D44C}" srcOrd="0" destOrd="0" presId="urn:microsoft.com/office/officeart/2005/8/layout/vList2"/>
    <dgm:cxn modelId="{04C5D29A-B353-41D6-91BB-2CAE070D9D33}" type="presParOf" srcId="{FA152123-58CE-48F0-AD32-399CCFB0B709}" destId="{224F8B66-69B6-4446-9591-30132FBD91B7}" srcOrd="1" destOrd="0" presId="urn:microsoft.com/office/officeart/2005/8/layout/vList2"/>
    <dgm:cxn modelId="{418E865E-50D0-4841-8318-717510CF3928}" type="presParOf" srcId="{FA152123-58CE-48F0-AD32-399CCFB0B709}" destId="{2B0E2AB5-C119-4743-96E1-6DE15C2A42E9}" srcOrd="2" destOrd="0" presId="urn:microsoft.com/office/officeart/2005/8/layout/vList2"/>
    <dgm:cxn modelId="{C0923854-61D4-481F-AA97-08128EFFDC36}" type="presParOf" srcId="{FA152123-58CE-48F0-AD32-399CCFB0B709}" destId="{C67334F9-8461-4DE6-9FA9-F5C3B9C4B1FF}" srcOrd="3" destOrd="0" presId="urn:microsoft.com/office/officeart/2005/8/layout/vList2"/>
    <dgm:cxn modelId="{785C83D0-FF18-42CA-826C-6F66D090D1E5}" type="presParOf" srcId="{FA152123-58CE-48F0-AD32-399CCFB0B709}" destId="{EBF2DBB0-09AC-46B7-9297-8EC140618313}" srcOrd="4" destOrd="0" presId="urn:microsoft.com/office/officeart/2005/8/layout/vList2"/>
    <dgm:cxn modelId="{F1BA6928-0788-459B-BDE4-9608EA6C9246}" type="presParOf" srcId="{FA152123-58CE-48F0-AD32-399CCFB0B709}" destId="{FB1C185E-CAB2-4C95-AF25-F3F9A8C7B33A}" srcOrd="5" destOrd="0" presId="urn:microsoft.com/office/officeart/2005/8/layout/vList2"/>
    <dgm:cxn modelId="{B0D8726F-7BC7-4B9A-ACE7-946C79141BE7}" type="presParOf" srcId="{FA152123-58CE-48F0-AD32-399CCFB0B709}" destId="{E6B7A12E-D792-4506-9B2A-818D9EC2E909}" srcOrd="6" destOrd="0" presId="urn:microsoft.com/office/officeart/2005/8/layout/vList2"/>
    <dgm:cxn modelId="{949D8935-7902-4F90-8D40-4C30C969C01D}" type="presParOf" srcId="{FA152123-58CE-48F0-AD32-399CCFB0B709}" destId="{0EB01F03-3097-4A9C-AE2B-3E53A59D9AAA}" srcOrd="7" destOrd="0" presId="urn:microsoft.com/office/officeart/2005/8/layout/vList2"/>
    <dgm:cxn modelId="{0F5C8029-F824-4AFD-95D1-8A53A160EFD2}" type="presParOf" srcId="{FA152123-58CE-48F0-AD32-399CCFB0B709}" destId="{9498D6D7-D1DE-4880-A122-141F0CC4C4C8}" srcOrd="8" destOrd="0" presId="urn:microsoft.com/office/officeart/2005/8/layout/vList2"/>
    <dgm:cxn modelId="{953E324D-49E7-4059-B411-0A14ECE25117}" type="presParOf" srcId="{FA152123-58CE-48F0-AD32-399CCFB0B709}" destId="{5D07B7CB-CC6D-470B-A290-F73F830AFF10}" srcOrd="9" destOrd="0" presId="urn:microsoft.com/office/officeart/2005/8/layout/vList2"/>
    <dgm:cxn modelId="{395AC3AA-915F-477B-97DB-3182E16D87FF}" type="presParOf" srcId="{FA152123-58CE-48F0-AD32-399CCFB0B709}" destId="{D27F1C2B-8031-40D9-9358-BFC0F3063FA8}" srcOrd="10" destOrd="0" presId="urn:microsoft.com/office/officeart/2005/8/layout/vList2"/>
    <dgm:cxn modelId="{6BFD3581-5E98-45D5-BEBA-59006131D6F2}" type="presParOf" srcId="{FA152123-58CE-48F0-AD32-399CCFB0B709}" destId="{223A945E-3A54-4E8B-86BF-D24E00BBAEF9}" srcOrd="11" destOrd="0" presId="urn:microsoft.com/office/officeart/2005/8/layout/vList2"/>
    <dgm:cxn modelId="{2ED7E146-74A7-4E57-9A12-A8870477002A}" type="presParOf" srcId="{FA152123-58CE-48F0-AD32-399CCFB0B709}" destId="{AD907E54-1AAF-42A9-B5AD-B0BFC7405B10}" srcOrd="12" destOrd="0" presId="urn:microsoft.com/office/officeart/2005/8/layout/vList2"/>
    <dgm:cxn modelId="{EAF57E07-7066-46EF-AA8C-0B8DB3F1A387}" type="presParOf" srcId="{FA152123-58CE-48F0-AD32-399CCFB0B709}" destId="{E9C150B1-583C-4593-B4E5-9929074DC241}" srcOrd="13" destOrd="0" presId="urn:microsoft.com/office/officeart/2005/8/layout/vList2"/>
    <dgm:cxn modelId="{F979FD33-EEC6-4601-B9A6-F7846D11685D}" type="presParOf" srcId="{FA152123-58CE-48F0-AD32-399CCFB0B709}" destId="{56822E35-C193-43A7-8AA0-3E3F8B75E6A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58F112-1D6F-44C5-AF73-A5EEB7AA45FA}"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0C7B9932-39A1-47F9-9D81-48F5FB31E47A}">
      <dgm:prSet custT="1"/>
      <dgm:spPr>
        <a:noFill/>
      </dgm:spPr>
      <dgm:t>
        <a:bodyPr/>
        <a:lstStyle/>
        <a:p>
          <a:r>
            <a:rPr lang="en-US" sz="2800" b="1" dirty="0" smtClean="0">
              <a:latin typeface="Agency FB" panose="020B0503020202020204" pitchFamily="34" charset="0"/>
            </a:rPr>
            <a:t>1</a:t>
          </a:r>
          <a:r>
            <a:rPr lang="id-ID" sz="2800" b="1" dirty="0" smtClean="0">
              <a:latin typeface="Agency FB" panose="020B0503020202020204" pitchFamily="34" charset="0"/>
            </a:rPr>
            <a:t>0. </a:t>
          </a:r>
          <a:r>
            <a:rPr lang="en-US" sz="2800" dirty="0" smtClean="0">
              <a:latin typeface="Agency FB" panose="020B0503020202020204" pitchFamily="34" charset="0"/>
            </a:rPr>
            <a:t>Embedded SQL</a:t>
          </a:r>
          <a:endParaRPr lang="id-ID" sz="2800" b="0" dirty="0">
            <a:latin typeface="Agency FB" panose="020B0503020202020204" pitchFamily="34" charset="0"/>
          </a:endParaRPr>
        </a:p>
      </dgm:t>
    </dgm:pt>
    <dgm:pt modelId="{D8421E35-5FBC-423C-A6D2-16363CA910C8}" type="parTrans" cxnId="{C1FB15BA-0572-4739-B268-2C3734120A75}">
      <dgm:prSet/>
      <dgm:spPr/>
      <dgm:t>
        <a:bodyPr/>
        <a:lstStyle/>
        <a:p>
          <a:endParaRPr lang="en-US" sz="2600"/>
        </a:p>
      </dgm:t>
    </dgm:pt>
    <dgm:pt modelId="{042BEBE6-60AA-414D-A745-1DED3A6F379E}" type="sibTrans" cxnId="{C1FB15BA-0572-4739-B268-2C3734120A75}">
      <dgm:prSet/>
      <dgm:spPr/>
      <dgm:t>
        <a:bodyPr/>
        <a:lstStyle/>
        <a:p>
          <a:endParaRPr lang="en-US" sz="2600"/>
        </a:p>
      </dgm:t>
    </dgm:pt>
    <dgm:pt modelId="{45FAB24C-9B2D-4C9F-AC5C-BE1CC33E0AEC}">
      <dgm:prSet custT="1"/>
      <dgm:spPr>
        <a:noFill/>
      </dgm:spPr>
      <dgm:t>
        <a:bodyPr/>
        <a:lstStyle/>
        <a:p>
          <a:r>
            <a:rPr lang="id-ID" sz="2800" b="1" dirty="0" smtClean="0">
              <a:latin typeface="Agency FB" panose="020B0503020202020204" pitchFamily="34" charset="0"/>
            </a:rPr>
            <a:t>11. </a:t>
          </a:r>
          <a:r>
            <a:rPr lang="id-ID" sz="2800" b="0" i="0" dirty="0" smtClean="0">
              <a:latin typeface="Agency FB" panose="020B0503020202020204" pitchFamily="34" charset="0"/>
            </a:rPr>
            <a:t>Database Multiuser</a:t>
          </a:r>
          <a:endParaRPr lang="id-ID" sz="2800" b="0" dirty="0">
            <a:latin typeface="Agency FB" panose="020B0503020202020204" pitchFamily="34" charset="0"/>
          </a:endParaRPr>
        </a:p>
      </dgm:t>
    </dgm:pt>
    <dgm:pt modelId="{7134E2BB-6C9C-4AB9-B1F1-CAA0A219FAB6}" type="parTrans" cxnId="{4F940FB7-DCA6-4AEB-9E3A-801F9F9C20BE}">
      <dgm:prSet/>
      <dgm:spPr/>
      <dgm:t>
        <a:bodyPr/>
        <a:lstStyle/>
        <a:p>
          <a:endParaRPr lang="en-US" sz="2600"/>
        </a:p>
      </dgm:t>
    </dgm:pt>
    <dgm:pt modelId="{7C430DA0-B913-451B-A53D-59E09BFA30CD}" type="sibTrans" cxnId="{4F940FB7-DCA6-4AEB-9E3A-801F9F9C20BE}">
      <dgm:prSet/>
      <dgm:spPr/>
      <dgm:t>
        <a:bodyPr/>
        <a:lstStyle/>
        <a:p>
          <a:endParaRPr lang="en-US" sz="2600"/>
        </a:p>
      </dgm:t>
    </dgm:pt>
    <dgm:pt modelId="{A8758CBD-2F5C-468E-AF8A-A294A393DC9D}">
      <dgm:prSet custT="1"/>
      <dgm:spPr>
        <a:noFill/>
      </dgm:spPr>
      <dgm:t>
        <a:bodyPr/>
        <a:lstStyle/>
        <a:p>
          <a:r>
            <a:rPr lang="en-US" sz="2800" b="1" dirty="0" smtClean="0">
              <a:latin typeface="Agency FB" panose="020B0503020202020204" pitchFamily="34" charset="0"/>
            </a:rPr>
            <a:t>0</a:t>
          </a:r>
          <a:r>
            <a:rPr lang="id-ID" sz="2800" b="1" dirty="0" smtClean="0">
              <a:latin typeface="Agency FB" panose="020B0503020202020204" pitchFamily="34" charset="0"/>
            </a:rPr>
            <a:t>9. </a:t>
          </a:r>
          <a:r>
            <a:rPr lang="id-ID" sz="2800" b="0" dirty="0" smtClean="0">
              <a:latin typeface="Agency FB" panose="020B0503020202020204" pitchFamily="34" charset="0"/>
            </a:rPr>
            <a:t>System Catalog</a:t>
          </a:r>
          <a:endParaRPr lang="id-ID" sz="2800" b="0" dirty="0">
            <a:latin typeface="Agency FB" panose="020B0503020202020204" pitchFamily="34" charset="0"/>
          </a:endParaRPr>
        </a:p>
      </dgm:t>
    </dgm:pt>
    <dgm:pt modelId="{7363FA1B-B195-4A36-98E5-18FF6337C761}" type="parTrans" cxnId="{3ACA0BD9-07C8-4657-989E-170651E56254}">
      <dgm:prSet/>
      <dgm:spPr/>
      <dgm:t>
        <a:bodyPr/>
        <a:lstStyle/>
        <a:p>
          <a:endParaRPr lang="en-ID"/>
        </a:p>
      </dgm:t>
    </dgm:pt>
    <dgm:pt modelId="{CC9C24DF-BDC6-4E28-9B28-656BA0414C0A}" type="sibTrans" cxnId="{3ACA0BD9-07C8-4657-989E-170651E56254}">
      <dgm:prSet/>
      <dgm:spPr/>
      <dgm:t>
        <a:bodyPr/>
        <a:lstStyle/>
        <a:p>
          <a:endParaRPr lang="en-ID"/>
        </a:p>
      </dgm:t>
    </dgm:pt>
    <dgm:pt modelId="{58A7C433-FDDE-421D-AB06-F6CAC1ABBA2F}">
      <dgm:prSet custT="1"/>
      <dgm:spPr>
        <a:noFill/>
      </dgm:spPr>
      <dgm:t>
        <a:bodyPr/>
        <a:lstStyle/>
        <a:p>
          <a:r>
            <a:rPr lang="en-US" sz="2800" b="1" dirty="0" smtClean="0">
              <a:latin typeface="Agency FB" panose="020B0503020202020204" pitchFamily="34" charset="0"/>
            </a:rPr>
            <a:t>1</a:t>
          </a:r>
          <a:r>
            <a:rPr lang="id-ID" sz="2800" b="1" dirty="0" smtClean="0">
              <a:latin typeface="Agency FB" panose="020B0503020202020204" pitchFamily="34" charset="0"/>
            </a:rPr>
            <a:t>4</a:t>
          </a:r>
          <a:r>
            <a:rPr lang="en-US" sz="2800" b="1" dirty="0" smtClean="0">
              <a:latin typeface="Agency FB" panose="020B0503020202020204" pitchFamily="34" charset="0"/>
            </a:rPr>
            <a:t>.</a:t>
          </a:r>
          <a:r>
            <a:rPr lang="en-US" sz="2800" b="0" dirty="0" smtClean="0">
              <a:latin typeface="Agency FB" panose="020B0503020202020204" pitchFamily="34" charset="0"/>
            </a:rPr>
            <a:t> </a:t>
          </a:r>
          <a:r>
            <a:rPr lang="en-US" sz="2800" b="0" dirty="0">
              <a:latin typeface="Agency FB" panose="020B0503020202020204" pitchFamily="34" charset="0"/>
            </a:rPr>
            <a:t>UAS</a:t>
          </a:r>
          <a:endParaRPr lang="id-ID" sz="2800" b="0" dirty="0">
            <a:latin typeface="Agency FB" panose="020B0503020202020204" pitchFamily="34" charset="0"/>
          </a:endParaRPr>
        </a:p>
      </dgm:t>
    </dgm:pt>
    <dgm:pt modelId="{327E8E02-A54A-4312-BF33-FF265C068203}" type="parTrans" cxnId="{562A4640-4A45-4DD6-817F-DE17698E3633}">
      <dgm:prSet/>
      <dgm:spPr/>
      <dgm:t>
        <a:bodyPr/>
        <a:lstStyle/>
        <a:p>
          <a:endParaRPr lang="en-ID"/>
        </a:p>
      </dgm:t>
    </dgm:pt>
    <dgm:pt modelId="{5D963E43-9AAD-4ED3-B198-6B7C39B8C341}" type="sibTrans" cxnId="{562A4640-4A45-4DD6-817F-DE17698E3633}">
      <dgm:prSet/>
      <dgm:spPr/>
      <dgm:t>
        <a:bodyPr/>
        <a:lstStyle/>
        <a:p>
          <a:endParaRPr lang="en-ID"/>
        </a:p>
      </dgm:t>
    </dgm:pt>
    <dgm:pt modelId="{4908667A-F5AB-4046-818E-26DC9EC93767}">
      <dgm:prSet custT="1"/>
      <dgm:spPr>
        <a:noFill/>
      </dgm:spPr>
      <dgm:t>
        <a:bodyPr/>
        <a:lstStyle/>
        <a:p>
          <a:r>
            <a:rPr lang="id-ID" sz="2800" b="1" dirty="0" smtClean="0">
              <a:latin typeface="Agency FB" panose="020B0503020202020204" pitchFamily="34" charset="0"/>
            </a:rPr>
            <a:t>12. </a:t>
          </a:r>
          <a:r>
            <a:rPr lang="id-ID" sz="2800" b="0" i="0" dirty="0" smtClean="0">
              <a:latin typeface="Agency FB" panose="020B0503020202020204" pitchFamily="34" charset="0"/>
            </a:rPr>
            <a:t>Integrity dan Security</a:t>
          </a:r>
          <a:endParaRPr lang="id-ID" sz="2800" b="0" dirty="0">
            <a:latin typeface="Agency FB" panose="020B0503020202020204" pitchFamily="34" charset="0"/>
          </a:endParaRPr>
        </a:p>
      </dgm:t>
    </dgm:pt>
    <dgm:pt modelId="{A8B470AE-AD6C-417E-B166-77F95622316F}" type="parTrans" cxnId="{95CCF3ED-E14A-4A48-9D09-FB1B8DE5E21A}">
      <dgm:prSet/>
      <dgm:spPr/>
      <dgm:t>
        <a:bodyPr/>
        <a:lstStyle/>
        <a:p>
          <a:endParaRPr lang="id-ID"/>
        </a:p>
      </dgm:t>
    </dgm:pt>
    <dgm:pt modelId="{77D296E0-9E05-42A7-BE9E-24C9E0259528}" type="sibTrans" cxnId="{95CCF3ED-E14A-4A48-9D09-FB1B8DE5E21A}">
      <dgm:prSet/>
      <dgm:spPr/>
      <dgm:t>
        <a:bodyPr/>
        <a:lstStyle/>
        <a:p>
          <a:endParaRPr lang="id-ID"/>
        </a:p>
      </dgm:t>
    </dgm:pt>
    <dgm:pt modelId="{8A0FA7A2-209D-4133-811E-E74489CEC298}">
      <dgm:prSet custT="1"/>
      <dgm:spPr>
        <a:noFill/>
      </dgm:spPr>
      <dgm:t>
        <a:bodyPr/>
        <a:lstStyle/>
        <a:p>
          <a:r>
            <a:rPr lang="id-ID" sz="2800" b="1" i="0" dirty="0" smtClean="0">
              <a:latin typeface="Agency FB" panose="020B0503020202020204" pitchFamily="34" charset="0"/>
            </a:rPr>
            <a:t>13. </a:t>
          </a:r>
          <a:r>
            <a:rPr lang="id-ID" sz="2800" b="0" dirty="0" smtClean="0">
              <a:latin typeface="Agency FB" panose="020B0503020202020204" pitchFamily="34" charset="0"/>
            </a:rPr>
            <a:t>Basis Data NoSQL</a:t>
          </a:r>
          <a:endParaRPr lang="id-ID" sz="2800" b="0" dirty="0">
            <a:latin typeface="Agency FB" panose="020B0503020202020204" pitchFamily="34" charset="0"/>
          </a:endParaRPr>
        </a:p>
      </dgm:t>
    </dgm:pt>
    <dgm:pt modelId="{0B2555AE-370C-4CD9-BE21-91B60FC4126A}" type="parTrans" cxnId="{C81A6E36-6573-4351-963B-425FDE850740}">
      <dgm:prSet/>
      <dgm:spPr/>
      <dgm:t>
        <a:bodyPr/>
        <a:lstStyle/>
        <a:p>
          <a:endParaRPr lang="id-ID"/>
        </a:p>
      </dgm:t>
    </dgm:pt>
    <dgm:pt modelId="{CDE3748E-2FDD-4A34-BF21-B1E61CFB072E}" type="sibTrans" cxnId="{C81A6E36-6573-4351-963B-425FDE850740}">
      <dgm:prSet/>
      <dgm:spPr/>
      <dgm:t>
        <a:bodyPr/>
        <a:lstStyle/>
        <a:p>
          <a:endParaRPr lang="id-ID"/>
        </a:p>
      </dgm:t>
    </dgm:pt>
    <dgm:pt modelId="{FA152123-58CE-48F0-AD32-399CCFB0B709}" type="pres">
      <dgm:prSet presAssocID="{8358F112-1D6F-44C5-AF73-A5EEB7AA45FA}" presName="linear" presStyleCnt="0">
        <dgm:presLayoutVars>
          <dgm:animLvl val="lvl"/>
          <dgm:resizeHandles val="exact"/>
        </dgm:presLayoutVars>
      </dgm:prSet>
      <dgm:spPr/>
      <dgm:t>
        <a:bodyPr/>
        <a:lstStyle/>
        <a:p>
          <a:endParaRPr lang="id-ID"/>
        </a:p>
      </dgm:t>
    </dgm:pt>
    <dgm:pt modelId="{6F268465-018D-415F-9342-5F99EA4F989A}" type="pres">
      <dgm:prSet presAssocID="{A8758CBD-2F5C-468E-AF8A-A294A393DC9D}" presName="parentText" presStyleLbl="node1" presStyleIdx="0" presStyleCnt="6">
        <dgm:presLayoutVars>
          <dgm:chMax val="0"/>
          <dgm:bulletEnabled val="1"/>
        </dgm:presLayoutVars>
      </dgm:prSet>
      <dgm:spPr/>
      <dgm:t>
        <a:bodyPr/>
        <a:lstStyle/>
        <a:p>
          <a:endParaRPr lang="id-ID"/>
        </a:p>
      </dgm:t>
    </dgm:pt>
    <dgm:pt modelId="{6AE71C83-3A5B-4E23-B880-47A196E9AF94}" type="pres">
      <dgm:prSet presAssocID="{CC9C24DF-BDC6-4E28-9B28-656BA0414C0A}" presName="spacer" presStyleCnt="0"/>
      <dgm:spPr/>
    </dgm:pt>
    <dgm:pt modelId="{AADA161B-0E44-4493-B862-AA188302F13F}" type="pres">
      <dgm:prSet presAssocID="{0C7B9932-39A1-47F9-9D81-48F5FB31E47A}" presName="parentText" presStyleLbl="node1" presStyleIdx="1" presStyleCnt="6">
        <dgm:presLayoutVars>
          <dgm:chMax val="0"/>
          <dgm:bulletEnabled val="1"/>
        </dgm:presLayoutVars>
      </dgm:prSet>
      <dgm:spPr/>
      <dgm:t>
        <a:bodyPr/>
        <a:lstStyle/>
        <a:p>
          <a:endParaRPr lang="id-ID"/>
        </a:p>
      </dgm:t>
    </dgm:pt>
    <dgm:pt modelId="{15958AA4-8D6C-4081-B41A-A71B0A1A4517}" type="pres">
      <dgm:prSet presAssocID="{042BEBE6-60AA-414D-A745-1DED3A6F379E}" presName="spacer" presStyleCnt="0"/>
      <dgm:spPr/>
    </dgm:pt>
    <dgm:pt modelId="{F4223B3F-7A5F-4B4B-BB64-825656D9084A}" type="pres">
      <dgm:prSet presAssocID="{45FAB24C-9B2D-4C9F-AC5C-BE1CC33E0AEC}" presName="parentText" presStyleLbl="node1" presStyleIdx="2" presStyleCnt="6">
        <dgm:presLayoutVars>
          <dgm:chMax val="0"/>
          <dgm:bulletEnabled val="1"/>
        </dgm:presLayoutVars>
      </dgm:prSet>
      <dgm:spPr/>
      <dgm:t>
        <a:bodyPr/>
        <a:lstStyle/>
        <a:p>
          <a:endParaRPr lang="id-ID"/>
        </a:p>
      </dgm:t>
    </dgm:pt>
    <dgm:pt modelId="{ED09C2E3-455C-489D-979E-43371C128A15}" type="pres">
      <dgm:prSet presAssocID="{7C430DA0-B913-451B-A53D-59E09BFA30CD}" presName="spacer" presStyleCnt="0"/>
      <dgm:spPr/>
    </dgm:pt>
    <dgm:pt modelId="{D6F8D2BE-5674-433E-876C-693D6B513985}" type="pres">
      <dgm:prSet presAssocID="{4908667A-F5AB-4046-818E-26DC9EC93767}" presName="parentText" presStyleLbl="node1" presStyleIdx="3" presStyleCnt="6">
        <dgm:presLayoutVars>
          <dgm:chMax val="0"/>
          <dgm:bulletEnabled val="1"/>
        </dgm:presLayoutVars>
      </dgm:prSet>
      <dgm:spPr/>
      <dgm:t>
        <a:bodyPr/>
        <a:lstStyle/>
        <a:p>
          <a:endParaRPr lang="id-ID"/>
        </a:p>
      </dgm:t>
    </dgm:pt>
    <dgm:pt modelId="{3A61E9B2-EE8B-4D0D-8E33-7F7E2BC308E5}" type="pres">
      <dgm:prSet presAssocID="{77D296E0-9E05-42A7-BE9E-24C9E0259528}" presName="spacer" presStyleCnt="0"/>
      <dgm:spPr/>
    </dgm:pt>
    <dgm:pt modelId="{BDCDCFE5-C63B-426B-8D16-4C2EF5169E39}" type="pres">
      <dgm:prSet presAssocID="{8A0FA7A2-209D-4133-811E-E74489CEC298}" presName="parentText" presStyleLbl="node1" presStyleIdx="4" presStyleCnt="6">
        <dgm:presLayoutVars>
          <dgm:chMax val="0"/>
          <dgm:bulletEnabled val="1"/>
        </dgm:presLayoutVars>
      </dgm:prSet>
      <dgm:spPr/>
      <dgm:t>
        <a:bodyPr/>
        <a:lstStyle/>
        <a:p>
          <a:endParaRPr lang="id-ID"/>
        </a:p>
      </dgm:t>
    </dgm:pt>
    <dgm:pt modelId="{8700EA0F-EFF4-48CD-9D0F-A9E8254D03F8}" type="pres">
      <dgm:prSet presAssocID="{CDE3748E-2FDD-4A34-BF21-B1E61CFB072E}" presName="spacer" presStyleCnt="0"/>
      <dgm:spPr/>
    </dgm:pt>
    <dgm:pt modelId="{6D91ED1E-1C01-4CEA-BA64-500F855B3639}" type="pres">
      <dgm:prSet presAssocID="{58A7C433-FDDE-421D-AB06-F6CAC1ABBA2F}" presName="parentText" presStyleLbl="node1" presStyleIdx="5" presStyleCnt="6">
        <dgm:presLayoutVars>
          <dgm:chMax val="0"/>
          <dgm:bulletEnabled val="1"/>
        </dgm:presLayoutVars>
      </dgm:prSet>
      <dgm:spPr/>
      <dgm:t>
        <a:bodyPr/>
        <a:lstStyle/>
        <a:p>
          <a:endParaRPr lang="id-ID"/>
        </a:p>
      </dgm:t>
    </dgm:pt>
  </dgm:ptLst>
  <dgm:cxnLst>
    <dgm:cxn modelId="{562A4640-4A45-4DD6-817F-DE17698E3633}" srcId="{8358F112-1D6F-44C5-AF73-A5EEB7AA45FA}" destId="{58A7C433-FDDE-421D-AB06-F6CAC1ABBA2F}" srcOrd="5" destOrd="0" parTransId="{327E8E02-A54A-4312-BF33-FF265C068203}" sibTransId="{5D963E43-9AAD-4ED3-B198-6B7C39B8C341}"/>
    <dgm:cxn modelId="{4AB31FA6-21A9-42C9-BE9F-342DDA668D98}" type="presOf" srcId="{0C7B9932-39A1-47F9-9D81-48F5FB31E47A}" destId="{AADA161B-0E44-4493-B862-AA188302F13F}" srcOrd="0" destOrd="0" presId="urn:microsoft.com/office/officeart/2005/8/layout/vList2"/>
    <dgm:cxn modelId="{C81A6E36-6573-4351-963B-425FDE850740}" srcId="{8358F112-1D6F-44C5-AF73-A5EEB7AA45FA}" destId="{8A0FA7A2-209D-4133-811E-E74489CEC298}" srcOrd="4" destOrd="0" parTransId="{0B2555AE-370C-4CD9-BE21-91B60FC4126A}" sibTransId="{CDE3748E-2FDD-4A34-BF21-B1E61CFB072E}"/>
    <dgm:cxn modelId="{95CCF3ED-E14A-4A48-9D09-FB1B8DE5E21A}" srcId="{8358F112-1D6F-44C5-AF73-A5EEB7AA45FA}" destId="{4908667A-F5AB-4046-818E-26DC9EC93767}" srcOrd="3" destOrd="0" parTransId="{A8B470AE-AD6C-417E-B166-77F95622316F}" sibTransId="{77D296E0-9E05-42A7-BE9E-24C9E0259528}"/>
    <dgm:cxn modelId="{EFE5220B-9A47-4638-A6B0-A6E4C1E3C41D}" type="presOf" srcId="{A8758CBD-2F5C-468E-AF8A-A294A393DC9D}" destId="{6F268465-018D-415F-9342-5F99EA4F989A}" srcOrd="0" destOrd="0" presId="urn:microsoft.com/office/officeart/2005/8/layout/vList2"/>
    <dgm:cxn modelId="{3ACA0BD9-07C8-4657-989E-170651E56254}" srcId="{8358F112-1D6F-44C5-AF73-A5EEB7AA45FA}" destId="{A8758CBD-2F5C-468E-AF8A-A294A393DC9D}" srcOrd="0" destOrd="0" parTransId="{7363FA1B-B195-4A36-98E5-18FF6337C761}" sibTransId="{CC9C24DF-BDC6-4E28-9B28-656BA0414C0A}"/>
    <dgm:cxn modelId="{314C5CAA-131E-43DF-8E3A-8E21BE772B32}" type="presOf" srcId="{45FAB24C-9B2D-4C9F-AC5C-BE1CC33E0AEC}" destId="{F4223B3F-7A5F-4B4B-BB64-825656D9084A}" srcOrd="0" destOrd="0" presId="urn:microsoft.com/office/officeart/2005/8/layout/vList2"/>
    <dgm:cxn modelId="{4F940FB7-DCA6-4AEB-9E3A-801F9F9C20BE}" srcId="{8358F112-1D6F-44C5-AF73-A5EEB7AA45FA}" destId="{45FAB24C-9B2D-4C9F-AC5C-BE1CC33E0AEC}" srcOrd="2" destOrd="0" parTransId="{7134E2BB-6C9C-4AB9-B1F1-CAA0A219FAB6}" sibTransId="{7C430DA0-B913-451B-A53D-59E09BFA30CD}"/>
    <dgm:cxn modelId="{C1FB15BA-0572-4739-B268-2C3734120A75}" srcId="{8358F112-1D6F-44C5-AF73-A5EEB7AA45FA}" destId="{0C7B9932-39A1-47F9-9D81-48F5FB31E47A}" srcOrd="1" destOrd="0" parTransId="{D8421E35-5FBC-423C-A6D2-16363CA910C8}" sibTransId="{042BEBE6-60AA-414D-A745-1DED3A6F379E}"/>
    <dgm:cxn modelId="{1C401227-C22E-4651-8BE9-FAA210ACD3BC}" type="presOf" srcId="{8A0FA7A2-209D-4133-811E-E74489CEC298}" destId="{BDCDCFE5-C63B-426B-8D16-4C2EF5169E39}" srcOrd="0" destOrd="0" presId="urn:microsoft.com/office/officeart/2005/8/layout/vList2"/>
    <dgm:cxn modelId="{8098C8D0-E0EA-43AB-8FA8-9D262FB0D260}" type="presOf" srcId="{8358F112-1D6F-44C5-AF73-A5EEB7AA45FA}" destId="{FA152123-58CE-48F0-AD32-399CCFB0B709}" srcOrd="0" destOrd="0" presId="urn:microsoft.com/office/officeart/2005/8/layout/vList2"/>
    <dgm:cxn modelId="{138DB372-C1D9-4E24-9C29-28CBA35FFAFC}" type="presOf" srcId="{4908667A-F5AB-4046-818E-26DC9EC93767}" destId="{D6F8D2BE-5674-433E-876C-693D6B513985}" srcOrd="0" destOrd="0" presId="urn:microsoft.com/office/officeart/2005/8/layout/vList2"/>
    <dgm:cxn modelId="{2091D6BB-0351-4DD8-9FCF-D80FE0749825}" type="presOf" srcId="{58A7C433-FDDE-421D-AB06-F6CAC1ABBA2F}" destId="{6D91ED1E-1C01-4CEA-BA64-500F855B3639}" srcOrd="0" destOrd="0" presId="urn:microsoft.com/office/officeart/2005/8/layout/vList2"/>
    <dgm:cxn modelId="{F7770718-7910-4B21-8EFE-318DE8AC54A5}" type="presParOf" srcId="{FA152123-58CE-48F0-AD32-399CCFB0B709}" destId="{6F268465-018D-415F-9342-5F99EA4F989A}" srcOrd="0" destOrd="0" presId="urn:microsoft.com/office/officeart/2005/8/layout/vList2"/>
    <dgm:cxn modelId="{0093A9F7-1C25-4231-B7BD-C18244B8CD6C}" type="presParOf" srcId="{FA152123-58CE-48F0-AD32-399CCFB0B709}" destId="{6AE71C83-3A5B-4E23-B880-47A196E9AF94}" srcOrd="1" destOrd="0" presId="urn:microsoft.com/office/officeart/2005/8/layout/vList2"/>
    <dgm:cxn modelId="{AF0937BE-C9F5-46F3-85AF-E8542270DE2A}" type="presParOf" srcId="{FA152123-58CE-48F0-AD32-399CCFB0B709}" destId="{AADA161B-0E44-4493-B862-AA188302F13F}" srcOrd="2" destOrd="0" presId="urn:microsoft.com/office/officeart/2005/8/layout/vList2"/>
    <dgm:cxn modelId="{68604E0A-C971-4845-B79D-022F39E75A77}" type="presParOf" srcId="{FA152123-58CE-48F0-AD32-399CCFB0B709}" destId="{15958AA4-8D6C-4081-B41A-A71B0A1A4517}" srcOrd="3" destOrd="0" presId="urn:microsoft.com/office/officeart/2005/8/layout/vList2"/>
    <dgm:cxn modelId="{C5203D51-591C-4774-8949-D56B7504CB66}" type="presParOf" srcId="{FA152123-58CE-48F0-AD32-399CCFB0B709}" destId="{F4223B3F-7A5F-4B4B-BB64-825656D9084A}" srcOrd="4" destOrd="0" presId="urn:microsoft.com/office/officeart/2005/8/layout/vList2"/>
    <dgm:cxn modelId="{D0E8991B-1E12-4A62-B535-9FD6B1C215F3}" type="presParOf" srcId="{FA152123-58CE-48F0-AD32-399CCFB0B709}" destId="{ED09C2E3-455C-489D-979E-43371C128A15}" srcOrd="5" destOrd="0" presId="urn:microsoft.com/office/officeart/2005/8/layout/vList2"/>
    <dgm:cxn modelId="{3BB21489-EA85-4EE4-852E-4F251F988DEE}" type="presParOf" srcId="{FA152123-58CE-48F0-AD32-399CCFB0B709}" destId="{D6F8D2BE-5674-433E-876C-693D6B513985}" srcOrd="6" destOrd="0" presId="urn:microsoft.com/office/officeart/2005/8/layout/vList2"/>
    <dgm:cxn modelId="{24EB09B6-887B-4DDD-A64F-EF155A61AFD9}" type="presParOf" srcId="{FA152123-58CE-48F0-AD32-399CCFB0B709}" destId="{3A61E9B2-EE8B-4D0D-8E33-7F7E2BC308E5}" srcOrd="7" destOrd="0" presId="urn:microsoft.com/office/officeart/2005/8/layout/vList2"/>
    <dgm:cxn modelId="{35B31EEC-7740-4F56-A82A-7FBB7314C797}" type="presParOf" srcId="{FA152123-58CE-48F0-AD32-399CCFB0B709}" destId="{BDCDCFE5-C63B-426B-8D16-4C2EF5169E39}" srcOrd="8" destOrd="0" presId="urn:microsoft.com/office/officeart/2005/8/layout/vList2"/>
    <dgm:cxn modelId="{0E7E9AA0-D44C-4272-897B-79F8E1364963}" type="presParOf" srcId="{FA152123-58CE-48F0-AD32-399CCFB0B709}" destId="{8700EA0F-EFF4-48CD-9D0F-A9E8254D03F8}" srcOrd="9" destOrd="0" presId="urn:microsoft.com/office/officeart/2005/8/layout/vList2"/>
    <dgm:cxn modelId="{D4F919A5-1F72-49A0-8C13-6044F2E8A653}" type="presParOf" srcId="{FA152123-58CE-48F0-AD32-399CCFB0B709}" destId="{6D91ED1E-1C01-4CEA-BA64-500F855B3639}" srcOrd="1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58F112-1D6F-44C5-AF73-A5EEB7AA45FA}"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3E0CF4D4-198B-4AFE-88D2-8E46B21E88EE}">
      <dgm:prSet phldrT="[Text]" custT="1"/>
      <dgm:spPr>
        <a:solidFill>
          <a:srgbClr val="FFFF00"/>
        </a:solidFill>
      </dgm:spPr>
      <dgm:t>
        <a:bodyPr/>
        <a:lstStyle/>
        <a:p>
          <a:r>
            <a:rPr lang="en-US" sz="2400" b="1" dirty="0">
              <a:latin typeface="Agency FB" panose="020B0503020202020204" pitchFamily="34" charset="0"/>
            </a:rPr>
            <a:t>01. </a:t>
          </a:r>
          <a:r>
            <a:rPr lang="en-US" sz="2400" dirty="0" smtClean="0">
              <a:latin typeface="Agency FB" panose="020B0503020202020204" pitchFamily="34" charset="0"/>
            </a:rPr>
            <a:t>Database Design Review</a:t>
          </a:r>
          <a:endParaRPr lang="en-US" sz="2400" b="0" dirty="0">
            <a:latin typeface="Agency FB" panose="020B0503020202020204" pitchFamily="34" charset="0"/>
          </a:endParaRPr>
        </a:p>
      </dgm:t>
    </dgm:pt>
    <dgm:pt modelId="{05810277-582E-4DDD-94AC-FECF5A93EDB5}" type="parTrans" cxnId="{1D2DC411-ECA7-4663-9E60-7319B60B72BC}">
      <dgm:prSet/>
      <dgm:spPr/>
      <dgm:t>
        <a:bodyPr/>
        <a:lstStyle/>
        <a:p>
          <a:endParaRPr lang="en-US" sz="2400">
            <a:latin typeface="Agency FB" panose="020B0503020202020204" pitchFamily="34" charset="0"/>
          </a:endParaRPr>
        </a:p>
      </dgm:t>
    </dgm:pt>
    <dgm:pt modelId="{8CA7FDF3-C092-44B1-B986-2EF0BE92CBAB}" type="sibTrans" cxnId="{1D2DC411-ECA7-4663-9E60-7319B60B72BC}">
      <dgm:prSet/>
      <dgm:spPr/>
      <dgm:t>
        <a:bodyPr/>
        <a:lstStyle/>
        <a:p>
          <a:endParaRPr lang="en-US" sz="2400">
            <a:latin typeface="Agency FB" panose="020B0503020202020204" pitchFamily="34" charset="0"/>
          </a:endParaRPr>
        </a:p>
      </dgm:t>
    </dgm:pt>
    <dgm:pt modelId="{AF33AACA-520F-4C78-A492-459906460AB8}">
      <dgm:prSet phldrT="[Text]" custT="1"/>
      <dgm:spPr>
        <a:noFill/>
      </dgm:spPr>
      <dgm:t>
        <a:bodyPr/>
        <a:lstStyle/>
        <a:p>
          <a:r>
            <a:rPr lang="id-ID" sz="2400" b="1" dirty="0">
              <a:latin typeface="Agency FB" panose="020B0503020202020204" pitchFamily="34" charset="0"/>
            </a:rPr>
            <a:t>0</a:t>
          </a:r>
          <a:r>
            <a:rPr lang="en-US" sz="2400" b="1" dirty="0">
              <a:latin typeface="Agency FB" panose="020B0503020202020204" pitchFamily="34" charset="0"/>
            </a:rPr>
            <a:t>2</a:t>
          </a:r>
          <a:r>
            <a:rPr lang="id-ID" sz="2400" b="1" dirty="0">
              <a:latin typeface="Agency FB" panose="020B0503020202020204" pitchFamily="34" charset="0"/>
            </a:rPr>
            <a:t>. </a:t>
          </a:r>
          <a:r>
            <a:rPr lang="en-US" sz="2400" dirty="0" smtClean="0">
              <a:latin typeface="Agency FB" panose="020B0503020202020204" pitchFamily="34" charset="0"/>
            </a:rPr>
            <a:t>Database User Account Management</a:t>
          </a:r>
          <a:endParaRPr lang="en-US" sz="2400" b="0" dirty="0">
            <a:latin typeface="Agency FB" panose="020B0503020202020204" pitchFamily="34" charset="0"/>
          </a:endParaRPr>
        </a:p>
      </dgm:t>
    </dgm:pt>
    <dgm:pt modelId="{CB0669E8-D15A-4CA7-B25B-559EABAF1916}" type="parTrans" cxnId="{8B213670-E152-4553-A9B4-0FD9705C894B}">
      <dgm:prSet/>
      <dgm:spPr/>
      <dgm:t>
        <a:bodyPr/>
        <a:lstStyle/>
        <a:p>
          <a:endParaRPr lang="en-US" sz="2400">
            <a:latin typeface="Agency FB" panose="020B0503020202020204" pitchFamily="34" charset="0"/>
          </a:endParaRPr>
        </a:p>
      </dgm:t>
    </dgm:pt>
    <dgm:pt modelId="{869CDED2-2803-423D-A3AB-51B1970638B5}" type="sibTrans" cxnId="{8B213670-E152-4553-A9B4-0FD9705C894B}">
      <dgm:prSet/>
      <dgm:spPr/>
      <dgm:t>
        <a:bodyPr/>
        <a:lstStyle/>
        <a:p>
          <a:endParaRPr lang="en-US" sz="2400">
            <a:latin typeface="Agency FB" panose="020B0503020202020204" pitchFamily="34" charset="0"/>
          </a:endParaRPr>
        </a:p>
      </dgm:t>
    </dgm:pt>
    <dgm:pt modelId="{CB240EB0-B7E3-4313-8BE6-86A373066FC0}">
      <dgm:prSet custT="1"/>
      <dgm:spPr>
        <a:noFill/>
      </dgm:spPr>
      <dgm:t>
        <a:bodyPr/>
        <a:lstStyle/>
        <a:p>
          <a:r>
            <a:rPr lang="id-ID" sz="2400" b="1" dirty="0">
              <a:latin typeface="Agency FB" panose="020B0503020202020204" pitchFamily="34" charset="0"/>
            </a:rPr>
            <a:t>0</a:t>
          </a:r>
          <a:r>
            <a:rPr lang="en-US" sz="2400" b="1" dirty="0">
              <a:latin typeface="Agency FB" panose="020B0503020202020204" pitchFamily="34" charset="0"/>
            </a:rPr>
            <a:t>4</a:t>
          </a:r>
          <a:r>
            <a:rPr lang="id-ID" sz="2400" b="1" dirty="0">
              <a:latin typeface="Agency FB" panose="020B0503020202020204" pitchFamily="34" charset="0"/>
            </a:rPr>
            <a:t>. </a:t>
          </a:r>
          <a:r>
            <a:rPr lang="en-US" sz="2400" dirty="0" smtClean="0">
              <a:latin typeface="Agency FB" panose="020B0503020202020204" pitchFamily="34" charset="0"/>
            </a:rPr>
            <a:t>Database Replication</a:t>
          </a:r>
          <a:endParaRPr lang="id-ID" sz="2400" b="0" dirty="0">
            <a:latin typeface="Agency FB" panose="020B0503020202020204" pitchFamily="34" charset="0"/>
          </a:endParaRPr>
        </a:p>
      </dgm:t>
    </dgm:pt>
    <dgm:pt modelId="{45D2F17A-5A34-4858-AB73-0B514DBF108F}" type="parTrans" cxnId="{27607829-2BEA-4479-BA11-DA1E46672A0F}">
      <dgm:prSet/>
      <dgm:spPr/>
      <dgm:t>
        <a:bodyPr/>
        <a:lstStyle/>
        <a:p>
          <a:endParaRPr lang="en-US" sz="2400">
            <a:latin typeface="Agency FB" panose="020B0503020202020204" pitchFamily="34" charset="0"/>
          </a:endParaRPr>
        </a:p>
      </dgm:t>
    </dgm:pt>
    <dgm:pt modelId="{D5CBEA7A-8159-4F0B-9E46-848769A3E3FD}" type="sibTrans" cxnId="{27607829-2BEA-4479-BA11-DA1E46672A0F}">
      <dgm:prSet/>
      <dgm:spPr/>
      <dgm:t>
        <a:bodyPr/>
        <a:lstStyle/>
        <a:p>
          <a:endParaRPr lang="en-US" sz="2400">
            <a:latin typeface="Agency FB" panose="020B0503020202020204" pitchFamily="34" charset="0"/>
          </a:endParaRPr>
        </a:p>
      </dgm:t>
    </dgm:pt>
    <dgm:pt modelId="{20C80331-3DF2-434B-B8AC-7634E5807512}">
      <dgm:prSet custT="1"/>
      <dgm:spPr>
        <a:noFill/>
      </dgm:spPr>
      <dgm:t>
        <a:bodyPr/>
        <a:lstStyle/>
        <a:p>
          <a:r>
            <a:rPr lang="id-ID" sz="2400" b="1" dirty="0">
              <a:latin typeface="Agency FB" panose="020B0503020202020204" pitchFamily="34" charset="0"/>
            </a:rPr>
            <a:t>0</a:t>
          </a:r>
          <a:r>
            <a:rPr lang="en-US" sz="2400" b="1" dirty="0">
              <a:latin typeface="Agency FB" panose="020B0503020202020204" pitchFamily="34" charset="0"/>
            </a:rPr>
            <a:t>5</a:t>
          </a:r>
          <a:r>
            <a:rPr lang="id-ID" sz="2400" b="1" dirty="0">
              <a:latin typeface="Agency FB" panose="020B0503020202020204" pitchFamily="34" charset="0"/>
            </a:rPr>
            <a:t>. </a:t>
          </a:r>
          <a:r>
            <a:rPr lang="en-US" sz="2400" dirty="0" smtClean="0">
              <a:latin typeface="Agency FB" panose="020B0503020202020204" pitchFamily="34" charset="0"/>
            </a:rPr>
            <a:t>Database Optimization</a:t>
          </a:r>
          <a:endParaRPr lang="id-ID" sz="2400" b="0" dirty="0">
            <a:latin typeface="Agency FB" panose="020B0503020202020204" pitchFamily="34" charset="0"/>
          </a:endParaRPr>
        </a:p>
      </dgm:t>
    </dgm:pt>
    <dgm:pt modelId="{2140B65D-0D78-4CD9-AB98-107EF3E82F92}" type="parTrans" cxnId="{AA55B694-F293-4A6C-9BC9-51B2DBF37CA6}">
      <dgm:prSet/>
      <dgm:spPr/>
      <dgm:t>
        <a:bodyPr/>
        <a:lstStyle/>
        <a:p>
          <a:endParaRPr lang="en-US" sz="2400">
            <a:latin typeface="Agency FB" panose="020B0503020202020204" pitchFamily="34" charset="0"/>
          </a:endParaRPr>
        </a:p>
      </dgm:t>
    </dgm:pt>
    <dgm:pt modelId="{B2C2B9A3-D102-43C5-90AF-B27BB147D0E4}" type="sibTrans" cxnId="{AA55B694-F293-4A6C-9BC9-51B2DBF37CA6}">
      <dgm:prSet/>
      <dgm:spPr/>
      <dgm:t>
        <a:bodyPr/>
        <a:lstStyle/>
        <a:p>
          <a:endParaRPr lang="en-US" sz="2400">
            <a:latin typeface="Agency FB" panose="020B0503020202020204" pitchFamily="34" charset="0"/>
          </a:endParaRPr>
        </a:p>
      </dgm:t>
    </dgm:pt>
    <dgm:pt modelId="{B50812C8-80F2-490C-9037-0BD38C7BFB0D}">
      <dgm:prSet custT="1"/>
      <dgm:spPr>
        <a:noFill/>
      </dgm:spPr>
      <dgm:t>
        <a:bodyPr/>
        <a:lstStyle/>
        <a:p>
          <a:r>
            <a:rPr lang="en-US" sz="2400" b="1" dirty="0" smtClean="0">
              <a:latin typeface="Agency FB" panose="020B0503020202020204" pitchFamily="34" charset="0"/>
            </a:rPr>
            <a:t>0</a:t>
          </a:r>
          <a:r>
            <a:rPr lang="id-ID" sz="2400" b="1" dirty="0" smtClean="0">
              <a:latin typeface="Agency FB" panose="020B0503020202020204" pitchFamily="34" charset="0"/>
            </a:rPr>
            <a:t>8</a:t>
          </a:r>
          <a:r>
            <a:rPr lang="en-US" sz="2400" b="1" dirty="0" smtClean="0">
              <a:latin typeface="Agency FB" panose="020B0503020202020204" pitchFamily="34" charset="0"/>
            </a:rPr>
            <a:t>. </a:t>
          </a:r>
          <a:r>
            <a:rPr lang="en-US" sz="2400" dirty="0" smtClean="0">
              <a:latin typeface="Agency FB" panose="020B0503020202020204" pitchFamily="34" charset="0"/>
            </a:rPr>
            <a:t>SQL Query Join</a:t>
          </a:r>
          <a:endParaRPr lang="id-ID" sz="2400" b="0" dirty="0">
            <a:latin typeface="Agency FB" panose="020B0503020202020204" pitchFamily="34" charset="0"/>
          </a:endParaRPr>
        </a:p>
      </dgm:t>
    </dgm:pt>
    <dgm:pt modelId="{266074CD-B9AD-4397-B112-2B436D8DE8E3}" type="parTrans" cxnId="{2C014A22-DB82-42CD-8D37-3C2ED5D3426D}">
      <dgm:prSet/>
      <dgm:spPr/>
      <dgm:t>
        <a:bodyPr/>
        <a:lstStyle/>
        <a:p>
          <a:endParaRPr lang="en-ID" sz="1600">
            <a:latin typeface="Agency FB" panose="020B0503020202020204" pitchFamily="34" charset="0"/>
          </a:endParaRPr>
        </a:p>
      </dgm:t>
    </dgm:pt>
    <dgm:pt modelId="{1874C836-D8E5-4E6F-AEF4-03B61705FE42}" type="sibTrans" cxnId="{2C014A22-DB82-42CD-8D37-3C2ED5D3426D}">
      <dgm:prSet/>
      <dgm:spPr/>
      <dgm:t>
        <a:bodyPr/>
        <a:lstStyle/>
        <a:p>
          <a:endParaRPr lang="en-ID" sz="1600">
            <a:latin typeface="Agency FB" panose="020B0503020202020204" pitchFamily="34" charset="0"/>
          </a:endParaRPr>
        </a:p>
      </dgm:t>
    </dgm:pt>
    <dgm:pt modelId="{3687D782-6124-45EA-9A91-EB21C2D52BF0}">
      <dgm:prSet phldrT="[Text]" custT="1"/>
      <dgm:spPr>
        <a:noFill/>
      </dgm:spPr>
      <dgm:t>
        <a:bodyPr/>
        <a:lstStyle/>
        <a:p>
          <a:r>
            <a:rPr lang="id-ID" sz="2400" b="1" dirty="0">
              <a:latin typeface="Agency FB" panose="020B0503020202020204" pitchFamily="34" charset="0"/>
            </a:rPr>
            <a:t>0</a:t>
          </a:r>
          <a:r>
            <a:rPr lang="en-US" sz="2400" b="1" dirty="0">
              <a:latin typeface="Agency FB" panose="020B0503020202020204" pitchFamily="34" charset="0"/>
            </a:rPr>
            <a:t>3</a:t>
          </a:r>
          <a:r>
            <a:rPr lang="id-ID" sz="2400" b="1" dirty="0">
              <a:latin typeface="Agency FB" panose="020B0503020202020204" pitchFamily="34" charset="0"/>
            </a:rPr>
            <a:t>.</a:t>
          </a:r>
          <a:r>
            <a:rPr lang="en-US" sz="2400" b="1" dirty="0">
              <a:latin typeface="Agency FB" panose="020B0503020202020204" pitchFamily="34" charset="0"/>
            </a:rPr>
            <a:t> </a:t>
          </a:r>
          <a:r>
            <a:rPr lang="en-US" sz="2400" dirty="0" smtClean="0">
              <a:latin typeface="Agency FB" panose="020B0503020202020204" pitchFamily="34" charset="0"/>
            </a:rPr>
            <a:t>Database Backup &amp; Recovery</a:t>
          </a:r>
          <a:endParaRPr lang="en-US" sz="2400" b="0" dirty="0">
            <a:latin typeface="Agency FB" panose="020B0503020202020204" pitchFamily="34" charset="0"/>
          </a:endParaRPr>
        </a:p>
      </dgm:t>
    </dgm:pt>
    <dgm:pt modelId="{C8B551E5-829B-4576-B9BA-E0CAED4F8BE7}" type="parTrans" cxnId="{368C8CDB-8E4E-4207-BCA2-0A3676298BAB}">
      <dgm:prSet/>
      <dgm:spPr/>
      <dgm:t>
        <a:bodyPr/>
        <a:lstStyle/>
        <a:p>
          <a:endParaRPr lang="en-ID" sz="1600">
            <a:latin typeface="Agency FB" panose="020B0503020202020204" pitchFamily="34" charset="0"/>
          </a:endParaRPr>
        </a:p>
      </dgm:t>
    </dgm:pt>
    <dgm:pt modelId="{5D9D8EC7-7331-4612-A9A4-59FA9BEA93A2}" type="sibTrans" cxnId="{368C8CDB-8E4E-4207-BCA2-0A3676298BAB}">
      <dgm:prSet/>
      <dgm:spPr/>
      <dgm:t>
        <a:bodyPr/>
        <a:lstStyle/>
        <a:p>
          <a:endParaRPr lang="en-ID" sz="1600">
            <a:latin typeface="Agency FB" panose="020B0503020202020204" pitchFamily="34" charset="0"/>
          </a:endParaRPr>
        </a:p>
      </dgm:t>
    </dgm:pt>
    <dgm:pt modelId="{88AED1D3-3D1E-45AE-88E7-C32E5BB7C192}">
      <dgm:prSet custT="1"/>
      <dgm:spPr>
        <a:noFill/>
      </dgm:spPr>
      <dgm:t>
        <a:bodyPr/>
        <a:lstStyle/>
        <a:p>
          <a:r>
            <a:rPr lang="en-US" sz="2400" b="1" dirty="0" smtClean="0">
              <a:latin typeface="Agency FB" panose="020B0503020202020204" pitchFamily="34" charset="0"/>
            </a:rPr>
            <a:t>0</a:t>
          </a:r>
          <a:r>
            <a:rPr lang="id-ID" sz="2400" b="1" dirty="0" smtClean="0">
              <a:latin typeface="Agency FB" panose="020B0503020202020204" pitchFamily="34" charset="0"/>
            </a:rPr>
            <a:t>7</a:t>
          </a:r>
          <a:r>
            <a:rPr lang="en-US" sz="2400" b="1" dirty="0" smtClean="0">
              <a:latin typeface="Agency FB" panose="020B0503020202020204" pitchFamily="34" charset="0"/>
            </a:rPr>
            <a:t>.</a:t>
          </a:r>
          <a:r>
            <a:rPr lang="id-ID" sz="2400" b="1" dirty="0" smtClean="0">
              <a:latin typeface="Agency FB" panose="020B0503020202020204" pitchFamily="34" charset="0"/>
            </a:rPr>
            <a:t> </a:t>
          </a:r>
          <a:r>
            <a:rPr lang="en-US" sz="2400" dirty="0" smtClean="0">
              <a:latin typeface="Agency FB" panose="020B0503020202020204" pitchFamily="34" charset="0"/>
            </a:rPr>
            <a:t>SQL Query Where / Groups</a:t>
          </a:r>
          <a:endParaRPr lang="id-ID" sz="2000" b="0" dirty="0">
            <a:latin typeface="Agency FB" panose="020B0503020202020204" pitchFamily="34" charset="0"/>
          </a:endParaRPr>
        </a:p>
      </dgm:t>
    </dgm:pt>
    <dgm:pt modelId="{98361960-E45C-4393-BA68-C3A827C9DB2F}" type="parTrans" cxnId="{732ED7B6-7726-4C39-ACFA-91F3B34D5893}">
      <dgm:prSet/>
      <dgm:spPr/>
      <dgm:t>
        <a:bodyPr/>
        <a:lstStyle/>
        <a:p>
          <a:endParaRPr lang="id-ID">
            <a:latin typeface="Agency FB" panose="020B0503020202020204" pitchFamily="34" charset="0"/>
          </a:endParaRPr>
        </a:p>
      </dgm:t>
    </dgm:pt>
    <dgm:pt modelId="{6C7C8E6B-F34C-42A3-94BA-32243A74B104}" type="sibTrans" cxnId="{732ED7B6-7726-4C39-ACFA-91F3B34D5893}">
      <dgm:prSet/>
      <dgm:spPr/>
      <dgm:t>
        <a:bodyPr/>
        <a:lstStyle/>
        <a:p>
          <a:endParaRPr lang="id-ID">
            <a:latin typeface="Agency FB" panose="020B0503020202020204" pitchFamily="34" charset="0"/>
          </a:endParaRPr>
        </a:p>
      </dgm:t>
    </dgm:pt>
    <dgm:pt modelId="{B25A0330-CFB6-49EA-BDC4-F8BB8BC10869}">
      <dgm:prSet custT="1"/>
      <dgm:spPr>
        <a:noFill/>
      </dgm:spPr>
      <dgm:t>
        <a:bodyPr/>
        <a:lstStyle/>
        <a:p>
          <a:r>
            <a:rPr lang="en-US" sz="2400" b="1" dirty="0" smtClean="0">
              <a:latin typeface="Agency FB" panose="020B0503020202020204" pitchFamily="34" charset="0"/>
            </a:rPr>
            <a:t>0</a:t>
          </a:r>
          <a:r>
            <a:rPr lang="id-ID" sz="2400" b="1" dirty="0" smtClean="0">
              <a:latin typeface="Agency FB" panose="020B0503020202020204" pitchFamily="34" charset="0"/>
            </a:rPr>
            <a:t>6</a:t>
          </a:r>
          <a:r>
            <a:rPr lang="en-US" sz="2400" b="1" dirty="0" smtClean="0">
              <a:latin typeface="Agency FB" panose="020B0503020202020204" pitchFamily="34" charset="0"/>
            </a:rPr>
            <a:t>. </a:t>
          </a:r>
          <a:r>
            <a:rPr lang="en-US" sz="2400" dirty="0" smtClean="0">
              <a:latin typeface="Agency FB" panose="020B0503020202020204" pitchFamily="34" charset="0"/>
            </a:rPr>
            <a:t>SQL Query Select</a:t>
          </a:r>
          <a:endParaRPr lang="id-ID" sz="2000" b="0" dirty="0">
            <a:latin typeface="Agency FB" panose="020B0503020202020204" pitchFamily="34" charset="0"/>
          </a:endParaRPr>
        </a:p>
      </dgm:t>
    </dgm:pt>
    <dgm:pt modelId="{A4BCEEEF-8D5C-433A-9DB0-A7AB65294D7D}" type="parTrans" cxnId="{8C511542-7C32-4AC8-96E5-FEDC65833B10}">
      <dgm:prSet/>
      <dgm:spPr/>
      <dgm:t>
        <a:bodyPr/>
        <a:lstStyle/>
        <a:p>
          <a:endParaRPr lang="id-ID">
            <a:latin typeface="Agency FB" panose="020B0503020202020204" pitchFamily="34" charset="0"/>
          </a:endParaRPr>
        </a:p>
      </dgm:t>
    </dgm:pt>
    <dgm:pt modelId="{D24983E9-458E-48B5-986C-0C97A41A0DEA}" type="sibTrans" cxnId="{8C511542-7C32-4AC8-96E5-FEDC65833B10}">
      <dgm:prSet/>
      <dgm:spPr/>
      <dgm:t>
        <a:bodyPr/>
        <a:lstStyle/>
        <a:p>
          <a:endParaRPr lang="id-ID">
            <a:latin typeface="Agency FB" panose="020B0503020202020204" pitchFamily="34" charset="0"/>
          </a:endParaRPr>
        </a:p>
      </dgm:t>
    </dgm:pt>
    <dgm:pt modelId="{FA152123-58CE-48F0-AD32-399CCFB0B709}" type="pres">
      <dgm:prSet presAssocID="{8358F112-1D6F-44C5-AF73-A5EEB7AA45FA}" presName="linear" presStyleCnt="0">
        <dgm:presLayoutVars>
          <dgm:animLvl val="lvl"/>
          <dgm:resizeHandles val="exact"/>
        </dgm:presLayoutVars>
      </dgm:prSet>
      <dgm:spPr/>
      <dgm:t>
        <a:bodyPr/>
        <a:lstStyle/>
        <a:p>
          <a:endParaRPr lang="id-ID"/>
        </a:p>
      </dgm:t>
    </dgm:pt>
    <dgm:pt modelId="{086980F9-6F38-4459-8BC9-85C438D0D44C}" type="pres">
      <dgm:prSet presAssocID="{3E0CF4D4-198B-4AFE-88D2-8E46B21E88EE}" presName="parentText" presStyleLbl="node1" presStyleIdx="0" presStyleCnt="8" custScaleY="142592">
        <dgm:presLayoutVars>
          <dgm:chMax val="0"/>
          <dgm:bulletEnabled val="1"/>
        </dgm:presLayoutVars>
      </dgm:prSet>
      <dgm:spPr/>
      <dgm:t>
        <a:bodyPr/>
        <a:lstStyle/>
        <a:p>
          <a:endParaRPr lang="id-ID"/>
        </a:p>
      </dgm:t>
    </dgm:pt>
    <dgm:pt modelId="{224F8B66-69B6-4446-9591-30132FBD91B7}" type="pres">
      <dgm:prSet presAssocID="{8CA7FDF3-C092-44B1-B986-2EF0BE92CBAB}" presName="spacer" presStyleCnt="0"/>
      <dgm:spPr/>
    </dgm:pt>
    <dgm:pt modelId="{2B0E2AB5-C119-4743-96E1-6DE15C2A42E9}" type="pres">
      <dgm:prSet presAssocID="{AF33AACA-520F-4C78-A492-459906460AB8}" presName="parentText" presStyleLbl="node1" presStyleIdx="1" presStyleCnt="8">
        <dgm:presLayoutVars>
          <dgm:chMax val="0"/>
          <dgm:bulletEnabled val="1"/>
        </dgm:presLayoutVars>
      </dgm:prSet>
      <dgm:spPr/>
      <dgm:t>
        <a:bodyPr/>
        <a:lstStyle/>
        <a:p>
          <a:endParaRPr lang="id-ID"/>
        </a:p>
      </dgm:t>
    </dgm:pt>
    <dgm:pt modelId="{C67334F9-8461-4DE6-9FA9-F5C3B9C4B1FF}" type="pres">
      <dgm:prSet presAssocID="{869CDED2-2803-423D-A3AB-51B1970638B5}" presName="spacer" presStyleCnt="0"/>
      <dgm:spPr/>
    </dgm:pt>
    <dgm:pt modelId="{EBF2DBB0-09AC-46B7-9297-8EC140618313}" type="pres">
      <dgm:prSet presAssocID="{3687D782-6124-45EA-9A91-EB21C2D52BF0}" presName="parentText" presStyleLbl="node1" presStyleIdx="2" presStyleCnt="8">
        <dgm:presLayoutVars>
          <dgm:chMax val="0"/>
          <dgm:bulletEnabled val="1"/>
        </dgm:presLayoutVars>
      </dgm:prSet>
      <dgm:spPr/>
      <dgm:t>
        <a:bodyPr/>
        <a:lstStyle/>
        <a:p>
          <a:endParaRPr lang="id-ID"/>
        </a:p>
      </dgm:t>
    </dgm:pt>
    <dgm:pt modelId="{FB1C185E-CAB2-4C95-AF25-F3F9A8C7B33A}" type="pres">
      <dgm:prSet presAssocID="{5D9D8EC7-7331-4612-A9A4-59FA9BEA93A2}" presName="spacer" presStyleCnt="0"/>
      <dgm:spPr/>
    </dgm:pt>
    <dgm:pt modelId="{E6B7A12E-D792-4506-9B2A-818D9EC2E909}" type="pres">
      <dgm:prSet presAssocID="{CB240EB0-B7E3-4313-8BE6-86A373066FC0}" presName="parentText" presStyleLbl="node1" presStyleIdx="3" presStyleCnt="8">
        <dgm:presLayoutVars>
          <dgm:chMax val="0"/>
          <dgm:bulletEnabled val="1"/>
        </dgm:presLayoutVars>
      </dgm:prSet>
      <dgm:spPr/>
      <dgm:t>
        <a:bodyPr/>
        <a:lstStyle/>
        <a:p>
          <a:endParaRPr lang="id-ID"/>
        </a:p>
      </dgm:t>
    </dgm:pt>
    <dgm:pt modelId="{0EB01F03-3097-4A9C-AE2B-3E53A59D9AAA}" type="pres">
      <dgm:prSet presAssocID="{D5CBEA7A-8159-4F0B-9E46-848769A3E3FD}" presName="spacer" presStyleCnt="0"/>
      <dgm:spPr/>
    </dgm:pt>
    <dgm:pt modelId="{9498D6D7-D1DE-4880-A122-141F0CC4C4C8}" type="pres">
      <dgm:prSet presAssocID="{20C80331-3DF2-434B-B8AC-7634E5807512}" presName="parentText" presStyleLbl="node1" presStyleIdx="4" presStyleCnt="8">
        <dgm:presLayoutVars>
          <dgm:chMax val="0"/>
          <dgm:bulletEnabled val="1"/>
        </dgm:presLayoutVars>
      </dgm:prSet>
      <dgm:spPr/>
      <dgm:t>
        <a:bodyPr/>
        <a:lstStyle/>
        <a:p>
          <a:endParaRPr lang="id-ID"/>
        </a:p>
      </dgm:t>
    </dgm:pt>
    <dgm:pt modelId="{5D07B7CB-CC6D-470B-A290-F73F830AFF10}" type="pres">
      <dgm:prSet presAssocID="{B2C2B9A3-D102-43C5-90AF-B27BB147D0E4}" presName="spacer" presStyleCnt="0"/>
      <dgm:spPr/>
    </dgm:pt>
    <dgm:pt modelId="{D27F1C2B-8031-40D9-9358-BFC0F3063FA8}" type="pres">
      <dgm:prSet presAssocID="{B25A0330-CFB6-49EA-BDC4-F8BB8BC10869}" presName="parentText" presStyleLbl="node1" presStyleIdx="5" presStyleCnt="8">
        <dgm:presLayoutVars>
          <dgm:chMax val="0"/>
          <dgm:bulletEnabled val="1"/>
        </dgm:presLayoutVars>
      </dgm:prSet>
      <dgm:spPr/>
      <dgm:t>
        <a:bodyPr/>
        <a:lstStyle/>
        <a:p>
          <a:endParaRPr lang="id-ID"/>
        </a:p>
      </dgm:t>
    </dgm:pt>
    <dgm:pt modelId="{223A945E-3A54-4E8B-86BF-D24E00BBAEF9}" type="pres">
      <dgm:prSet presAssocID="{D24983E9-458E-48B5-986C-0C97A41A0DEA}" presName="spacer" presStyleCnt="0"/>
      <dgm:spPr/>
    </dgm:pt>
    <dgm:pt modelId="{AD907E54-1AAF-42A9-B5AD-B0BFC7405B10}" type="pres">
      <dgm:prSet presAssocID="{88AED1D3-3D1E-45AE-88E7-C32E5BB7C192}" presName="parentText" presStyleLbl="node1" presStyleIdx="6" presStyleCnt="8">
        <dgm:presLayoutVars>
          <dgm:chMax val="0"/>
          <dgm:bulletEnabled val="1"/>
        </dgm:presLayoutVars>
      </dgm:prSet>
      <dgm:spPr/>
      <dgm:t>
        <a:bodyPr/>
        <a:lstStyle/>
        <a:p>
          <a:endParaRPr lang="id-ID"/>
        </a:p>
      </dgm:t>
    </dgm:pt>
    <dgm:pt modelId="{E9C150B1-583C-4593-B4E5-9929074DC241}" type="pres">
      <dgm:prSet presAssocID="{6C7C8E6B-F34C-42A3-94BA-32243A74B104}" presName="spacer" presStyleCnt="0"/>
      <dgm:spPr/>
    </dgm:pt>
    <dgm:pt modelId="{56822E35-C193-43A7-8AA0-3E3F8B75E6AF}" type="pres">
      <dgm:prSet presAssocID="{B50812C8-80F2-490C-9037-0BD38C7BFB0D}" presName="parentText" presStyleLbl="node1" presStyleIdx="7" presStyleCnt="8">
        <dgm:presLayoutVars>
          <dgm:chMax val="0"/>
          <dgm:bulletEnabled val="1"/>
        </dgm:presLayoutVars>
      </dgm:prSet>
      <dgm:spPr/>
      <dgm:t>
        <a:bodyPr/>
        <a:lstStyle/>
        <a:p>
          <a:endParaRPr lang="id-ID"/>
        </a:p>
      </dgm:t>
    </dgm:pt>
  </dgm:ptLst>
  <dgm:cxnLst>
    <dgm:cxn modelId="{8C511542-7C32-4AC8-96E5-FEDC65833B10}" srcId="{8358F112-1D6F-44C5-AF73-A5EEB7AA45FA}" destId="{B25A0330-CFB6-49EA-BDC4-F8BB8BC10869}" srcOrd="5" destOrd="0" parTransId="{A4BCEEEF-8D5C-433A-9DB0-A7AB65294D7D}" sibTransId="{D24983E9-458E-48B5-986C-0C97A41A0DEA}"/>
    <dgm:cxn modelId="{27607829-2BEA-4479-BA11-DA1E46672A0F}" srcId="{8358F112-1D6F-44C5-AF73-A5EEB7AA45FA}" destId="{CB240EB0-B7E3-4313-8BE6-86A373066FC0}" srcOrd="3" destOrd="0" parTransId="{45D2F17A-5A34-4858-AB73-0B514DBF108F}" sibTransId="{D5CBEA7A-8159-4F0B-9E46-848769A3E3FD}"/>
    <dgm:cxn modelId="{1D2DC411-ECA7-4663-9E60-7319B60B72BC}" srcId="{8358F112-1D6F-44C5-AF73-A5EEB7AA45FA}" destId="{3E0CF4D4-198B-4AFE-88D2-8E46B21E88EE}" srcOrd="0" destOrd="0" parTransId="{05810277-582E-4DDD-94AC-FECF5A93EDB5}" sibTransId="{8CA7FDF3-C092-44B1-B986-2EF0BE92CBAB}"/>
    <dgm:cxn modelId="{89994747-E6E1-4776-8D38-7DAE36B141E9}" type="presOf" srcId="{88AED1D3-3D1E-45AE-88E7-C32E5BB7C192}" destId="{AD907E54-1AAF-42A9-B5AD-B0BFC7405B10}" srcOrd="0" destOrd="0" presId="urn:microsoft.com/office/officeart/2005/8/layout/vList2"/>
    <dgm:cxn modelId="{732ED7B6-7726-4C39-ACFA-91F3B34D5893}" srcId="{8358F112-1D6F-44C5-AF73-A5EEB7AA45FA}" destId="{88AED1D3-3D1E-45AE-88E7-C32E5BB7C192}" srcOrd="6" destOrd="0" parTransId="{98361960-E45C-4393-BA68-C3A827C9DB2F}" sibTransId="{6C7C8E6B-F34C-42A3-94BA-32243A74B104}"/>
    <dgm:cxn modelId="{54381E82-1042-4BA0-A1BD-F02E7E25AF5F}" type="presOf" srcId="{CB240EB0-B7E3-4313-8BE6-86A373066FC0}" destId="{E6B7A12E-D792-4506-9B2A-818D9EC2E909}" srcOrd="0" destOrd="0" presId="urn:microsoft.com/office/officeart/2005/8/layout/vList2"/>
    <dgm:cxn modelId="{AA55B694-F293-4A6C-9BC9-51B2DBF37CA6}" srcId="{8358F112-1D6F-44C5-AF73-A5EEB7AA45FA}" destId="{20C80331-3DF2-434B-B8AC-7634E5807512}" srcOrd="4" destOrd="0" parTransId="{2140B65D-0D78-4CD9-AB98-107EF3E82F92}" sibTransId="{B2C2B9A3-D102-43C5-90AF-B27BB147D0E4}"/>
    <dgm:cxn modelId="{2C014A22-DB82-42CD-8D37-3C2ED5D3426D}" srcId="{8358F112-1D6F-44C5-AF73-A5EEB7AA45FA}" destId="{B50812C8-80F2-490C-9037-0BD38C7BFB0D}" srcOrd="7" destOrd="0" parTransId="{266074CD-B9AD-4397-B112-2B436D8DE8E3}" sibTransId="{1874C836-D8E5-4E6F-AEF4-03B61705FE42}"/>
    <dgm:cxn modelId="{8B213670-E152-4553-A9B4-0FD9705C894B}" srcId="{8358F112-1D6F-44C5-AF73-A5EEB7AA45FA}" destId="{AF33AACA-520F-4C78-A492-459906460AB8}" srcOrd="1" destOrd="0" parTransId="{CB0669E8-D15A-4CA7-B25B-559EABAF1916}" sibTransId="{869CDED2-2803-423D-A3AB-51B1970638B5}"/>
    <dgm:cxn modelId="{EE66B2BC-8A4A-455D-8BC3-AD6FE0111AC5}" type="presOf" srcId="{3E0CF4D4-198B-4AFE-88D2-8E46B21E88EE}" destId="{086980F9-6F38-4459-8BC9-85C438D0D44C}" srcOrd="0" destOrd="0" presId="urn:microsoft.com/office/officeart/2005/8/layout/vList2"/>
    <dgm:cxn modelId="{8EF2846A-239F-43A9-BD36-47F4D6E8F16F}" type="presOf" srcId="{B50812C8-80F2-490C-9037-0BD38C7BFB0D}" destId="{56822E35-C193-43A7-8AA0-3E3F8B75E6AF}" srcOrd="0" destOrd="0" presId="urn:microsoft.com/office/officeart/2005/8/layout/vList2"/>
    <dgm:cxn modelId="{3DEDC176-45C9-48B2-A073-D80F5CE91850}" type="presOf" srcId="{8358F112-1D6F-44C5-AF73-A5EEB7AA45FA}" destId="{FA152123-58CE-48F0-AD32-399CCFB0B709}" srcOrd="0" destOrd="0" presId="urn:microsoft.com/office/officeart/2005/8/layout/vList2"/>
    <dgm:cxn modelId="{D196F6A8-FB04-42C0-ABBD-F5BFF6D382A3}" type="presOf" srcId="{20C80331-3DF2-434B-B8AC-7634E5807512}" destId="{9498D6D7-D1DE-4880-A122-141F0CC4C4C8}" srcOrd="0" destOrd="0" presId="urn:microsoft.com/office/officeart/2005/8/layout/vList2"/>
    <dgm:cxn modelId="{368C8CDB-8E4E-4207-BCA2-0A3676298BAB}" srcId="{8358F112-1D6F-44C5-AF73-A5EEB7AA45FA}" destId="{3687D782-6124-45EA-9A91-EB21C2D52BF0}" srcOrd="2" destOrd="0" parTransId="{C8B551E5-829B-4576-B9BA-E0CAED4F8BE7}" sibTransId="{5D9D8EC7-7331-4612-A9A4-59FA9BEA93A2}"/>
    <dgm:cxn modelId="{AC0560C6-CB82-467F-A064-56DEF554BAED}" type="presOf" srcId="{AF33AACA-520F-4C78-A492-459906460AB8}" destId="{2B0E2AB5-C119-4743-96E1-6DE15C2A42E9}" srcOrd="0" destOrd="0" presId="urn:microsoft.com/office/officeart/2005/8/layout/vList2"/>
    <dgm:cxn modelId="{762DA203-BCBB-42DA-B87D-79DAF0C6515B}" type="presOf" srcId="{3687D782-6124-45EA-9A91-EB21C2D52BF0}" destId="{EBF2DBB0-09AC-46B7-9297-8EC140618313}" srcOrd="0" destOrd="0" presId="urn:microsoft.com/office/officeart/2005/8/layout/vList2"/>
    <dgm:cxn modelId="{30D7C9B4-96A1-4211-B0F4-A32F48FE0C55}" type="presOf" srcId="{B25A0330-CFB6-49EA-BDC4-F8BB8BC10869}" destId="{D27F1C2B-8031-40D9-9358-BFC0F3063FA8}" srcOrd="0" destOrd="0" presId="urn:microsoft.com/office/officeart/2005/8/layout/vList2"/>
    <dgm:cxn modelId="{78F37C39-BD91-400F-8007-FEB1CAECB004}" type="presParOf" srcId="{FA152123-58CE-48F0-AD32-399CCFB0B709}" destId="{086980F9-6F38-4459-8BC9-85C438D0D44C}" srcOrd="0" destOrd="0" presId="urn:microsoft.com/office/officeart/2005/8/layout/vList2"/>
    <dgm:cxn modelId="{F577CF91-999F-4E55-8FF0-770776F5AFE1}" type="presParOf" srcId="{FA152123-58CE-48F0-AD32-399CCFB0B709}" destId="{224F8B66-69B6-4446-9591-30132FBD91B7}" srcOrd="1" destOrd="0" presId="urn:microsoft.com/office/officeart/2005/8/layout/vList2"/>
    <dgm:cxn modelId="{DB790C5C-0286-4711-8125-06CEFADD9BA7}" type="presParOf" srcId="{FA152123-58CE-48F0-AD32-399CCFB0B709}" destId="{2B0E2AB5-C119-4743-96E1-6DE15C2A42E9}" srcOrd="2" destOrd="0" presId="urn:microsoft.com/office/officeart/2005/8/layout/vList2"/>
    <dgm:cxn modelId="{A188B3A3-E2D3-4282-A006-725274013F9F}" type="presParOf" srcId="{FA152123-58CE-48F0-AD32-399CCFB0B709}" destId="{C67334F9-8461-4DE6-9FA9-F5C3B9C4B1FF}" srcOrd="3" destOrd="0" presId="urn:microsoft.com/office/officeart/2005/8/layout/vList2"/>
    <dgm:cxn modelId="{54A4DA34-B591-4CEE-A64B-11C52B1D5B19}" type="presParOf" srcId="{FA152123-58CE-48F0-AD32-399CCFB0B709}" destId="{EBF2DBB0-09AC-46B7-9297-8EC140618313}" srcOrd="4" destOrd="0" presId="urn:microsoft.com/office/officeart/2005/8/layout/vList2"/>
    <dgm:cxn modelId="{5B3CBF23-4D78-489A-8D52-A82C0C7F2133}" type="presParOf" srcId="{FA152123-58CE-48F0-AD32-399CCFB0B709}" destId="{FB1C185E-CAB2-4C95-AF25-F3F9A8C7B33A}" srcOrd="5" destOrd="0" presId="urn:microsoft.com/office/officeart/2005/8/layout/vList2"/>
    <dgm:cxn modelId="{B1FB788D-1552-42E1-B328-3A170F8915C3}" type="presParOf" srcId="{FA152123-58CE-48F0-AD32-399CCFB0B709}" destId="{E6B7A12E-D792-4506-9B2A-818D9EC2E909}" srcOrd="6" destOrd="0" presId="urn:microsoft.com/office/officeart/2005/8/layout/vList2"/>
    <dgm:cxn modelId="{193425F4-AB00-4E8D-9EF3-7397891749D9}" type="presParOf" srcId="{FA152123-58CE-48F0-AD32-399CCFB0B709}" destId="{0EB01F03-3097-4A9C-AE2B-3E53A59D9AAA}" srcOrd="7" destOrd="0" presId="urn:microsoft.com/office/officeart/2005/8/layout/vList2"/>
    <dgm:cxn modelId="{B2506E06-6BE0-4F24-ADB2-97E5843A0C3B}" type="presParOf" srcId="{FA152123-58CE-48F0-AD32-399CCFB0B709}" destId="{9498D6D7-D1DE-4880-A122-141F0CC4C4C8}" srcOrd="8" destOrd="0" presId="urn:microsoft.com/office/officeart/2005/8/layout/vList2"/>
    <dgm:cxn modelId="{392BE4F5-0376-4A69-A230-3810D9F5B625}" type="presParOf" srcId="{FA152123-58CE-48F0-AD32-399CCFB0B709}" destId="{5D07B7CB-CC6D-470B-A290-F73F830AFF10}" srcOrd="9" destOrd="0" presId="urn:microsoft.com/office/officeart/2005/8/layout/vList2"/>
    <dgm:cxn modelId="{C9F8380B-18D7-4B78-8F6C-D71089A548FD}" type="presParOf" srcId="{FA152123-58CE-48F0-AD32-399CCFB0B709}" destId="{D27F1C2B-8031-40D9-9358-BFC0F3063FA8}" srcOrd="10" destOrd="0" presId="urn:microsoft.com/office/officeart/2005/8/layout/vList2"/>
    <dgm:cxn modelId="{9C315C80-7FCD-4F6B-B0D9-3828787B15EC}" type="presParOf" srcId="{FA152123-58CE-48F0-AD32-399CCFB0B709}" destId="{223A945E-3A54-4E8B-86BF-D24E00BBAEF9}" srcOrd="11" destOrd="0" presId="urn:microsoft.com/office/officeart/2005/8/layout/vList2"/>
    <dgm:cxn modelId="{D2C4810E-C6B9-402E-ADD8-8052BD0DFB44}" type="presParOf" srcId="{FA152123-58CE-48F0-AD32-399CCFB0B709}" destId="{AD907E54-1AAF-42A9-B5AD-B0BFC7405B10}" srcOrd="12" destOrd="0" presId="urn:microsoft.com/office/officeart/2005/8/layout/vList2"/>
    <dgm:cxn modelId="{EBFF09E5-61E2-451D-BCE3-E0C2FD3F52D5}" type="presParOf" srcId="{FA152123-58CE-48F0-AD32-399CCFB0B709}" destId="{E9C150B1-583C-4593-B4E5-9929074DC241}" srcOrd="13" destOrd="0" presId="urn:microsoft.com/office/officeart/2005/8/layout/vList2"/>
    <dgm:cxn modelId="{8F171D0D-CF1C-4E7F-AFFA-2943F3DE55B9}" type="presParOf" srcId="{FA152123-58CE-48F0-AD32-399CCFB0B709}" destId="{56822E35-C193-43A7-8AA0-3E3F8B75E6A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58F112-1D6F-44C5-AF73-A5EEB7AA45FA}"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0C7B9932-39A1-47F9-9D81-48F5FB31E47A}">
      <dgm:prSet custT="1"/>
      <dgm:spPr>
        <a:noFill/>
      </dgm:spPr>
      <dgm:t>
        <a:bodyPr/>
        <a:lstStyle/>
        <a:p>
          <a:r>
            <a:rPr lang="en-US" sz="2800" b="1" dirty="0" smtClean="0">
              <a:latin typeface="Agency FB" panose="020B0503020202020204" pitchFamily="34" charset="0"/>
            </a:rPr>
            <a:t>1</a:t>
          </a:r>
          <a:r>
            <a:rPr lang="id-ID" sz="2800" b="1" dirty="0" smtClean="0">
              <a:latin typeface="Agency FB" panose="020B0503020202020204" pitchFamily="34" charset="0"/>
            </a:rPr>
            <a:t>0. </a:t>
          </a:r>
          <a:r>
            <a:rPr lang="en-US" sz="2800" dirty="0" smtClean="0">
              <a:latin typeface="Agency FB" panose="020B0503020202020204" pitchFamily="34" charset="0"/>
            </a:rPr>
            <a:t>Trigger</a:t>
          </a:r>
          <a:endParaRPr lang="id-ID" sz="2800" b="0" dirty="0">
            <a:latin typeface="Agency FB" panose="020B0503020202020204" pitchFamily="34" charset="0"/>
          </a:endParaRPr>
        </a:p>
      </dgm:t>
    </dgm:pt>
    <dgm:pt modelId="{D8421E35-5FBC-423C-A6D2-16363CA910C8}" type="parTrans" cxnId="{C1FB15BA-0572-4739-B268-2C3734120A75}">
      <dgm:prSet/>
      <dgm:spPr/>
      <dgm:t>
        <a:bodyPr/>
        <a:lstStyle/>
        <a:p>
          <a:endParaRPr lang="en-US" sz="2600">
            <a:latin typeface="Agency FB" panose="020B0503020202020204" pitchFamily="34" charset="0"/>
          </a:endParaRPr>
        </a:p>
      </dgm:t>
    </dgm:pt>
    <dgm:pt modelId="{042BEBE6-60AA-414D-A745-1DED3A6F379E}" type="sibTrans" cxnId="{C1FB15BA-0572-4739-B268-2C3734120A75}">
      <dgm:prSet/>
      <dgm:spPr/>
      <dgm:t>
        <a:bodyPr/>
        <a:lstStyle/>
        <a:p>
          <a:endParaRPr lang="en-US" sz="2600">
            <a:latin typeface="Agency FB" panose="020B0503020202020204" pitchFamily="34" charset="0"/>
          </a:endParaRPr>
        </a:p>
      </dgm:t>
    </dgm:pt>
    <dgm:pt modelId="{45FAB24C-9B2D-4C9F-AC5C-BE1CC33E0AEC}">
      <dgm:prSet custT="1"/>
      <dgm:spPr>
        <a:noFill/>
      </dgm:spPr>
      <dgm:t>
        <a:bodyPr/>
        <a:lstStyle/>
        <a:p>
          <a:r>
            <a:rPr lang="id-ID" sz="2800" b="1" dirty="0" smtClean="0">
              <a:latin typeface="Agency FB" panose="020B0503020202020204" pitchFamily="34" charset="0"/>
            </a:rPr>
            <a:t>11. </a:t>
          </a:r>
          <a:r>
            <a:rPr lang="en-US" sz="2800" dirty="0" smtClean="0">
              <a:latin typeface="Agency FB" panose="020B0503020202020204" pitchFamily="34" charset="0"/>
            </a:rPr>
            <a:t>SQL DDL</a:t>
          </a:r>
          <a:endParaRPr lang="id-ID" sz="2800" b="0" dirty="0">
            <a:latin typeface="Agency FB" panose="020B0503020202020204" pitchFamily="34" charset="0"/>
          </a:endParaRPr>
        </a:p>
      </dgm:t>
    </dgm:pt>
    <dgm:pt modelId="{7134E2BB-6C9C-4AB9-B1F1-CAA0A219FAB6}" type="parTrans" cxnId="{4F940FB7-DCA6-4AEB-9E3A-801F9F9C20BE}">
      <dgm:prSet/>
      <dgm:spPr/>
      <dgm:t>
        <a:bodyPr/>
        <a:lstStyle/>
        <a:p>
          <a:endParaRPr lang="en-US" sz="2600">
            <a:latin typeface="Agency FB" panose="020B0503020202020204" pitchFamily="34" charset="0"/>
          </a:endParaRPr>
        </a:p>
      </dgm:t>
    </dgm:pt>
    <dgm:pt modelId="{7C430DA0-B913-451B-A53D-59E09BFA30CD}" type="sibTrans" cxnId="{4F940FB7-DCA6-4AEB-9E3A-801F9F9C20BE}">
      <dgm:prSet/>
      <dgm:spPr/>
      <dgm:t>
        <a:bodyPr/>
        <a:lstStyle/>
        <a:p>
          <a:endParaRPr lang="en-US" sz="2600">
            <a:latin typeface="Agency FB" panose="020B0503020202020204" pitchFamily="34" charset="0"/>
          </a:endParaRPr>
        </a:p>
      </dgm:t>
    </dgm:pt>
    <dgm:pt modelId="{A8758CBD-2F5C-468E-AF8A-A294A393DC9D}">
      <dgm:prSet custT="1"/>
      <dgm:spPr>
        <a:noFill/>
      </dgm:spPr>
      <dgm:t>
        <a:bodyPr/>
        <a:lstStyle/>
        <a:p>
          <a:r>
            <a:rPr lang="en-US" sz="2800" b="1" dirty="0" smtClean="0">
              <a:latin typeface="Agency FB" panose="020B0503020202020204" pitchFamily="34" charset="0"/>
            </a:rPr>
            <a:t>0</a:t>
          </a:r>
          <a:r>
            <a:rPr lang="id-ID" sz="2800" b="1" dirty="0" smtClean="0">
              <a:latin typeface="Agency FB" panose="020B0503020202020204" pitchFamily="34" charset="0"/>
            </a:rPr>
            <a:t>9. </a:t>
          </a:r>
          <a:r>
            <a:rPr lang="en-US" sz="2800" dirty="0" smtClean="0">
              <a:latin typeface="Agency FB" panose="020B0503020202020204" pitchFamily="34" charset="0"/>
            </a:rPr>
            <a:t>Stored Procedure / Function</a:t>
          </a:r>
          <a:endParaRPr lang="id-ID" sz="2800" b="0" dirty="0">
            <a:latin typeface="Agency FB" panose="020B0503020202020204" pitchFamily="34" charset="0"/>
          </a:endParaRPr>
        </a:p>
      </dgm:t>
    </dgm:pt>
    <dgm:pt modelId="{7363FA1B-B195-4A36-98E5-18FF6337C761}" type="parTrans" cxnId="{3ACA0BD9-07C8-4657-989E-170651E56254}">
      <dgm:prSet/>
      <dgm:spPr/>
      <dgm:t>
        <a:bodyPr/>
        <a:lstStyle/>
        <a:p>
          <a:endParaRPr lang="en-ID">
            <a:latin typeface="Agency FB" panose="020B0503020202020204" pitchFamily="34" charset="0"/>
          </a:endParaRPr>
        </a:p>
      </dgm:t>
    </dgm:pt>
    <dgm:pt modelId="{CC9C24DF-BDC6-4E28-9B28-656BA0414C0A}" type="sibTrans" cxnId="{3ACA0BD9-07C8-4657-989E-170651E56254}">
      <dgm:prSet/>
      <dgm:spPr/>
      <dgm:t>
        <a:bodyPr/>
        <a:lstStyle/>
        <a:p>
          <a:endParaRPr lang="en-ID">
            <a:latin typeface="Agency FB" panose="020B0503020202020204" pitchFamily="34" charset="0"/>
          </a:endParaRPr>
        </a:p>
      </dgm:t>
    </dgm:pt>
    <dgm:pt modelId="{58A7C433-FDDE-421D-AB06-F6CAC1ABBA2F}">
      <dgm:prSet custT="1"/>
      <dgm:spPr>
        <a:noFill/>
      </dgm:spPr>
      <dgm:t>
        <a:bodyPr/>
        <a:lstStyle/>
        <a:p>
          <a:r>
            <a:rPr lang="en-US" sz="2800" b="1" dirty="0" smtClean="0">
              <a:latin typeface="Agency FB" panose="020B0503020202020204" pitchFamily="34" charset="0"/>
            </a:rPr>
            <a:t>1</a:t>
          </a:r>
          <a:r>
            <a:rPr lang="id-ID" sz="2800" b="1" dirty="0" smtClean="0">
              <a:latin typeface="Agency FB" panose="020B0503020202020204" pitchFamily="34" charset="0"/>
            </a:rPr>
            <a:t>4</a:t>
          </a:r>
          <a:r>
            <a:rPr lang="en-US" sz="2800" b="1" dirty="0" smtClean="0">
              <a:latin typeface="Agency FB" panose="020B0503020202020204" pitchFamily="34" charset="0"/>
            </a:rPr>
            <a:t>.</a:t>
          </a:r>
          <a:r>
            <a:rPr lang="en-US" sz="2800" b="0" dirty="0" smtClean="0">
              <a:latin typeface="Agency FB" panose="020B0503020202020204" pitchFamily="34" charset="0"/>
            </a:rPr>
            <a:t> </a:t>
          </a:r>
          <a:r>
            <a:rPr lang="en-US" sz="2800" b="0" dirty="0">
              <a:latin typeface="Agency FB" panose="020B0503020202020204" pitchFamily="34" charset="0"/>
            </a:rPr>
            <a:t>UAS</a:t>
          </a:r>
          <a:endParaRPr lang="id-ID" sz="2800" b="0" dirty="0">
            <a:latin typeface="Agency FB" panose="020B0503020202020204" pitchFamily="34" charset="0"/>
          </a:endParaRPr>
        </a:p>
      </dgm:t>
    </dgm:pt>
    <dgm:pt modelId="{327E8E02-A54A-4312-BF33-FF265C068203}" type="parTrans" cxnId="{562A4640-4A45-4DD6-817F-DE17698E3633}">
      <dgm:prSet/>
      <dgm:spPr/>
      <dgm:t>
        <a:bodyPr/>
        <a:lstStyle/>
        <a:p>
          <a:endParaRPr lang="en-ID">
            <a:latin typeface="Agency FB" panose="020B0503020202020204" pitchFamily="34" charset="0"/>
          </a:endParaRPr>
        </a:p>
      </dgm:t>
    </dgm:pt>
    <dgm:pt modelId="{5D963E43-9AAD-4ED3-B198-6B7C39B8C341}" type="sibTrans" cxnId="{562A4640-4A45-4DD6-817F-DE17698E3633}">
      <dgm:prSet/>
      <dgm:spPr/>
      <dgm:t>
        <a:bodyPr/>
        <a:lstStyle/>
        <a:p>
          <a:endParaRPr lang="en-ID">
            <a:latin typeface="Agency FB" panose="020B0503020202020204" pitchFamily="34" charset="0"/>
          </a:endParaRPr>
        </a:p>
      </dgm:t>
    </dgm:pt>
    <dgm:pt modelId="{4908667A-F5AB-4046-818E-26DC9EC93767}">
      <dgm:prSet custT="1"/>
      <dgm:spPr>
        <a:noFill/>
      </dgm:spPr>
      <dgm:t>
        <a:bodyPr/>
        <a:lstStyle/>
        <a:p>
          <a:r>
            <a:rPr lang="id-ID" sz="2800" b="1" dirty="0" smtClean="0">
              <a:latin typeface="Agency FB" panose="020B0503020202020204" pitchFamily="34" charset="0"/>
            </a:rPr>
            <a:t>12. </a:t>
          </a:r>
          <a:r>
            <a:rPr lang="en-US" sz="2800" dirty="0" err="1" smtClean="0">
              <a:latin typeface="Agency FB" panose="020B0503020202020204" pitchFamily="34" charset="0"/>
            </a:rPr>
            <a:t>Optimising</a:t>
          </a:r>
          <a:r>
            <a:rPr lang="en-US" sz="2800" dirty="0" smtClean="0">
              <a:latin typeface="Agency FB" panose="020B0503020202020204" pitchFamily="34" charset="0"/>
            </a:rPr>
            <a:t> DB Structure</a:t>
          </a:r>
          <a:endParaRPr lang="id-ID" sz="2800" b="0" dirty="0">
            <a:latin typeface="Agency FB" panose="020B0503020202020204" pitchFamily="34" charset="0"/>
          </a:endParaRPr>
        </a:p>
      </dgm:t>
    </dgm:pt>
    <dgm:pt modelId="{A8B470AE-AD6C-417E-B166-77F95622316F}" type="parTrans" cxnId="{95CCF3ED-E14A-4A48-9D09-FB1B8DE5E21A}">
      <dgm:prSet/>
      <dgm:spPr/>
      <dgm:t>
        <a:bodyPr/>
        <a:lstStyle/>
        <a:p>
          <a:endParaRPr lang="id-ID">
            <a:latin typeface="Agency FB" panose="020B0503020202020204" pitchFamily="34" charset="0"/>
          </a:endParaRPr>
        </a:p>
      </dgm:t>
    </dgm:pt>
    <dgm:pt modelId="{77D296E0-9E05-42A7-BE9E-24C9E0259528}" type="sibTrans" cxnId="{95CCF3ED-E14A-4A48-9D09-FB1B8DE5E21A}">
      <dgm:prSet/>
      <dgm:spPr/>
      <dgm:t>
        <a:bodyPr/>
        <a:lstStyle/>
        <a:p>
          <a:endParaRPr lang="id-ID">
            <a:latin typeface="Agency FB" panose="020B0503020202020204" pitchFamily="34" charset="0"/>
          </a:endParaRPr>
        </a:p>
      </dgm:t>
    </dgm:pt>
    <dgm:pt modelId="{8A0FA7A2-209D-4133-811E-E74489CEC298}">
      <dgm:prSet custT="1"/>
      <dgm:spPr>
        <a:noFill/>
      </dgm:spPr>
      <dgm:t>
        <a:bodyPr/>
        <a:lstStyle/>
        <a:p>
          <a:r>
            <a:rPr lang="id-ID" sz="2800" b="1" i="0" dirty="0" smtClean="0">
              <a:latin typeface="Agency FB" panose="020B0503020202020204" pitchFamily="34" charset="0"/>
            </a:rPr>
            <a:t>13. </a:t>
          </a:r>
          <a:r>
            <a:rPr lang="en-US" sz="2800" dirty="0" smtClean="0">
              <a:latin typeface="Agency FB" panose="020B0503020202020204" pitchFamily="34" charset="0"/>
            </a:rPr>
            <a:t>Project</a:t>
          </a:r>
          <a:endParaRPr lang="id-ID" sz="2800" b="0" dirty="0">
            <a:latin typeface="Agency FB" panose="020B0503020202020204" pitchFamily="34" charset="0"/>
          </a:endParaRPr>
        </a:p>
      </dgm:t>
    </dgm:pt>
    <dgm:pt modelId="{0B2555AE-370C-4CD9-BE21-91B60FC4126A}" type="parTrans" cxnId="{C81A6E36-6573-4351-963B-425FDE850740}">
      <dgm:prSet/>
      <dgm:spPr/>
      <dgm:t>
        <a:bodyPr/>
        <a:lstStyle/>
        <a:p>
          <a:endParaRPr lang="id-ID">
            <a:latin typeface="Agency FB" panose="020B0503020202020204" pitchFamily="34" charset="0"/>
          </a:endParaRPr>
        </a:p>
      </dgm:t>
    </dgm:pt>
    <dgm:pt modelId="{CDE3748E-2FDD-4A34-BF21-B1E61CFB072E}" type="sibTrans" cxnId="{C81A6E36-6573-4351-963B-425FDE850740}">
      <dgm:prSet/>
      <dgm:spPr/>
      <dgm:t>
        <a:bodyPr/>
        <a:lstStyle/>
        <a:p>
          <a:endParaRPr lang="id-ID">
            <a:latin typeface="Agency FB" panose="020B0503020202020204" pitchFamily="34" charset="0"/>
          </a:endParaRPr>
        </a:p>
      </dgm:t>
    </dgm:pt>
    <dgm:pt modelId="{FA152123-58CE-48F0-AD32-399CCFB0B709}" type="pres">
      <dgm:prSet presAssocID="{8358F112-1D6F-44C5-AF73-A5EEB7AA45FA}" presName="linear" presStyleCnt="0">
        <dgm:presLayoutVars>
          <dgm:animLvl val="lvl"/>
          <dgm:resizeHandles val="exact"/>
        </dgm:presLayoutVars>
      </dgm:prSet>
      <dgm:spPr/>
      <dgm:t>
        <a:bodyPr/>
        <a:lstStyle/>
        <a:p>
          <a:endParaRPr lang="id-ID"/>
        </a:p>
      </dgm:t>
    </dgm:pt>
    <dgm:pt modelId="{6F268465-018D-415F-9342-5F99EA4F989A}" type="pres">
      <dgm:prSet presAssocID="{A8758CBD-2F5C-468E-AF8A-A294A393DC9D}" presName="parentText" presStyleLbl="node1" presStyleIdx="0" presStyleCnt="6">
        <dgm:presLayoutVars>
          <dgm:chMax val="0"/>
          <dgm:bulletEnabled val="1"/>
        </dgm:presLayoutVars>
      </dgm:prSet>
      <dgm:spPr/>
      <dgm:t>
        <a:bodyPr/>
        <a:lstStyle/>
        <a:p>
          <a:endParaRPr lang="id-ID"/>
        </a:p>
      </dgm:t>
    </dgm:pt>
    <dgm:pt modelId="{6AE71C83-3A5B-4E23-B880-47A196E9AF94}" type="pres">
      <dgm:prSet presAssocID="{CC9C24DF-BDC6-4E28-9B28-656BA0414C0A}" presName="spacer" presStyleCnt="0"/>
      <dgm:spPr/>
    </dgm:pt>
    <dgm:pt modelId="{AADA161B-0E44-4493-B862-AA188302F13F}" type="pres">
      <dgm:prSet presAssocID="{0C7B9932-39A1-47F9-9D81-48F5FB31E47A}" presName="parentText" presStyleLbl="node1" presStyleIdx="1" presStyleCnt="6">
        <dgm:presLayoutVars>
          <dgm:chMax val="0"/>
          <dgm:bulletEnabled val="1"/>
        </dgm:presLayoutVars>
      </dgm:prSet>
      <dgm:spPr/>
      <dgm:t>
        <a:bodyPr/>
        <a:lstStyle/>
        <a:p>
          <a:endParaRPr lang="id-ID"/>
        </a:p>
      </dgm:t>
    </dgm:pt>
    <dgm:pt modelId="{15958AA4-8D6C-4081-B41A-A71B0A1A4517}" type="pres">
      <dgm:prSet presAssocID="{042BEBE6-60AA-414D-A745-1DED3A6F379E}" presName="spacer" presStyleCnt="0"/>
      <dgm:spPr/>
    </dgm:pt>
    <dgm:pt modelId="{F4223B3F-7A5F-4B4B-BB64-825656D9084A}" type="pres">
      <dgm:prSet presAssocID="{45FAB24C-9B2D-4C9F-AC5C-BE1CC33E0AEC}" presName="parentText" presStyleLbl="node1" presStyleIdx="2" presStyleCnt="6">
        <dgm:presLayoutVars>
          <dgm:chMax val="0"/>
          <dgm:bulletEnabled val="1"/>
        </dgm:presLayoutVars>
      </dgm:prSet>
      <dgm:spPr/>
      <dgm:t>
        <a:bodyPr/>
        <a:lstStyle/>
        <a:p>
          <a:endParaRPr lang="id-ID"/>
        </a:p>
      </dgm:t>
    </dgm:pt>
    <dgm:pt modelId="{ED09C2E3-455C-489D-979E-43371C128A15}" type="pres">
      <dgm:prSet presAssocID="{7C430DA0-B913-451B-A53D-59E09BFA30CD}" presName="spacer" presStyleCnt="0"/>
      <dgm:spPr/>
    </dgm:pt>
    <dgm:pt modelId="{D6F8D2BE-5674-433E-876C-693D6B513985}" type="pres">
      <dgm:prSet presAssocID="{4908667A-F5AB-4046-818E-26DC9EC93767}" presName="parentText" presStyleLbl="node1" presStyleIdx="3" presStyleCnt="6">
        <dgm:presLayoutVars>
          <dgm:chMax val="0"/>
          <dgm:bulletEnabled val="1"/>
        </dgm:presLayoutVars>
      </dgm:prSet>
      <dgm:spPr/>
      <dgm:t>
        <a:bodyPr/>
        <a:lstStyle/>
        <a:p>
          <a:endParaRPr lang="id-ID"/>
        </a:p>
      </dgm:t>
    </dgm:pt>
    <dgm:pt modelId="{3A61E9B2-EE8B-4D0D-8E33-7F7E2BC308E5}" type="pres">
      <dgm:prSet presAssocID="{77D296E0-9E05-42A7-BE9E-24C9E0259528}" presName="spacer" presStyleCnt="0"/>
      <dgm:spPr/>
    </dgm:pt>
    <dgm:pt modelId="{BDCDCFE5-C63B-426B-8D16-4C2EF5169E39}" type="pres">
      <dgm:prSet presAssocID="{8A0FA7A2-209D-4133-811E-E74489CEC298}" presName="parentText" presStyleLbl="node1" presStyleIdx="4" presStyleCnt="6">
        <dgm:presLayoutVars>
          <dgm:chMax val="0"/>
          <dgm:bulletEnabled val="1"/>
        </dgm:presLayoutVars>
      </dgm:prSet>
      <dgm:spPr/>
      <dgm:t>
        <a:bodyPr/>
        <a:lstStyle/>
        <a:p>
          <a:endParaRPr lang="id-ID"/>
        </a:p>
      </dgm:t>
    </dgm:pt>
    <dgm:pt modelId="{8700EA0F-EFF4-48CD-9D0F-A9E8254D03F8}" type="pres">
      <dgm:prSet presAssocID="{CDE3748E-2FDD-4A34-BF21-B1E61CFB072E}" presName="spacer" presStyleCnt="0"/>
      <dgm:spPr/>
    </dgm:pt>
    <dgm:pt modelId="{6D91ED1E-1C01-4CEA-BA64-500F855B3639}" type="pres">
      <dgm:prSet presAssocID="{58A7C433-FDDE-421D-AB06-F6CAC1ABBA2F}" presName="parentText" presStyleLbl="node1" presStyleIdx="5" presStyleCnt="6">
        <dgm:presLayoutVars>
          <dgm:chMax val="0"/>
          <dgm:bulletEnabled val="1"/>
        </dgm:presLayoutVars>
      </dgm:prSet>
      <dgm:spPr/>
      <dgm:t>
        <a:bodyPr/>
        <a:lstStyle/>
        <a:p>
          <a:endParaRPr lang="id-ID"/>
        </a:p>
      </dgm:t>
    </dgm:pt>
  </dgm:ptLst>
  <dgm:cxnLst>
    <dgm:cxn modelId="{562A4640-4A45-4DD6-817F-DE17698E3633}" srcId="{8358F112-1D6F-44C5-AF73-A5EEB7AA45FA}" destId="{58A7C433-FDDE-421D-AB06-F6CAC1ABBA2F}" srcOrd="5" destOrd="0" parTransId="{327E8E02-A54A-4312-BF33-FF265C068203}" sibTransId="{5D963E43-9AAD-4ED3-B198-6B7C39B8C341}"/>
    <dgm:cxn modelId="{C81A6E36-6573-4351-963B-425FDE850740}" srcId="{8358F112-1D6F-44C5-AF73-A5EEB7AA45FA}" destId="{8A0FA7A2-209D-4133-811E-E74489CEC298}" srcOrd="4" destOrd="0" parTransId="{0B2555AE-370C-4CD9-BE21-91B60FC4126A}" sibTransId="{CDE3748E-2FDD-4A34-BF21-B1E61CFB072E}"/>
    <dgm:cxn modelId="{95CCF3ED-E14A-4A48-9D09-FB1B8DE5E21A}" srcId="{8358F112-1D6F-44C5-AF73-A5EEB7AA45FA}" destId="{4908667A-F5AB-4046-818E-26DC9EC93767}" srcOrd="3" destOrd="0" parTransId="{A8B470AE-AD6C-417E-B166-77F95622316F}" sibTransId="{77D296E0-9E05-42A7-BE9E-24C9E0259528}"/>
    <dgm:cxn modelId="{3ACA0BD9-07C8-4657-989E-170651E56254}" srcId="{8358F112-1D6F-44C5-AF73-A5EEB7AA45FA}" destId="{A8758CBD-2F5C-468E-AF8A-A294A393DC9D}" srcOrd="0" destOrd="0" parTransId="{7363FA1B-B195-4A36-98E5-18FF6337C761}" sibTransId="{CC9C24DF-BDC6-4E28-9B28-656BA0414C0A}"/>
    <dgm:cxn modelId="{C8C87923-3F0F-4B05-9E10-9AB3D5C650B8}" type="presOf" srcId="{0C7B9932-39A1-47F9-9D81-48F5FB31E47A}" destId="{AADA161B-0E44-4493-B862-AA188302F13F}" srcOrd="0" destOrd="0" presId="urn:microsoft.com/office/officeart/2005/8/layout/vList2"/>
    <dgm:cxn modelId="{4F940FB7-DCA6-4AEB-9E3A-801F9F9C20BE}" srcId="{8358F112-1D6F-44C5-AF73-A5EEB7AA45FA}" destId="{45FAB24C-9B2D-4C9F-AC5C-BE1CC33E0AEC}" srcOrd="2" destOrd="0" parTransId="{7134E2BB-6C9C-4AB9-B1F1-CAA0A219FAB6}" sibTransId="{7C430DA0-B913-451B-A53D-59E09BFA30CD}"/>
    <dgm:cxn modelId="{F9FF21D1-5044-4205-B2FF-ACDD2D3B829C}" type="presOf" srcId="{A8758CBD-2F5C-468E-AF8A-A294A393DC9D}" destId="{6F268465-018D-415F-9342-5F99EA4F989A}" srcOrd="0" destOrd="0" presId="urn:microsoft.com/office/officeart/2005/8/layout/vList2"/>
    <dgm:cxn modelId="{B22D332E-B906-440C-829F-7C001C186213}" type="presOf" srcId="{45FAB24C-9B2D-4C9F-AC5C-BE1CC33E0AEC}" destId="{F4223B3F-7A5F-4B4B-BB64-825656D9084A}" srcOrd="0" destOrd="0" presId="urn:microsoft.com/office/officeart/2005/8/layout/vList2"/>
    <dgm:cxn modelId="{863217B1-D9E1-46B1-89DF-9F858C8EC1EB}" type="presOf" srcId="{8358F112-1D6F-44C5-AF73-A5EEB7AA45FA}" destId="{FA152123-58CE-48F0-AD32-399CCFB0B709}" srcOrd="0" destOrd="0" presId="urn:microsoft.com/office/officeart/2005/8/layout/vList2"/>
    <dgm:cxn modelId="{C1FB15BA-0572-4739-B268-2C3734120A75}" srcId="{8358F112-1D6F-44C5-AF73-A5EEB7AA45FA}" destId="{0C7B9932-39A1-47F9-9D81-48F5FB31E47A}" srcOrd="1" destOrd="0" parTransId="{D8421E35-5FBC-423C-A6D2-16363CA910C8}" sibTransId="{042BEBE6-60AA-414D-A745-1DED3A6F379E}"/>
    <dgm:cxn modelId="{4BF80AB4-34C8-47A3-AA0B-C5F8E86250C6}" type="presOf" srcId="{4908667A-F5AB-4046-818E-26DC9EC93767}" destId="{D6F8D2BE-5674-433E-876C-693D6B513985}" srcOrd="0" destOrd="0" presId="urn:microsoft.com/office/officeart/2005/8/layout/vList2"/>
    <dgm:cxn modelId="{3B8EACC6-A939-4807-B080-7BBD08EF3D8B}" type="presOf" srcId="{8A0FA7A2-209D-4133-811E-E74489CEC298}" destId="{BDCDCFE5-C63B-426B-8D16-4C2EF5169E39}" srcOrd="0" destOrd="0" presId="urn:microsoft.com/office/officeart/2005/8/layout/vList2"/>
    <dgm:cxn modelId="{392EC89A-2855-411C-B6FD-6C70E2390AC1}" type="presOf" srcId="{58A7C433-FDDE-421D-AB06-F6CAC1ABBA2F}" destId="{6D91ED1E-1C01-4CEA-BA64-500F855B3639}" srcOrd="0" destOrd="0" presId="urn:microsoft.com/office/officeart/2005/8/layout/vList2"/>
    <dgm:cxn modelId="{926BD061-ED94-40E2-ACFA-B408F3310D4F}" type="presParOf" srcId="{FA152123-58CE-48F0-AD32-399CCFB0B709}" destId="{6F268465-018D-415F-9342-5F99EA4F989A}" srcOrd="0" destOrd="0" presId="urn:microsoft.com/office/officeart/2005/8/layout/vList2"/>
    <dgm:cxn modelId="{AC1AC960-142D-4954-91D2-E816412F7EC1}" type="presParOf" srcId="{FA152123-58CE-48F0-AD32-399CCFB0B709}" destId="{6AE71C83-3A5B-4E23-B880-47A196E9AF94}" srcOrd="1" destOrd="0" presId="urn:microsoft.com/office/officeart/2005/8/layout/vList2"/>
    <dgm:cxn modelId="{87821EF1-1759-4822-9D30-75C97270E3AE}" type="presParOf" srcId="{FA152123-58CE-48F0-AD32-399CCFB0B709}" destId="{AADA161B-0E44-4493-B862-AA188302F13F}" srcOrd="2" destOrd="0" presId="urn:microsoft.com/office/officeart/2005/8/layout/vList2"/>
    <dgm:cxn modelId="{893BD309-A9DE-4C40-8713-F476CABC5355}" type="presParOf" srcId="{FA152123-58CE-48F0-AD32-399CCFB0B709}" destId="{15958AA4-8D6C-4081-B41A-A71B0A1A4517}" srcOrd="3" destOrd="0" presId="urn:microsoft.com/office/officeart/2005/8/layout/vList2"/>
    <dgm:cxn modelId="{18621F82-D885-4674-8383-2251EDAE4EBF}" type="presParOf" srcId="{FA152123-58CE-48F0-AD32-399CCFB0B709}" destId="{F4223B3F-7A5F-4B4B-BB64-825656D9084A}" srcOrd="4" destOrd="0" presId="urn:microsoft.com/office/officeart/2005/8/layout/vList2"/>
    <dgm:cxn modelId="{008935ED-1E19-4FAC-BC71-ED4DE62BC58C}" type="presParOf" srcId="{FA152123-58CE-48F0-AD32-399CCFB0B709}" destId="{ED09C2E3-455C-489D-979E-43371C128A15}" srcOrd="5" destOrd="0" presId="urn:microsoft.com/office/officeart/2005/8/layout/vList2"/>
    <dgm:cxn modelId="{D656145E-2826-4857-B713-C49675F82F53}" type="presParOf" srcId="{FA152123-58CE-48F0-AD32-399CCFB0B709}" destId="{D6F8D2BE-5674-433E-876C-693D6B513985}" srcOrd="6" destOrd="0" presId="urn:microsoft.com/office/officeart/2005/8/layout/vList2"/>
    <dgm:cxn modelId="{B924AFE2-0F4D-4D30-849C-F548621AA264}" type="presParOf" srcId="{FA152123-58CE-48F0-AD32-399CCFB0B709}" destId="{3A61E9B2-EE8B-4D0D-8E33-7F7E2BC308E5}" srcOrd="7" destOrd="0" presId="urn:microsoft.com/office/officeart/2005/8/layout/vList2"/>
    <dgm:cxn modelId="{5C7E1DEF-21E8-413C-8F9D-642629294F90}" type="presParOf" srcId="{FA152123-58CE-48F0-AD32-399CCFB0B709}" destId="{BDCDCFE5-C63B-426B-8D16-4C2EF5169E39}" srcOrd="8" destOrd="0" presId="urn:microsoft.com/office/officeart/2005/8/layout/vList2"/>
    <dgm:cxn modelId="{0CE51396-A918-4BC5-8549-3135476217B4}" type="presParOf" srcId="{FA152123-58CE-48F0-AD32-399CCFB0B709}" destId="{8700EA0F-EFF4-48CD-9D0F-A9E8254D03F8}" srcOrd="9" destOrd="0" presId="urn:microsoft.com/office/officeart/2005/8/layout/vList2"/>
    <dgm:cxn modelId="{7320D7DB-0927-4FA5-AA2C-8D51C49F41F3}" type="presParOf" srcId="{FA152123-58CE-48F0-AD32-399CCFB0B709}" destId="{6D91ED1E-1C01-4CEA-BA64-500F855B3639}" srcOrd="1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E126505-DE9D-4362-AEA0-9363802BC5CA}"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id-ID"/>
        </a:p>
      </dgm:t>
    </dgm:pt>
    <dgm:pt modelId="{C0E67C9F-980C-4956-95FD-B2A5F470B792}">
      <dgm:prSet phldrT="[Text]"/>
      <dgm:spPr/>
      <dgm:t>
        <a:bodyPr/>
        <a:lstStyle/>
        <a:p>
          <a:r>
            <a:rPr lang="en-US" dirty="0" smtClean="0">
              <a:latin typeface="Agency FB" panose="020B0503020202020204" pitchFamily="34" charset="0"/>
            </a:rPr>
            <a:t>Database Design Review</a:t>
          </a:r>
          <a:endParaRPr lang="id-ID" dirty="0"/>
        </a:p>
      </dgm:t>
    </dgm:pt>
    <dgm:pt modelId="{F4D21176-C995-43D9-A29F-C8A2058DEABF}" type="parTrans" cxnId="{1F31BF01-77E2-498A-8B10-080D647FE72F}">
      <dgm:prSet/>
      <dgm:spPr/>
      <dgm:t>
        <a:bodyPr/>
        <a:lstStyle/>
        <a:p>
          <a:endParaRPr lang="id-ID"/>
        </a:p>
      </dgm:t>
    </dgm:pt>
    <dgm:pt modelId="{71B8673E-480F-47B5-B208-F5D09B4C8D6A}" type="sibTrans" cxnId="{1F31BF01-77E2-498A-8B10-080D647FE72F}">
      <dgm:prSet/>
      <dgm:spPr/>
      <dgm:t>
        <a:bodyPr/>
        <a:lstStyle/>
        <a:p>
          <a:endParaRPr lang="id-ID"/>
        </a:p>
      </dgm:t>
    </dgm:pt>
    <dgm:pt modelId="{6603B414-7E26-4301-8375-1ABE71B9523D}">
      <dgm:prSet phldrT="[Text]"/>
      <dgm:spPr/>
      <dgm:t>
        <a:bodyPr/>
        <a:lstStyle/>
        <a:p>
          <a:r>
            <a:rPr lang="en-US" dirty="0" smtClean="0"/>
            <a:t>Relational Model</a:t>
          </a:r>
          <a:endParaRPr lang="id-ID" dirty="0"/>
        </a:p>
      </dgm:t>
    </dgm:pt>
    <dgm:pt modelId="{29B61FF9-5E6C-48A9-9B20-E02A4678193C}" type="parTrans" cxnId="{E88571B2-6571-4568-B96C-D3030674A75E}">
      <dgm:prSet/>
      <dgm:spPr/>
      <dgm:t>
        <a:bodyPr/>
        <a:lstStyle/>
        <a:p>
          <a:endParaRPr lang="id-ID"/>
        </a:p>
      </dgm:t>
    </dgm:pt>
    <dgm:pt modelId="{5480201E-925C-4B81-BFBD-3852B5A5C561}" type="sibTrans" cxnId="{E88571B2-6571-4568-B96C-D3030674A75E}">
      <dgm:prSet/>
      <dgm:spPr/>
      <dgm:t>
        <a:bodyPr/>
        <a:lstStyle/>
        <a:p>
          <a:endParaRPr lang="id-ID"/>
        </a:p>
      </dgm:t>
    </dgm:pt>
    <dgm:pt modelId="{4AD077FD-A38C-46BE-A573-5B9A9A3875F8}">
      <dgm:prSet phldrT="[Text]"/>
      <dgm:spPr/>
      <dgm:t>
        <a:bodyPr/>
        <a:lstStyle/>
        <a:p>
          <a:r>
            <a:rPr lang="en-US" dirty="0" smtClean="0">
              <a:latin typeface="Agency FB" panose="020B0503020202020204" pitchFamily="34" charset="0"/>
            </a:rPr>
            <a:t>Database User Account Management</a:t>
          </a:r>
          <a:endParaRPr lang="id-ID" dirty="0"/>
        </a:p>
      </dgm:t>
    </dgm:pt>
    <dgm:pt modelId="{06587940-D726-4157-A3A3-2561E6245CCB}" type="parTrans" cxnId="{6D2FF773-A3C8-4F2B-9837-4C4E0AEA7F90}">
      <dgm:prSet/>
      <dgm:spPr/>
      <dgm:t>
        <a:bodyPr/>
        <a:lstStyle/>
        <a:p>
          <a:endParaRPr lang="id-ID"/>
        </a:p>
      </dgm:t>
    </dgm:pt>
    <dgm:pt modelId="{C4E3B847-D46D-4C69-BC82-3C7568200D8B}" type="sibTrans" cxnId="{6D2FF773-A3C8-4F2B-9837-4C4E0AEA7F90}">
      <dgm:prSet/>
      <dgm:spPr/>
      <dgm:t>
        <a:bodyPr/>
        <a:lstStyle/>
        <a:p>
          <a:endParaRPr lang="id-ID"/>
        </a:p>
      </dgm:t>
    </dgm:pt>
    <dgm:pt modelId="{D37AE790-CB25-4D21-A27F-8B6F5ABE2FB1}">
      <dgm:prSet phldrT="[Text]"/>
      <dgm:spPr/>
      <dgm:t>
        <a:bodyPr/>
        <a:lstStyle/>
        <a:p>
          <a:r>
            <a:rPr lang="en-US" dirty="0" smtClean="0"/>
            <a:t>Grant</a:t>
          </a:r>
          <a:endParaRPr lang="id-ID" dirty="0"/>
        </a:p>
      </dgm:t>
    </dgm:pt>
    <dgm:pt modelId="{AD814BA8-8C9C-44DD-B8FF-53777EEE1CD0}" type="parTrans" cxnId="{1E940FFB-2370-4125-A778-947A50DBF889}">
      <dgm:prSet/>
      <dgm:spPr/>
      <dgm:t>
        <a:bodyPr/>
        <a:lstStyle/>
        <a:p>
          <a:endParaRPr lang="id-ID"/>
        </a:p>
      </dgm:t>
    </dgm:pt>
    <dgm:pt modelId="{98EC1E4C-393E-4C59-9092-DFAC6F9168F2}" type="sibTrans" cxnId="{1E940FFB-2370-4125-A778-947A50DBF889}">
      <dgm:prSet/>
      <dgm:spPr/>
      <dgm:t>
        <a:bodyPr/>
        <a:lstStyle/>
        <a:p>
          <a:endParaRPr lang="id-ID"/>
        </a:p>
      </dgm:t>
    </dgm:pt>
    <dgm:pt modelId="{FE27180B-F902-4E0A-995D-3812E8AE4E55}">
      <dgm:prSet phldrT="[Text]"/>
      <dgm:spPr/>
      <dgm:t>
        <a:bodyPr/>
        <a:lstStyle/>
        <a:p>
          <a:r>
            <a:rPr lang="en-US" dirty="0" smtClean="0">
              <a:latin typeface="Agency FB" panose="020B0503020202020204" pitchFamily="34" charset="0"/>
            </a:rPr>
            <a:t>Database Backup &amp; Recovery</a:t>
          </a:r>
          <a:endParaRPr lang="id-ID" dirty="0"/>
        </a:p>
      </dgm:t>
    </dgm:pt>
    <dgm:pt modelId="{77EE86BA-02EF-4283-98C3-635D4398971C}" type="parTrans" cxnId="{46E756E8-8EC0-491A-89EE-8ED9515FEEA6}">
      <dgm:prSet/>
      <dgm:spPr/>
      <dgm:t>
        <a:bodyPr/>
        <a:lstStyle/>
        <a:p>
          <a:endParaRPr lang="id-ID"/>
        </a:p>
      </dgm:t>
    </dgm:pt>
    <dgm:pt modelId="{47CD1C94-D985-42A3-A9B4-C7506DB2EA43}" type="sibTrans" cxnId="{46E756E8-8EC0-491A-89EE-8ED9515FEEA6}">
      <dgm:prSet/>
      <dgm:spPr/>
      <dgm:t>
        <a:bodyPr/>
        <a:lstStyle/>
        <a:p>
          <a:endParaRPr lang="id-ID"/>
        </a:p>
      </dgm:t>
    </dgm:pt>
    <dgm:pt modelId="{0E3C5D8F-77C9-42F5-947E-BC2170F7BD14}">
      <dgm:prSet phldrT="[Text]"/>
      <dgm:spPr/>
      <dgm:t>
        <a:bodyPr/>
        <a:lstStyle/>
        <a:p>
          <a:r>
            <a:rPr lang="en-US" smtClean="0"/>
            <a:t>Backup</a:t>
          </a:r>
          <a:endParaRPr lang="id-ID"/>
        </a:p>
      </dgm:t>
    </dgm:pt>
    <dgm:pt modelId="{666FCF17-F3CF-4DB3-8F0D-B91DCC87372F}" type="parTrans" cxnId="{D9E84EC1-F4D8-436D-A754-F6C472B3693D}">
      <dgm:prSet/>
      <dgm:spPr/>
      <dgm:t>
        <a:bodyPr/>
        <a:lstStyle/>
        <a:p>
          <a:endParaRPr lang="id-ID"/>
        </a:p>
      </dgm:t>
    </dgm:pt>
    <dgm:pt modelId="{B397FFDD-9F88-4E86-BB91-691EAABFB4E8}" type="sibTrans" cxnId="{D9E84EC1-F4D8-436D-A754-F6C472B3693D}">
      <dgm:prSet/>
      <dgm:spPr/>
      <dgm:t>
        <a:bodyPr/>
        <a:lstStyle/>
        <a:p>
          <a:endParaRPr lang="id-ID"/>
        </a:p>
      </dgm:t>
    </dgm:pt>
    <dgm:pt modelId="{59C0D607-DF51-4F11-83FE-C8CFD2C1A592}">
      <dgm:prSet phldrT="[Text]"/>
      <dgm:spPr/>
      <dgm:t>
        <a:bodyPr/>
        <a:lstStyle/>
        <a:p>
          <a:r>
            <a:rPr lang="en-US" smtClean="0">
              <a:latin typeface="Agency FB" panose="020B0503020202020204" pitchFamily="34" charset="0"/>
            </a:rPr>
            <a:t>Database Replication</a:t>
          </a:r>
          <a:endParaRPr lang="id-ID" dirty="0"/>
        </a:p>
      </dgm:t>
    </dgm:pt>
    <dgm:pt modelId="{A182B7B8-E0BC-4EF3-9AB3-25B6DB6BF4A2}" type="parTrans" cxnId="{317559F5-B7F5-4413-A03E-BFD156E2AC43}">
      <dgm:prSet/>
      <dgm:spPr/>
      <dgm:t>
        <a:bodyPr/>
        <a:lstStyle/>
        <a:p>
          <a:endParaRPr lang="id-ID"/>
        </a:p>
      </dgm:t>
    </dgm:pt>
    <dgm:pt modelId="{D35A3B2E-4614-40FD-9AFC-C0800C08E39B}" type="sibTrans" cxnId="{317559F5-B7F5-4413-A03E-BFD156E2AC43}">
      <dgm:prSet/>
      <dgm:spPr/>
      <dgm:t>
        <a:bodyPr/>
        <a:lstStyle/>
        <a:p>
          <a:endParaRPr lang="id-ID"/>
        </a:p>
      </dgm:t>
    </dgm:pt>
    <dgm:pt modelId="{643DF7F5-48FC-4499-A11A-10E0F1460CB9}">
      <dgm:prSet phldrT="[Text]"/>
      <dgm:spPr/>
      <dgm:t>
        <a:bodyPr/>
        <a:lstStyle/>
        <a:p>
          <a:r>
            <a:rPr lang="en-US" smtClean="0"/>
            <a:t>Overview</a:t>
          </a:r>
          <a:endParaRPr lang="id-ID" dirty="0"/>
        </a:p>
      </dgm:t>
    </dgm:pt>
    <dgm:pt modelId="{DF4CCF80-4DC5-4655-A0A8-F8EADBD5461D}" type="parTrans" cxnId="{0423299B-C8A2-4688-849A-E4323A0EC94F}">
      <dgm:prSet/>
      <dgm:spPr/>
      <dgm:t>
        <a:bodyPr/>
        <a:lstStyle/>
        <a:p>
          <a:endParaRPr lang="id-ID"/>
        </a:p>
      </dgm:t>
    </dgm:pt>
    <dgm:pt modelId="{54926C24-2F02-4F1D-A666-8C62DC2F2450}" type="sibTrans" cxnId="{0423299B-C8A2-4688-849A-E4323A0EC94F}">
      <dgm:prSet/>
      <dgm:spPr/>
      <dgm:t>
        <a:bodyPr/>
        <a:lstStyle/>
        <a:p>
          <a:endParaRPr lang="id-ID"/>
        </a:p>
      </dgm:t>
    </dgm:pt>
    <dgm:pt modelId="{3B438679-3593-4ADB-B36A-C6B18FC5FC6C}">
      <dgm:prSet/>
      <dgm:spPr/>
      <dgm:t>
        <a:bodyPr/>
        <a:lstStyle/>
        <a:p>
          <a:r>
            <a:rPr lang="en-US" dirty="0" smtClean="0"/>
            <a:t>ERD</a:t>
          </a:r>
          <a:endParaRPr lang="id-ID" dirty="0"/>
        </a:p>
      </dgm:t>
    </dgm:pt>
    <dgm:pt modelId="{B1E56438-5098-42CC-AD57-D2AB1F5FD004}" type="parTrans" cxnId="{82547205-F543-4FFD-A0CE-C0781AAFCD1B}">
      <dgm:prSet/>
      <dgm:spPr/>
      <dgm:t>
        <a:bodyPr/>
        <a:lstStyle/>
        <a:p>
          <a:endParaRPr lang="id-ID"/>
        </a:p>
      </dgm:t>
    </dgm:pt>
    <dgm:pt modelId="{D1E94CBE-05C6-458E-B379-CFA114223217}" type="sibTrans" cxnId="{82547205-F543-4FFD-A0CE-C0781AAFCD1B}">
      <dgm:prSet/>
      <dgm:spPr/>
      <dgm:t>
        <a:bodyPr/>
        <a:lstStyle/>
        <a:p>
          <a:endParaRPr lang="id-ID"/>
        </a:p>
      </dgm:t>
    </dgm:pt>
    <dgm:pt modelId="{2EC5A6F2-389F-475B-9E14-F5C00096D638}">
      <dgm:prSet/>
      <dgm:spPr/>
      <dgm:t>
        <a:bodyPr/>
        <a:lstStyle/>
        <a:p>
          <a:r>
            <a:rPr lang="en-US" dirty="0" smtClean="0"/>
            <a:t>Conceptual Database Design</a:t>
          </a:r>
          <a:endParaRPr lang="id-ID" dirty="0"/>
        </a:p>
      </dgm:t>
    </dgm:pt>
    <dgm:pt modelId="{5D4B380B-FB01-4639-B5FD-5178B1A2A340}" type="parTrans" cxnId="{2369792D-EF95-4616-A174-D607B63CB69B}">
      <dgm:prSet/>
      <dgm:spPr/>
      <dgm:t>
        <a:bodyPr/>
        <a:lstStyle/>
        <a:p>
          <a:endParaRPr lang="id-ID"/>
        </a:p>
      </dgm:t>
    </dgm:pt>
    <dgm:pt modelId="{308C53FD-F00E-4EE1-A06F-472A8E4AF9F6}" type="sibTrans" cxnId="{2369792D-EF95-4616-A174-D607B63CB69B}">
      <dgm:prSet/>
      <dgm:spPr/>
      <dgm:t>
        <a:bodyPr/>
        <a:lstStyle/>
        <a:p>
          <a:endParaRPr lang="id-ID"/>
        </a:p>
      </dgm:t>
    </dgm:pt>
    <dgm:pt modelId="{3702FA91-C3D3-4F17-B94C-7ED43C7CB538}">
      <dgm:prSet/>
      <dgm:spPr/>
      <dgm:t>
        <a:bodyPr/>
        <a:lstStyle/>
        <a:p>
          <a:r>
            <a:rPr lang="en-US" dirty="0" smtClean="0"/>
            <a:t>Logical Database Design</a:t>
          </a:r>
          <a:endParaRPr lang="id-ID" dirty="0"/>
        </a:p>
      </dgm:t>
    </dgm:pt>
    <dgm:pt modelId="{1D4D582E-D0BC-4A2A-846D-FD25319D8D91}" type="parTrans" cxnId="{35D44261-65C6-4651-B734-F7C661FCBF6A}">
      <dgm:prSet/>
      <dgm:spPr/>
      <dgm:t>
        <a:bodyPr/>
        <a:lstStyle/>
        <a:p>
          <a:endParaRPr lang="id-ID"/>
        </a:p>
      </dgm:t>
    </dgm:pt>
    <dgm:pt modelId="{387F88F3-4436-4391-862D-954C30BC09BA}" type="sibTrans" cxnId="{35D44261-65C6-4651-B734-F7C661FCBF6A}">
      <dgm:prSet/>
      <dgm:spPr/>
      <dgm:t>
        <a:bodyPr/>
        <a:lstStyle/>
        <a:p>
          <a:endParaRPr lang="id-ID"/>
        </a:p>
      </dgm:t>
    </dgm:pt>
    <dgm:pt modelId="{C6DA3EC6-728B-4481-8C0C-DC8FCF3FA2D1}">
      <dgm:prSet/>
      <dgm:spPr/>
      <dgm:t>
        <a:bodyPr/>
        <a:lstStyle/>
        <a:p>
          <a:r>
            <a:rPr lang="en-US" dirty="0" smtClean="0"/>
            <a:t>Physical Database Design</a:t>
          </a:r>
          <a:endParaRPr lang="id-ID" dirty="0"/>
        </a:p>
      </dgm:t>
    </dgm:pt>
    <dgm:pt modelId="{49E632C8-5521-4C5B-B90C-F0434311337C}" type="parTrans" cxnId="{32B2FBC6-A304-4C9D-B1C6-D3365052B1FB}">
      <dgm:prSet/>
      <dgm:spPr/>
      <dgm:t>
        <a:bodyPr/>
        <a:lstStyle/>
        <a:p>
          <a:endParaRPr lang="id-ID"/>
        </a:p>
      </dgm:t>
    </dgm:pt>
    <dgm:pt modelId="{163E1CE1-DA2C-4574-B4C8-3763B82ACC27}" type="sibTrans" cxnId="{32B2FBC6-A304-4C9D-B1C6-D3365052B1FB}">
      <dgm:prSet/>
      <dgm:spPr/>
      <dgm:t>
        <a:bodyPr/>
        <a:lstStyle/>
        <a:p>
          <a:endParaRPr lang="id-ID"/>
        </a:p>
      </dgm:t>
    </dgm:pt>
    <dgm:pt modelId="{1435656F-2231-4533-8ABA-D94E126A5282}">
      <dgm:prSet/>
      <dgm:spPr/>
      <dgm:t>
        <a:bodyPr/>
        <a:lstStyle/>
        <a:p>
          <a:r>
            <a:rPr lang="en-US" smtClean="0"/>
            <a:t>Revoke</a:t>
          </a:r>
          <a:endParaRPr lang="id-ID"/>
        </a:p>
      </dgm:t>
    </dgm:pt>
    <dgm:pt modelId="{9F3824BB-7A39-4997-A2BA-05D5796865AE}" type="parTrans" cxnId="{C2105CB1-9F12-429C-8D07-AD47A2D7449D}">
      <dgm:prSet/>
      <dgm:spPr/>
      <dgm:t>
        <a:bodyPr/>
        <a:lstStyle/>
        <a:p>
          <a:endParaRPr lang="id-ID"/>
        </a:p>
      </dgm:t>
    </dgm:pt>
    <dgm:pt modelId="{39380E5A-E447-4B54-BA5A-3F00DE29B9EC}" type="sibTrans" cxnId="{C2105CB1-9F12-429C-8D07-AD47A2D7449D}">
      <dgm:prSet/>
      <dgm:spPr/>
      <dgm:t>
        <a:bodyPr/>
        <a:lstStyle/>
        <a:p>
          <a:endParaRPr lang="id-ID"/>
        </a:p>
      </dgm:t>
    </dgm:pt>
    <dgm:pt modelId="{27F81624-143C-49B9-9221-32C653CF675F}">
      <dgm:prSet/>
      <dgm:spPr/>
      <dgm:t>
        <a:bodyPr/>
        <a:lstStyle/>
        <a:p>
          <a:r>
            <a:rPr lang="en-US" smtClean="0"/>
            <a:t>Privelege</a:t>
          </a:r>
          <a:endParaRPr lang="id-ID"/>
        </a:p>
      </dgm:t>
    </dgm:pt>
    <dgm:pt modelId="{E755A289-9261-4C64-8BB0-B99097157F87}" type="parTrans" cxnId="{3403213F-9FE0-4E16-8A9F-44D18EDEBF49}">
      <dgm:prSet/>
      <dgm:spPr/>
      <dgm:t>
        <a:bodyPr/>
        <a:lstStyle/>
        <a:p>
          <a:endParaRPr lang="id-ID"/>
        </a:p>
      </dgm:t>
    </dgm:pt>
    <dgm:pt modelId="{CE9F6022-7BEF-4466-92AE-A2AF092C3D0C}" type="sibTrans" cxnId="{3403213F-9FE0-4E16-8A9F-44D18EDEBF49}">
      <dgm:prSet/>
      <dgm:spPr/>
      <dgm:t>
        <a:bodyPr/>
        <a:lstStyle/>
        <a:p>
          <a:endParaRPr lang="id-ID"/>
        </a:p>
      </dgm:t>
    </dgm:pt>
    <dgm:pt modelId="{0424B099-6BF9-4A15-B45D-8E0BADF5051F}">
      <dgm:prSet/>
      <dgm:spPr/>
      <dgm:t>
        <a:bodyPr/>
        <a:lstStyle/>
        <a:p>
          <a:r>
            <a:rPr lang="en-US" dirty="0" smtClean="0"/>
            <a:t>Adding User</a:t>
          </a:r>
          <a:endParaRPr lang="id-ID" dirty="0"/>
        </a:p>
      </dgm:t>
    </dgm:pt>
    <dgm:pt modelId="{7E9C73EA-5704-43E3-AE52-68ACC8C54D92}" type="parTrans" cxnId="{79B6F4F2-926D-4426-9D29-FBF98EDC57B7}">
      <dgm:prSet/>
      <dgm:spPr/>
      <dgm:t>
        <a:bodyPr/>
        <a:lstStyle/>
        <a:p>
          <a:endParaRPr lang="id-ID"/>
        </a:p>
      </dgm:t>
    </dgm:pt>
    <dgm:pt modelId="{E2C44497-CEC7-4924-A365-807D67CA6D2C}" type="sibTrans" cxnId="{79B6F4F2-926D-4426-9D29-FBF98EDC57B7}">
      <dgm:prSet/>
      <dgm:spPr/>
      <dgm:t>
        <a:bodyPr/>
        <a:lstStyle/>
        <a:p>
          <a:endParaRPr lang="id-ID"/>
        </a:p>
      </dgm:t>
    </dgm:pt>
    <dgm:pt modelId="{2A226F15-53B4-40DF-AEE7-1B730824A370}">
      <dgm:prSet/>
      <dgm:spPr/>
      <dgm:t>
        <a:bodyPr/>
        <a:lstStyle/>
        <a:p>
          <a:r>
            <a:rPr lang="en-US" dirty="0" smtClean="0"/>
            <a:t>Limiting User Resource</a:t>
          </a:r>
          <a:endParaRPr lang="id-ID" dirty="0"/>
        </a:p>
      </dgm:t>
    </dgm:pt>
    <dgm:pt modelId="{CFEE4898-5AA1-4B69-93B6-E9AB9FA1E962}" type="parTrans" cxnId="{27F9D71E-FBAB-4210-A563-80E150DB396D}">
      <dgm:prSet/>
      <dgm:spPr/>
      <dgm:t>
        <a:bodyPr/>
        <a:lstStyle/>
        <a:p>
          <a:endParaRPr lang="id-ID"/>
        </a:p>
      </dgm:t>
    </dgm:pt>
    <dgm:pt modelId="{A2184D0D-FED4-48C6-9524-FE8F19426523}" type="sibTrans" cxnId="{27F9D71E-FBAB-4210-A563-80E150DB396D}">
      <dgm:prSet/>
      <dgm:spPr/>
      <dgm:t>
        <a:bodyPr/>
        <a:lstStyle/>
        <a:p>
          <a:endParaRPr lang="id-ID"/>
        </a:p>
      </dgm:t>
    </dgm:pt>
    <dgm:pt modelId="{97AF113D-E73B-472B-8751-7CF8D891E4D1}">
      <dgm:prSet/>
      <dgm:spPr/>
      <dgm:t>
        <a:bodyPr/>
        <a:lstStyle/>
        <a:p>
          <a:r>
            <a:rPr lang="en-US" dirty="0" err="1" smtClean="0"/>
            <a:t>Tugas</a:t>
          </a:r>
          <a:r>
            <a:rPr lang="en-US" dirty="0" smtClean="0"/>
            <a:t> </a:t>
          </a:r>
          <a:r>
            <a:rPr lang="en-US" dirty="0" err="1" smtClean="0"/>
            <a:t>Besar</a:t>
          </a:r>
          <a:r>
            <a:rPr lang="en-US" dirty="0" smtClean="0"/>
            <a:t> 1</a:t>
          </a:r>
          <a:endParaRPr lang="id-ID" dirty="0"/>
        </a:p>
      </dgm:t>
    </dgm:pt>
    <dgm:pt modelId="{39D9834E-90D2-4D53-BC14-80AFD935A59D}" type="parTrans" cxnId="{CDDFF4F7-EAB6-479C-BA63-CEE21E933F91}">
      <dgm:prSet/>
      <dgm:spPr/>
      <dgm:t>
        <a:bodyPr/>
        <a:lstStyle/>
        <a:p>
          <a:endParaRPr lang="id-ID"/>
        </a:p>
      </dgm:t>
    </dgm:pt>
    <dgm:pt modelId="{597F2FB7-6D7A-4A97-9BDD-DBC92B9D2261}" type="sibTrans" cxnId="{CDDFF4F7-EAB6-479C-BA63-CEE21E933F91}">
      <dgm:prSet/>
      <dgm:spPr/>
      <dgm:t>
        <a:bodyPr/>
        <a:lstStyle/>
        <a:p>
          <a:endParaRPr lang="id-ID"/>
        </a:p>
      </dgm:t>
    </dgm:pt>
    <dgm:pt modelId="{B466D9F5-B0F8-46E2-9D86-68DF818C96E0}">
      <dgm:prSet/>
      <dgm:spPr/>
      <dgm:t>
        <a:bodyPr/>
        <a:lstStyle/>
        <a:p>
          <a:r>
            <a:rPr lang="en-US" smtClean="0"/>
            <a:t>Restore</a:t>
          </a:r>
          <a:endParaRPr lang="id-ID"/>
        </a:p>
      </dgm:t>
    </dgm:pt>
    <dgm:pt modelId="{C19FD135-3F02-495C-905F-113813AD1CC0}" type="parTrans" cxnId="{6FFA6618-41AC-4D70-A704-F1F0F866196F}">
      <dgm:prSet/>
      <dgm:spPr/>
      <dgm:t>
        <a:bodyPr/>
        <a:lstStyle/>
        <a:p>
          <a:endParaRPr lang="id-ID"/>
        </a:p>
      </dgm:t>
    </dgm:pt>
    <dgm:pt modelId="{976FAF62-960B-4441-97F2-5362DA595DC8}" type="sibTrans" cxnId="{6FFA6618-41AC-4D70-A704-F1F0F866196F}">
      <dgm:prSet/>
      <dgm:spPr/>
      <dgm:t>
        <a:bodyPr/>
        <a:lstStyle/>
        <a:p>
          <a:endParaRPr lang="id-ID"/>
        </a:p>
      </dgm:t>
    </dgm:pt>
    <dgm:pt modelId="{D1F64DC7-7724-4178-BEBD-70EE6BE2E9CD}">
      <dgm:prSet/>
      <dgm:spPr/>
      <dgm:t>
        <a:bodyPr/>
        <a:lstStyle/>
        <a:p>
          <a:r>
            <a:rPr lang="en-US" smtClean="0"/>
            <a:t>Check</a:t>
          </a:r>
          <a:endParaRPr lang="id-ID"/>
        </a:p>
      </dgm:t>
    </dgm:pt>
    <dgm:pt modelId="{8A398EF3-FB93-42D8-8110-5415B1E6994C}" type="parTrans" cxnId="{CE6A3F92-2DDE-4992-943B-216BD67F4D14}">
      <dgm:prSet/>
      <dgm:spPr/>
      <dgm:t>
        <a:bodyPr/>
        <a:lstStyle/>
        <a:p>
          <a:endParaRPr lang="id-ID"/>
        </a:p>
      </dgm:t>
    </dgm:pt>
    <dgm:pt modelId="{38DDD04F-1A5C-40D6-ACD4-37ACAEB2F3C9}" type="sibTrans" cxnId="{CE6A3F92-2DDE-4992-943B-216BD67F4D14}">
      <dgm:prSet/>
      <dgm:spPr/>
      <dgm:t>
        <a:bodyPr/>
        <a:lstStyle/>
        <a:p>
          <a:endParaRPr lang="id-ID"/>
        </a:p>
      </dgm:t>
    </dgm:pt>
    <dgm:pt modelId="{65802AA4-5977-476F-A0EF-D995403AD40C}">
      <dgm:prSet/>
      <dgm:spPr/>
      <dgm:t>
        <a:bodyPr/>
        <a:lstStyle/>
        <a:p>
          <a:r>
            <a:rPr lang="en-US" smtClean="0"/>
            <a:t>Repair</a:t>
          </a:r>
          <a:endParaRPr lang="id-ID"/>
        </a:p>
      </dgm:t>
    </dgm:pt>
    <dgm:pt modelId="{2E78E28A-8AC8-4C11-A83E-708BBA3E5169}" type="parTrans" cxnId="{3DDFD264-ED0C-4FDF-BCA0-F926FDDEE4EC}">
      <dgm:prSet/>
      <dgm:spPr/>
      <dgm:t>
        <a:bodyPr/>
        <a:lstStyle/>
        <a:p>
          <a:endParaRPr lang="id-ID"/>
        </a:p>
      </dgm:t>
    </dgm:pt>
    <dgm:pt modelId="{0FB29920-9E87-4C46-BA22-0B4504ACC221}" type="sibTrans" cxnId="{3DDFD264-ED0C-4FDF-BCA0-F926FDDEE4EC}">
      <dgm:prSet/>
      <dgm:spPr/>
      <dgm:t>
        <a:bodyPr/>
        <a:lstStyle/>
        <a:p>
          <a:endParaRPr lang="id-ID"/>
        </a:p>
      </dgm:t>
    </dgm:pt>
    <dgm:pt modelId="{8B3CA0AA-BA92-4534-870C-3660B775A94A}">
      <dgm:prSet/>
      <dgm:spPr/>
      <dgm:t>
        <a:bodyPr/>
        <a:lstStyle/>
        <a:p>
          <a:r>
            <a:rPr lang="en-US" smtClean="0"/>
            <a:t>Table Maintenance</a:t>
          </a:r>
          <a:endParaRPr lang="id-ID"/>
        </a:p>
      </dgm:t>
    </dgm:pt>
    <dgm:pt modelId="{77B4E943-1EED-400A-A898-C4CFDD85C139}" type="parTrans" cxnId="{640AD507-5358-4896-9B76-8C5CD6A2D4FB}">
      <dgm:prSet/>
      <dgm:spPr/>
      <dgm:t>
        <a:bodyPr/>
        <a:lstStyle/>
        <a:p>
          <a:endParaRPr lang="id-ID"/>
        </a:p>
      </dgm:t>
    </dgm:pt>
    <dgm:pt modelId="{FA9E427A-E333-4F89-B71C-58F5024ABC14}" type="sibTrans" cxnId="{640AD507-5358-4896-9B76-8C5CD6A2D4FB}">
      <dgm:prSet/>
      <dgm:spPr/>
      <dgm:t>
        <a:bodyPr/>
        <a:lstStyle/>
        <a:p>
          <a:endParaRPr lang="id-ID"/>
        </a:p>
      </dgm:t>
    </dgm:pt>
    <dgm:pt modelId="{62590C3B-2F86-4A32-98FF-44A3C1D68DAF}">
      <dgm:prSet/>
      <dgm:spPr/>
      <dgm:t>
        <a:bodyPr/>
        <a:lstStyle/>
        <a:p>
          <a:r>
            <a:rPr lang="en-US" smtClean="0"/>
            <a:t>Setup Replication</a:t>
          </a:r>
          <a:endParaRPr lang="id-ID"/>
        </a:p>
      </dgm:t>
    </dgm:pt>
    <dgm:pt modelId="{2C467668-6AD9-421C-840B-CB5ED1CE3F4B}" type="parTrans" cxnId="{0893B4FE-09E2-40C5-89E8-1AEB118576C1}">
      <dgm:prSet/>
      <dgm:spPr/>
      <dgm:t>
        <a:bodyPr/>
        <a:lstStyle/>
        <a:p>
          <a:endParaRPr lang="id-ID"/>
        </a:p>
      </dgm:t>
    </dgm:pt>
    <dgm:pt modelId="{26BEFF96-1067-42B4-B162-47FA48C53546}" type="sibTrans" cxnId="{0893B4FE-09E2-40C5-89E8-1AEB118576C1}">
      <dgm:prSet/>
      <dgm:spPr/>
      <dgm:t>
        <a:bodyPr/>
        <a:lstStyle/>
        <a:p>
          <a:endParaRPr lang="id-ID"/>
        </a:p>
      </dgm:t>
    </dgm:pt>
    <dgm:pt modelId="{8E17831F-6887-4AF9-BDFE-F9ACAEC5346C}">
      <dgm:prSet/>
      <dgm:spPr/>
      <dgm:t>
        <a:bodyPr/>
        <a:lstStyle/>
        <a:p>
          <a:r>
            <a:rPr lang="en-US" smtClean="0"/>
            <a:t>Sql command (slave)</a:t>
          </a:r>
          <a:endParaRPr lang="id-ID"/>
        </a:p>
      </dgm:t>
    </dgm:pt>
    <dgm:pt modelId="{DC7DA2A5-916F-4224-8FC9-9EC12426CD20}" type="parTrans" cxnId="{7B548172-6525-422F-9AD6-89C545C254D8}">
      <dgm:prSet/>
      <dgm:spPr/>
      <dgm:t>
        <a:bodyPr/>
        <a:lstStyle/>
        <a:p>
          <a:endParaRPr lang="id-ID"/>
        </a:p>
      </dgm:t>
    </dgm:pt>
    <dgm:pt modelId="{9435BABC-68CD-4513-B2C4-E510E462E332}" type="sibTrans" cxnId="{7B548172-6525-422F-9AD6-89C545C254D8}">
      <dgm:prSet/>
      <dgm:spPr/>
      <dgm:t>
        <a:bodyPr/>
        <a:lstStyle/>
        <a:p>
          <a:endParaRPr lang="id-ID"/>
        </a:p>
      </dgm:t>
    </dgm:pt>
    <dgm:pt modelId="{9B9D9CD2-A1AC-4443-A7F1-2F6164D9C5EA}" type="pres">
      <dgm:prSet presAssocID="{5E126505-DE9D-4362-AEA0-9363802BC5CA}" presName="Name0" presStyleCnt="0">
        <dgm:presLayoutVars>
          <dgm:dir/>
          <dgm:animLvl val="lvl"/>
          <dgm:resizeHandles val="exact"/>
        </dgm:presLayoutVars>
      </dgm:prSet>
      <dgm:spPr/>
      <dgm:t>
        <a:bodyPr/>
        <a:lstStyle/>
        <a:p>
          <a:endParaRPr lang="id-ID"/>
        </a:p>
      </dgm:t>
    </dgm:pt>
    <dgm:pt modelId="{20458FD0-9B19-41AA-9ACF-D53EDAEEC5C7}" type="pres">
      <dgm:prSet presAssocID="{C0E67C9F-980C-4956-95FD-B2A5F470B792}" presName="composite" presStyleCnt="0"/>
      <dgm:spPr/>
    </dgm:pt>
    <dgm:pt modelId="{E2C0E1C7-552E-4A6B-B2F7-4E6668A5E9A7}" type="pres">
      <dgm:prSet presAssocID="{C0E67C9F-980C-4956-95FD-B2A5F470B792}" presName="parTx" presStyleLbl="alignNode1" presStyleIdx="0" presStyleCnt="4">
        <dgm:presLayoutVars>
          <dgm:chMax val="0"/>
          <dgm:chPref val="0"/>
          <dgm:bulletEnabled val="1"/>
        </dgm:presLayoutVars>
      </dgm:prSet>
      <dgm:spPr/>
      <dgm:t>
        <a:bodyPr/>
        <a:lstStyle/>
        <a:p>
          <a:endParaRPr lang="id-ID"/>
        </a:p>
      </dgm:t>
    </dgm:pt>
    <dgm:pt modelId="{D6929FA4-2E97-43B2-AB69-56DD0290F51F}" type="pres">
      <dgm:prSet presAssocID="{C0E67C9F-980C-4956-95FD-B2A5F470B792}" presName="desTx" presStyleLbl="alignAccFollowNode1" presStyleIdx="0" presStyleCnt="4">
        <dgm:presLayoutVars>
          <dgm:bulletEnabled val="1"/>
        </dgm:presLayoutVars>
      </dgm:prSet>
      <dgm:spPr/>
      <dgm:t>
        <a:bodyPr/>
        <a:lstStyle/>
        <a:p>
          <a:endParaRPr lang="id-ID"/>
        </a:p>
      </dgm:t>
    </dgm:pt>
    <dgm:pt modelId="{3F3D7B13-534C-472F-BDF9-F02563D69E8C}" type="pres">
      <dgm:prSet presAssocID="{71B8673E-480F-47B5-B208-F5D09B4C8D6A}" presName="space" presStyleCnt="0"/>
      <dgm:spPr/>
    </dgm:pt>
    <dgm:pt modelId="{41A336B9-B3EA-43ED-91FB-95ABC2E814E9}" type="pres">
      <dgm:prSet presAssocID="{4AD077FD-A38C-46BE-A573-5B9A9A3875F8}" presName="composite" presStyleCnt="0"/>
      <dgm:spPr/>
    </dgm:pt>
    <dgm:pt modelId="{65137D8F-0130-4602-B068-45A3079D7629}" type="pres">
      <dgm:prSet presAssocID="{4AD077FD-A38C-46BE-A573-5B9A9A3875F8}" presName="parTx" presStyleLbl="alignNode1" presStyleIdx="1" presStyleCnt="4">
        <dgm:presLayoutVars>
          <dgm:chMax val="0"/>
          <dgm:chPref val="0"/>
          <dgm:bulletEnabled val="1"/>
        </dgm:presLayoutVars>
      </dgm:prSet>
      <dgm:spPr/>
      <dgm:t>
        <a:bodyPr/>
        <a:lstStyle/>
        <a:p>
          <a:endParaRPr lang="id-ID"/>
        </a:p>
      </dgm:t>
    </dgm:pt>
    <dgm:pt modelId="{6591E23A-FD49-4552-9587-02BEA5452157}" type="pres">
      <dgm:prSet presAssocID="{4AD077FD-A38C-46BE-A573-5B9A9A3875F8}" presName="desTx" presStyleLbl="alignAccFollowNode1" presStyleIdx="1" presStyleCnt="4">
        <dgm:presLayoutVars>
          <dgm:bulletEnabled val="1"/>
        </dgm:presLayoutVars>
      </dgm:prSet>
      <dgm:spPr/>
      <dgm:t>
        <a:bodyPr/>
        <a:lstStyle/>
        <a:p>
          <a:endParaRPr lang="id-ID"/>
        </a:p>
      </dgm:t>
    </dgm:pt>
    <dgm:pt modelId="{739FF868-438E-4F02-9354-AC04B4D44D2E}" type="pres">
      <dgm:prSet presAssocID="{C4E3B847-D46D-4C69-BC82-3C7568200D8B}" presName="space" presStyleCnt="0"/>
      <dgm:spPr/>
    </dgm:pt>
    <dgm:pt modelId="{CA9144F8-7B69-4793-AB55-3FA814FD1553}" type="pres">
      <dgm:prSet presAssocID="{FE27180B-F902-4E0A-995D-3812E8AE4E55}" presName="composite" presStyleCnt="0"/>
      <dgm:spPr/>
    </dgm:pt>
    <dgm:pt modelId="{E6DCCB96-6B6A-4A9E-BB21-69044CADC932}" type="pres">
      <dgm:prSet presAssocID="{FE27180B-F902-4E0A-995D-3812E8AE4E55}" presName="parTx" presStyleLbl="alignNode1" presStyleIdx="2" presStyleCnt="4">
        <dgm:presLayoutVars>
          <dgm:chMax val="0"/>
          <dgm:chPref val="0"/>
          <dgm:bulletEnabled val="1"/>
        </dgm:presLayoutVars>
      </dgm:prSet>
      <dgm:spPr/>
      <dgm:t>
        <a:bodyPr/>
        <a:lstStyle/>
        <a:p>
          <a:endParaRPr lang="id-ID"/>
        </a:p>
      </dgm:t>
    </dgm:pt>
    <dgm:pt modelId="{E23584A1-3D4E-42B9-B773-C3B27AE632C9}" type="pres">
      <dgm:prSet presAssocID="{FE27180B-F902-4E0A-995D-3812E8AE4E55}" presName="desTx" presStyleLbl="alignAccFollowNode1" presStyleIdx="2" presStyleCnt="4">
        <dgm:presLayoutVars>
          <dgm:bulletEnabled val="1"/>
        </dgm:presLayoutVars>
      </dgm:prSet>
      <dgm:spPr/>
      <dgm:t>
        <a:bodyPr/>
        <a:lstStyle/>
        <a:p>
          <a:endParaRPr lang="id-ID"/>
        </a:p>
      </dgm:t>
    </dgm:pt>
    <dgm:pt modelId="{FCC60B26-B9FE-4133-8143-3BDD9AE075AB}" type="pres">
      <dgm:prSet presAssocID="{47CD1C94-D985-42A3-A9B4-C7506DB2EA43}" presName="space" presStyleCnt="0"/>
      <dgm:spPr/>
    </dgm:pt>
    <dgm:pt modelId="{45AC886B-0655-428C-A6DB-16E797681A7A}" type="pres">
      <dgm:prSet presAssocID="{59C0D607-DF51-4F11-83FE-C8CFD2C1A592}" presName="composite" presStyleCnt="0"/>
      <dgm:spPr/>
    </dgm:pt>
    <dgm:pt modelId="{5172BAC1-7C2C-45BE-A692-48EAF6F10BF0}" type="pres">
      <dgm:prSet presAssocID="{59C0D607-DF51-4F11-83FE-C8CFD2C1A592}" presName="parTx" presStyleLbl="alignNode1" presStyleIdx="3" presStyleCnt="4">
        <dgm:presLayoutVars>
          <dgm:chMax val="0"/>
          <dgm:chPref val="0"/>
          <dgm:bulletEnabled val="1"/>
        </dgm:presLayoutVars>
      </dgm:prSet>
      <dgm:spPr/>
      <dgm:t>
        <a:bodyPr/>
        <a:lstStyle/>
        <a:p>
          <a:endParaRPr lang="id-ID"/>
        </a:p>
      </dgm:t>
    </dgm:pt>
    <dgm:pt modelId="{E72EBD99-B407-4CFE-BB3C-B2412C81B99E}" type="pres">
      <dgm:prSet presAssocID="{59C0D607-DF51-4F11-83FE-C8CFD2C1A592}" presName="desTx" presStyleLbl="alignAccFollowNode1" presStyleIdx="3" presStyleCnt="4">
        <dgm:presLayoutVars>
          <dgm:bulletEnabled val="1"/>
        </dgm:presLayoutVars>
      </dgm:prSet>
      <dgm:spPr/>
      <dgm:t>
        <a:bodyPr/>
        <a:lstStyle/>
        <a:p>
          <a:endParaRPr lang="id-ID"/>
        </a:p>
      </dgm:t>
    </dgm:pt>
  </dgm:ptLst>
  <dgm:cxnLst>
    <dgm:cxn modelId="{E88571B2-6571-4568-B96C-D3030674A75E}" srcId="{C0E67C9F-980C-4956-95FD-B2A5F470B792}" destId="{6603B414-7E26-4301-8375-1ABE71B9523D}" srcOrd="0" destOrd="0" parTransId="{29B61FF9-5E6C-48A9-9B20-E02A4678193C}" sibTransId="{5480201E-925C-4B81-BFBD-3852B5A5C561}"/>
    <dgm:cxn modelId="{82547205-F543-4FFD-A0CE-C0781AAFCD1B}" srcId="{C0E67C9F-980C-4956-95FD-B2A5F470B792}" destId="{3B438679-3593-4ADB-B36A-C6B18FC5FC6C}" srcOrd="1" destOrd="0" parTransId="{B1E56438-5098-42CC-AD57-D2AB1F5FD004}" sibTransId="{D1E94CBE-05C6-458E-B379-CFA114223217}"/>
    <dgm:cxn modelId="{7B548172-6525-422F-9AD6-89C545C254D8}" srcId="{59C0D607-DF51-4F11-83FE-C8CFD2C1A592}" destId="{8E17831F-6887-4AF9-BDFE-F9ACAEC5346C}" srcOrd="2" destOrd="0" parTransId="{DC7DA2A5-916F-4224-8FC9-9EC12426CD20}" sibTransId="{9435BABC-68CD-4513-B2C4-E510E462E332}"/>
    <dgm:cxn modelId="{67DB9134-798F-480E-8D1A-7987E52A82D9}" type="presOf" srcId="{6603B414-7E26-4301-8375-1ABE71B9523D}" destId="{D6929FA4-2E97-43B2-AB69-56DD0290F51F}" srcOrd="0" destOrd="0" presId="urn:microsoft.com/office/officeart/2005/8/layout/hList1"/>
    <dgm:cxn modelId="{4AE4D87E-F628-4297-AD43-F5A0ACA32653}" type="presOf" srcId="{1435656F-2231-4533-8ABA-D94E126A5282}" destId="{6591E23A-FD49-4552-9587-02BEA5452157}" srcOrd="0" destOrd="1" presId="urn:microsoft.com/office/officeart/2005/8/layout/hList1"/>
    <dgm:cxn modelId="{C819F7C6-0E3C-4135-8AA5-95565EDEDC61}" type="presOf" srcId="{8E17831F-6887-4AF9-BDFE-F9ACAEC5346C}" destId="{E72EBD99-B407-4CFE-BB3C-B2412C81B99E}" srcOrd="0" destOrd="2" presId="urn:microsoft.com/office/officeart/2005/8/layout/hList1"/>
    <dgm:cxn modelId="{0423299B-C8A2-4688-849A-E4323A0EC94F}" srcId="{59C0D607-DF51-4F11-83FE-C8CFD2C1A592}" destId="{643DF7F5-48FC-4499-A11A-10E0F1460CB9}" srcOrd="0" destOrd="0" parTransId="{DF4CCF80-4DC5-4655-A0A8-F8EADBD5461D}" sibTransId="{54926C24-2F02-4F1D-A666-8C62DC2F2450}"/>
    <dgm:cxn modelId="{317559F5-B7F5-4413-A03E-BFD156E2AC43}" srcId="{5E126505-DE9D-4362-AEA0-9363802BC5CA}" destId="{59C0D607-DF51-4F11-83FE-C8CFD2C1A592}" srcOrd="3" destOrd="0" parTransId="{A182B7B8-E0BC-4EF3-9AB3-25B6DB6BF4A2}" sibTransId="{D35A3B2E-4614-40FD-9AFC-C0800C08E39B}"/>
    <dgm:cxn modelId="{79B6F4F2-926D-4426-9D29-FBF98EDC57B7}" srcId="{4AD077FD-A38C-46BE-A573-5B9A9A3875F8}" destId="{0424B099-6BF9-4A15-B45D-8E0BADF5051F}" srcOrd="3" destOrd="0" parTransId="{7E9C73EA-5704-43E3-AE52-68ACC8C54D92}" sibTransId="{E2C44497-CEC7-4924-A365-807D67CA6D2C}"/>
    <dgm:cxn modelId="{8BB34A71-4A34-4556-AE23-922B51345D3B}" type="presOf" srcId="{643DF7F5-48FC-4499-A11A-10E0F1460CB9}" destId="{E72EBD99-B407-4CFE-BB3C-B2412C81B99E}" srcOrd="0" destOrd="0" presId="urn:microsoft.com/office/officeart/2005/8/layout/hList1"/>
    <dgm:cxn modelId="{97085B3D-2F8D-44F3-AD73-2A0D48C43189}" type="presOf" srcId="{27F81624-143C-49B9-9221-32C653CF675F}" destId="{6591E23A-FD49-4552-9587-02BEA5452157}" srcOrd="0" destOrd="2" presId="urn:microsoft.com/office/officeart/2005/8/layout/hList1"/>
    <dgm:cxn modelId="{C2105CB1-9F12-429C-8D07-AD47A2D7449D}" srcId="{4AD077FD-A38C-46BE-A573-5B9A9A3875F8}" destId="{1435656F-2231-4533-8ABA-D94E126A5282}" srcOrd="1" destOrd="0" parTransId="{9F3824BB-7A39-4997-A2BA-05D5796865AE}" sibTransId="{39380E5A-E447-4B54-BA5A-3F00DE29B9EC}"/>
    <dgm:cxn modelId="{CE6A3F92-2DDE-4992-943B-216BD67F4D14}" srcId="{FE27180B-F902-4E0A-995D-3812E8AE4E55}" destId="{D1F64DC7-7724-4178-BEBD-70EE6BE2E9CD}" srcOrd="2" destOrd="0" parTransId="{8A398EF3-FB93-42D8-8110-5415B1E6994C}" sibTransId="{38DDD04F-1A5C-40D6-ACD4-37ACAEB2F3C9}"/>
    <dgm:cxn modelId="{2E221B1E-E1C4-46A2-834F-BF9D38008827}" type="presOf" srcId="{D1F64DC7-7724-4178-BEBD-70EE6BE2E9CD}" destId="{E23584A1-3D4E-42B9-B773-C3B27AE632C9}" srcOrd="0" destOrd="2" presId="urn:microsoft.com/office/officeart/2005/8/layout/hList1"/>
    <dgm:cxn modelId="{812D1150-59EB-4E10-B494-211EBAD06915}" type="presOf" srcId="{C6DA3EC6-728B-4481-8C0C-DC8FCF3FA2D1}" destId="{D6929FA4-2E97-43B2-AB69-56DD0290F51F}" srcOrd="0" destOrd="4" presId="urn:microsoft.com/office/officeart/2005/8/layout/hList1"/>
    <dgm:cxn modelId="{2369792D-EF95-4616-A174-D607B63CB69B}" srcId="{C0E67C9F-980C-4956-95FD-B2A5F470B792}" destId="{2EC5A6F2-389F-475B-9E14-F5C00096D638}" srcOrd="2" destOrd="0" parTransId="{5D4B380B-FB01-4639-B5FD-5178B1A2A340}" sibTransId="{308C53FD-F00E-4EE1-A06F-472A8E4AF9F6}"/>
    <dgm:cxn modelId="{4DE5E536-C890-44A0-AF53-072E532B46D0}" type="presOf" srcId="{FE27180B-F902-4E0A-995D-3812E8AE4E55}" destId="{E6DCCB96-6B6A-4A9E-BB21-69044CADC932}" srcOrd="0" destOrd="0" presId="urn:microsoft.com/office/officeart/2005/8/layout/hList1"/>
    <dgm:cxn modelId="{87DF4091-97CB-4B38-8DF1-3C01384E00B6}" type="presOf" srcId="{3702FA91-C3D3-4F17-B94C-7ED43C7CB538}" destId="{D6929FA4-2E97-43B2-AB69-56DD0290F51F}" srcOrd="0" destOrd="3" presId="urn:microsoft.com/office/officeart/2005/8/layout/hList1"/>
    <dgm:cxn modelId="{3403213F-9FE0-4E16-8A9F-44D18EDEBF49}" srcId="{4AD077FD-A38C-46BE-A573-5B9A9A3875F8}" destId="{27F81624-143C-49B9-9221-32C653CF675F}" srcOrd="2" destOrd="0" parTransId="{E755A289-9261-4C64-8BB0-B99097157F87}" sibTransId="{CE9F6022-7BEF-4466-92AE-A2AF092C3D0C}"/>
    <dgm:cxn modelId="{D9E84EC1-F4D8-436D-A754-F6C472B3693D}" srcId="{FE27180B-F902-4E0A-995D-3812E8AE4E55}" destId="{0E3C5D8F-77C9-42F5-947E-BC2170F7BD14}" srcOrd="0" destOrd="0" parTransId="{666FCF17-F3CF-4DB3-8F0D-B91DCC87372F}" sibTransId="{B397FFDD-9F88-4E86-BB91-691EAABFB4E8}"/>
    <dgm:cxn modelId="{6FFA6618-41AC-4D70-A704-F1F0F866196F}" srcId="{FE27180B-F902-4E0A-995D-3812E8AE4E55}" destId="{B466D9F5-B0F8-46E2-9D86-68DF818C96E0}" srcOrd="1" destOrd="0" parTransId="{C19FD135-3F02-495C-905F-113813AD1CC0}" sibTransId="{976FAF62-960B-4441-97F2-5362DA595DC8}"/>
    <dgm:cxn modelId="{CFBD8CA1-1804-4915-8013-4EADC58F1F74}" type="presOf" srcId="{3B438679-3593-4ADB-B36A-C6B18FC5FC6C}" destId="{D6929FA4-2E97-43B2-AB69-56DD0290F51F}" srcOrd="0" destOrd="1" presId="urn:microsoft.com/office/officeart/2005/8/layout/hList1"/>
    <dgm:cxn modelId="{32B2FBC6-A304-4C9D-B1C6-D3365052B1FB}" srcId="{C0E67C9F-980C-4956-95FD-B2A5F470B792}" destId="{C6DA3EC6-728B-4481-8C0C-DC8FCF3FA2D1}" srcOrd="4" destOrd="0" parTransId="{49E632C8-5521-4C5B-B90C-F0434311337C}" sibTransId="{163E1CE1-DA2C-4574-B4C8-3763B82ACC27}"/>
    <dgm:cxn modelId="{28FD891C-44DE-4A64-8C16-8FC3C5F958A0}" type="presOf" srcId="{97AF113D-E73B-472B-8751-7CF8D891E4D1}" destId="{6591E23A-FD49-4552-9587-02BEA5452157}" srcOrd="0" destOrd="5" presId="urn:microsoft.com/office/officeart/2005/8/layout/hList1"/>
    <dgm:cxn modelId="{3DCB7EF2-4629-4A7D-9D34-1110C19C932C}" type="presOf" srcId="{0424B099-6BF9-4A15-B45D-8E0BADF5051F}" destId="{6591E23A-FD49-4552-9587-02BEA5452157}" srcOrd="0" destOrd="3" presId="urn:microsoft.com/office/officeart/2005/8/layout/hList1"/>
    <dgm:cxn modelId="{0F49D799-DF26-4FD7-8342-375CB256F5CD}" type="presOf" srcId="{65802AA4-5977-476F-A0EF-D995403AD40C}" destId="{E23584A1-3D4E-42B9-B773-C3B27AE632C9}" srcOrd="0" destOrd="3" presId="urn:microsoft.com/office/officeart/2005/8/layout/hList1"/>
    <dgm:cxn modelId="{6ED20B5D-8542-465F-A82E-A794888DD1DC}" type="presOf" srcId="{59C0D607-DF51-4F11-83FE-C8CFD2C1A592}" destId="{5172BAC1-7C2C-45BE-A692-48EAF6F10BF0}" srcOrd="0" destOrd="0" presId="urn:microsoft.com/office/officeart/2005/8/layout/hList1"/>
    <dgm:cxn modelId="{1E940FFB-2370-4125-A778-947A50DBF889}" srcId="{4AD077FD-A38C-46BE-A573-5B9A9A3875F8}" destId="{D37AE790-CB25-4D21-A27F-8B6F5ABE2FB1}" srcOrd="0" destOrd="0" parTransId="{AD814BA8-8C9C-44DD-B8FF-53777EEE1CD0}" sibTransId="{98EC1E4C-393E-4C59-9092-DFAC6F9168F2}"/>
    <dgm:cxn modelId="{1F31BF01-77E2-498A-8B10-080D647FE72F}" srcId="{5E126505-DE9D-4362-AEA0-9363802BC5CA}" destId="{C0E67C9F-980C-4956-95FD-B2A5F470B792}" srcOrd="0" destOrd="0" parTransId="{F4D21176-C995-43D9-A29F-C8A2058DEABF}" sibTransId="{71B8673E-480F-47B5-B208-F5D09B4C8D6A}"/>
    <dgm:cxn modelId="{8A105975-FAA7-4126-95B1-777FCB25345D}" type="presOf" srcId="{D37AE790-CB25-4D21-A27F-8B6F5ABE2FB1}" destId="{6591E23A-FD49-4552-9587-02BEA5452157}" srcOrd="0" destOrd="0" presId="urn:microsoft.com/office/officeart/2005/8/layout/hList1"/>
    <dgm:cxn modelId="{0E31DB05-4005-451D-B038-CD666091C177}" type="presOf" srcId="{5E126505-DE9D-4362-AEA0-9363802BC5CA}" destId="{9B9D9CD2-A1AC-4443-A7F1-2F6164D9C5EA}" srcOrd="0" destOrd="0" presId="urn:microsoft.com/office/officeart/2005/8/layout/hList1"/>
    <dgm:cxn modelId="{139E3BC3-F6A1-4F4C-A339-B55DDA996E23}" type="presOf" srcId="{2A226F15-53B4-40DF-AEE7-1B730824A370}" destId="{6591E23A-FD49-4552-9587-02BEA5452157}" srcOrd="0" destOrd="4" presId="urn:microsoft.com/office/officeart/2005/8/layout/hList1"/>
    <dgm:cxn modelId="{35D44261-65C6-4651-B734-F7C661FCBF6A}" srcId="{C0E67C9F-980C-4956-95FD-B2A5F470B792}" destId="{3702FA91-C3D3-4F17-B94C-7ED43C7CB538}" srcOrd="3" destOrd="0" parTransId="{1D4D582E-D0BC-4A2A-846D-FD25319D8D91}" sibTransId="{387F88F3-4436-4391-862D-954C30BC09BA}"/>
    <dgm:cxn modelId="{8BEAE05B-078E-4717-A2CB-A18BC2CCA0C6}" type="presOf" srcId="{B466D9F5-B0F8-46E2-9D86-68DF818C96E0}" destId="{E23584A1-3D4E-42B9-B773-C3B27AE632C9}" srcOrd="0" destOrd="1" presId="urn:microsoft.com/office/officeart/2005/8/layout/hList1"/>
    <dgm:cxn modelId="{640AD507-5358-4896-9B76-8C5CD6A2D4FB}" srcId="{FE27180B-F902-4E0A-995D-3812E8AE4E55}" destId="{8B3CA0AA-BA92-4534-870C-3660B775A94A}" srcOrd="4" destOrd="0" parTransId="{77B4E943-1EED-400A-A898-C4CFDD85C139}" sibTransId="{FA9E427A-E333-4F89-B71C-58F5024ABC14}"/>
    <dgm:cxn modelId="{41C8523B-4781-40DA-9C2F-FC1733E8DA74}" type="presOf" srcId="{0E3C5D8F-77C9-42F5-947E-BC2170F7BD14}" destId="{E23584A1-3D4E-42B9-B773-C3B27AE632C9}" srcOrd="0" destOrd="0" presId="urn:microsoft.com/office/officeart/2005/8/layout/hList1"/>
    <dgm:cxn modelId="{6D2FF773-A3C8-4F2B-9837-4C4E0AEA7F90}" srcId="{5E126505-DE9D-4362-AEA0-9363802BC5CA}" destId="{4AD077FD-A38C-46BE-A573-5B9A9A3875F8}" srcOrd="1" destOrd="0" parTransId="{06587940-D726-4157-A3A3-2561E6245CCB}" sibTransId="{C4E3B847-D46D-4C69-BC82-3C7568200D8B}"/>
    <dgm:cxn modelId="{891DDB21-913F-4B34-9640-68090DDD41C1}" type="presOf" srcId="{C0E67C9F-980C-4956-95FD-B2A5F470B792}" destId="{E2C0E1C7-552E-4A6B-B2F7-4E6668A5E9A7}" srcOrd="0" destOrd="0" presId="urn:microsoft.com/office/officeart/2005/8/layout/hList1"/>
    <dgm:cxn modelId="{27F9D71E-FBAB-4210-A563-80E150DB396D}" srcId="{4AD077FD-A38C-46BE-A573-5B9A9A3875F8}" destId="{2A226F15-53B4-40DF-AEE7-1B730824A370}" srcOrd="4" destOrd="0" parTransId="{CFEE4898-5AA1-4B69-93B6-E9AB9FA1E962}" sibTransId="{A2184D0D-FED4-48C6-9524-FE8F19426523}"/>
    <dgm:cxn modelId="{CDDFF4F7-EAB6-479C-BA63-CEE21E933F91}" srcId="{4AD077FD-A38C-46BE-A573-5B9A9A3875F8}" destId="{97AF113D-E73B-472B-8751-7CF8D891E4D1}" srcOrd="5" destOrd="0" parTransId="{39D9834E-90D2-4D53-BC14-80AFD935A59D}" sibTransId="{597F2FB7-6D7A-4A97-9BDD-DBC92B9D2261}"/>
    <dgm:cxn modelId="{0893B4FE-09E2-40C5-89E8-1AEB118576C1}" srcId="{59C0D607-DF51-4F11-83FE-C8CFD2C1A592}" destId="{62590C3B-2F86-4A32-98FF-44A3C1D68DAF}" srcOrd="1" destOrd="0" parTransId="{2C467668-6AD9-421C-840B-CB5ED1CE3F4B}" sibTransId="{26BEFF96-1067-42B4-B162-47FA48C53546}"/>
    <dgm:cxn modelId="{3DDFD264-ED0C-4FDF-BCA0-F926FDDEE4EC}" srcId="{FE27180B-F902-4E0A-995D-3812E8AE4E55}" destId="{65802AA4-5977-476F-A0EF-D995403AD40C}" srcOrd="3" destOrd="0" parTransId="{2E78E28A-8AC8-4C11-A83E-708BBA3E5169}" sibTransId="{0FB29920-9E87-4C46-BA22-0B4504ACC221}"/>
    <dgm:cxn modelId="{C98BE8A7-8C68-445D-B6CB-16675FCA6091}" type="presOf" srcId="{8B3CA0AA-BA92-4534-870C-3660B775A94A}" destId="{E23584A1-3D4E-42B9-B773-C3B27AE632C9}" srcOrd="0" destOrd="4" presId="urn:microsoft.com/office/officeart/2005/8/layout/hList1"/>
    <dgm:cxn modelId="{7E293A8E-4B66-4886-A450-FD5BCCB0C717}" type="presOf" srcId="{62590C3B-2F86-4A32-98FF-44A3C1D68DAF}" destId="{E72EBD99-B407-4CFE-BB3C-B2412C81B99E}" srcOrd="0" destOrd="1" presId="urn:microsoft.com/office/officeart/2005/8/layout/hList1"/>
    <dgm:cxn modelId="{67526C25-9D0A-4365-9E69-2FCB7BAFC711}" type="presOf" srcId="{2EC5A6F2-389F-475B-9E14-F5C00096D638}" destId="{D6929FA4-2E97-43B2-AB69-56DD0290F51F}" srcOrd="0" destOrd="2" presId="urn:microsoft.com/office/officeart/2005/8/layout/hList1"/>
    <dgm:cxn modelId="{46E756E8-8EC0-491A-89EE-8ED9515FEEA6}" srcId="{5E126505-DE9D-4362-AEA0-9363802BC5CA}" destId="{FE27180B-F902-4E0A-995D-3812E8AE4E55}" srcOrd="2" destOrd="0" parTransId="{77EE86BA-02EF-4283-98C3-635D4398971C}" sibTransId="{47CD1C94-D985-42A3-A9B4-C7506DB2EA43}"/>
    <dgm:cxn modelId="{85E41948-F520-42D9-BFD7-5D0185B10C0B}" type="presOf" srcId="{4AD077FD-A38C-46BE-A573-5B9A9A3875F8}" destId="{65137D8F-0130-4602-B068-45A3079D7629}" srcOrd="0" destOrd="0" presId="urn:microsoft.com/office/officeart/2005/8/layout/hList1"/>
    <dgm:cxn modelId="{F6855953-3FE1-49D5-A2ED-EB4610871D06}" type="presParOf" srcId="{9B9D9CD2-A1AC-4443-A7F1-2F6164D9C5EA}" destId="{20458FD0-9B19-41AA-9ACF-D53EDAEEC5C7}" srcOrd="0" destOrd="0" presId="urn:microsoft.com/office/officeart/2005/8/layout/hList1"/>
    <dgm:cxn modelId="{70FA6E78-CCA9-4754-9B92-3514553962F8}" type="presParOf" srcId="{20458FD0-9B19-41AA-9ACF-D53EDAEEC5C7}" destId="{E2C0E1C7-552E-4A6B-B2F7-4E6668A5E9A7}" srcOrd="0" destOrd="0" presId="urn:microsoft.com/office/officeart/2005/8/layout/hList1"/>
    <dgm:cxn modelId="{31F6EA77-85AE-4627-8450-294390E83358}" type="presParOf" srcId="{20458FD0-9B19-41AA-9ACF-D53EDAEEC5C7}" destId="{D6929FA4-2E97-43B2-AB69-56DD0290F51F}" srcOrd="1" destOrd="0" presId="urn:microsoft.com/office/officeart/2005/8/layout/hList1"/>
    <dgm:cxn modelId="{8AB6478D-81A0-4152-B2D9-5725967504EA}" type="presParOf" srcId="{9B9D9CD2-A1AC-4443-A7F1-2F6164D9C5EA}" destId="{3F3D7B13-534C-472F-BDF9-F02563D69E8C}" srcOrd="1" destOrd="0" presId="urn:microsoft.com/office/officeart/2005/8/layout/hList1"/>
    <dgm:cxn modelId="{205725CE-959A-4820-B77F-3D2EE28E319D}" type="presParOf" srcId="{9B9D9CD2-A1AC-4443-A7F1-2F6164D9C5EA}" destId="{41A336B9-B3EA-43ED-91FB-95ABC2E814E9}" srcOrd="2" destOrd="0" presId="urn:microsoft.com/office/officeart/2005/8/layout/hList1"/>
    <dgm:cxn modelId="{14190538-8EEC-48B0-9A45-7585A71890E4}" type="presParOf" srcId="{41A336B9-B3EA-43ED-91FB-95ABC2E814E9}" destId="{65137D8F-0130-4602-B068-45A3079D7629}" srcOrd="0" destOrd="0" presId="urn:microsoft.com/office/officeart/2005/8/layout/hList1"/>
    <dgm:cxn modelId="{A270221C-E95C-408A-AF5A-CC03890C8B86}" type="presParOf" srcId="{41A336B9-B3EA-43ED-91FB-95ABC2E814E9}" destId="{6591E23A-FD49-4552-9587-02BEA5452157}" srcOrd="1" destOrd="0" presId="urn:microsoft.com/office/officeart/2005/8/layout/hList1"/>
    <dgm:cxn modelId="{5E73EF42-B1C3-4B61-9F03-AE3FF3ECE95A}" type="presParOf" srcId="{9B9D9CD2-A1AC-4443-A7F1-2F6164D9C5EA}" destId="{739FF868-438E-4F02-9354-AC04B4D44D2E}" srcOrd="3" destOrd="0" presId="urn:microsoft.com/office/officeart/2005/8/layout/hList1"/>
    <dgm:cxn modelId="{669A0F7C-D8F3-46F4-9595-EB2E164B7A38}" type="presParOf" srcId="{9B9D9CD2-A1AC-4443-A7F1-2F6164D9C5EA}" destId="{CA9144F8-7B69-4793-AB55-3FA814FD1553}" srcOrd="4" destOrd="0" presId="urn:microsoft.com/office/officeart/2005/8/layout/hList1"/>
    <dgm:cxn modelId="{4302EB63-916B-4D93-AE68-C5BFC045A443}" type="presParOf" srcId="{CA9144F8-7B69-4793-AB55-3FA814FD1553}" destId="{E6DCCB96-6B6A-4A9E-BB21-69044CADC932}" srcOrd="0" destOrd="0" presId="urn:microsoft.com/office/officeart/2005/8/layout/hList1"/>
    <dgm:cxn modelId="{28E1E3A8-C138-414E-8C41-3A7CEB5677EA}" type="presParOf" srcId="{CA9144F8-7B69-4793-AB55-3FA814FD1553}" destId="{E23584A1-3D4E-42B9-B773-C3B27AE632C9}" srcOrd="1" destOrd="0" presId="urn:microsoft.com/office/officeart/2005/8/layout/hList1"/>
    <dgm:cxn modelId="{F49B24C1-B6F9-495B-B47C-F1FDBD3B5275}" type="presParOf" srcId="{9B9D9CD2-A1AC-4443-A7F1-2F6164D9C5EA}" destId="{FCC60B26-B9FE-4133-8143-3BDD9AE075AB}" srcOrd="5" destOrd="0" presId="urn:microsoft.com/office/officeart/2005/8/layout/hList1"/>
    <dgm:cxn modelId="{623F00D6-81DF-41B1-9BAA-01FAE7F1AFF7}" type="presParOf" srcId="{9B9D9CD2-A1AC-4443-A7F1-2F6164D9C5EA}" destId="{45AC886B-0655-428C-A6DB-16E797681A7A}" srcOrd="6" destOrd="0" presId="urn:microsoft.com/office/officeart/2005/8/layout/hList1"/>
    <dgm:cxn modelId="{9F69127B-0C48-4FDE-8000-CEC5D7A2FA14}" type="presParOf" srcId="{45AC886B-0655-428C-A6DB-16E797681A7A}" destId="{5172BAC1-7C2C-45BE-A692-48EAF6F10BF0}" srcOrd="0" destOrd="0" presId="urn:microsoft.com/office/officeart/2005/8/layout/hList1"/>
    <dgm:cxn modelId="{9B3CB036-B414-415F-89F6-05411CD1DD48}" type="presParOf" srcId="{45AC886B-0655-428C-A6DB-16E797681A7A}" destId="{E72EBD99-B407-4CFE-BB3C-B2412C81B99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126505-DE9D-4362-AEA0-9363802BC5CA}"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id-ID"/>
        </a:p>
      </dgm:t>
    </dgm:pt>
    <dgm:pt modelId="{C0E67C9F-980C-4956-95FD-B2A5F470B792}">
      <dgm:prSet phldrT="[Text]"/>
      <dgm:spPr/>
      <dgm:t>
        <a:bodyPr/>
        <a:lstStyle/>
        <a:p>
          <a:r>
            <a:rPr lang="en-US" dirty="0" smtClean="0">
              <a:latin typeface="Agency FB" panose="020B0503020202020204" pitchFamily="34" charset="0"/>
            </a:rPr>
            <a:t>Database Optimization</a:t>
          </a:r>
          <a:endParaRPr lang="id-ID" dirty="0"/>
        </a:p>
      </dgm:t>
    </dgm:pt>
    <dgm:pt modelId="{F4D21176-C995-43D9-A29F-C8A2058DEABF}" type="parTrans" cxnId="{1F31BF01-77E2-498A-8B10-080D647FE72F}">
      <dgm:prSet/>
      <dgm:spPr/>
      <dgm:t>
        <a:bodyPr/>
        <a:lstStyle/>
        <a:p>
          <a:endParaRPr lang="id-ID"/>
        </a:p>
      </dgm:t>
    </dgm:pt>
    <dgm:pt modelId="{71B8673E-480F-47B5-B208-F5D09B4C8D6A}" type="sibTrans" cxnId="{1F31BF01-77E2-498A-8B10-080D647FE72F}">
      <dgm:prSet/>
      <dgm:spPr/>
      <dgm:t>
        <a:bodyPr/>
        <a:lstStyle/>
        <a:p>
          <a:endParaRPr lang="id-ID"/>
        </a:p>
      </dgm:t>
    </dgm:pt>
    <dgm:pt modelId="{6603B414-7E26-4301-8375-1ABE71B9523D}">
      <dgm:prSet phldrT="[Text]"/>
      <dgm:spPr/>
      <dgm:t>
        <a:bodyPr/>
        <a:lstStyle/>
        <a:p>
          <a:r>
            <a:rPr lang="en-US" dirty="0" err="1" smtClean="0"/>
            <a:t>Definisi</a:t>
          </a:r>
          <a:endParaRPr lang="id-ID" dirty="0"/>
        </a:p>
      </dgm:t>
    </dgm:pt>
    <dgm:pt modelId="{29B61FF9-5E6C-48A9-9B20-E02A4678193C}" type="parTrans" cxnId="{E88571B2-6571-4568-B96C-D3030674A75E}">
      <dgm:prSet/>
      <dgm:spPr/>
      <dgm:t>
        <a:bodyPr/>
        <a:lstStyle/>
        <a:p>
          <a:endParaRPr lang="id-ID"/>
        </a:p>
      </dgm:t>
    </dgm:pt>
    <dgm:pt modelId="{5480201E-925C-4B81-BFBD-3852B5A5C561}" type="sibTrans" cxnId="{E88571B2-6571-4568-B96C-D3030674A75E}">
      <dgm:prSet/>
      <dgm:spPr/>
      <dgm:t>
        <a:bodyPr/>
        <a:lstStyle/>
        <a:p>
          <a:endParaRPr lang="id-ID"/>
        </a:p>
      </dgm:t>
    </dgm:pt>
    <dgm:pt modelId="{4AD077FD-A38C-46BE-A573-5B9A9A3875F8}">
      <dgm:prSet phldrT="[Text]"/>
      <dgm:spPr/>
      <dgm:t>
        <a:bodyPr/>
        <a:lstStyle/>
        <a:p>
          <a:r>
            <a:rPr lang="en-US" dirty="0" smtClean="0">
              <a:latin typeface="Agency FB" panose="020B0503020202020204" pitchFamily="34" charset="0"/>
            </a:rPr>
            <a:t>SQL Query Select</a:t>
          </a:r>
          <a:endParaRPr lang="id-ID" dirty="0"/>
        </a:p>
      </dgm:t>
    </dgm:pt>
    <dgm:pt modelId="{06587940-D726-4157-A3A3-2561E6245CCB}" type="parTrans" cxnId="{6D2FF773-A3C8-4F2B-9837-4C4E0AEA7F90}">
      <dgm:prSet/>
      <dgm:spPr/>
      <dgm:t>
        <a:bodyPr/>
        <a:lstStyle/>
        <a:p>
          <a:endParaRPr lang="id-ID"/>
        </a:p>
      </dgm:t>
    </dgm:pt>
    <dgm:pt modelId="{C4E3B847-D46D-4C69-BC82-3C7568200D8B}" type="sibTrans" cxnId="{6D2FF773-A3C8-4F2B-9837-4C4E0AEA7F90}">
      <dgm:prSet/>
      <dgm:spPr/>
      <dgm:t>
        <a:bodyPr/>
        <a:lstStyle/>
        <a:p>
          <a:endParaRPr lang="id-ID"/>
        </a:p>
      </dgm:t>
    </dgm:pt>
    <dgm:pt modelId="{D37AE790-CB25-4D21-A27F-8B6F5ABE2FB1}">
      <dgm:prSet phldrT="[Text]"/>
      <dgm:spPr/>
      <dgm:t>
        <a:bodyPr/>
        <a:lstStyle/>
        <a:p>
          <a:r>
            <a:rPr lang="en-US" dirty="0" smtClean="0"/>
            <a:t>Select, where</a:t>
          </a:r>
          <a:endParaRPr lang="id-ID" dirty="0"/>
        </a:p>
      </dgm:t>
    </dgm:pt>
    <dgm:pt modelId="{AD814BA8-8C9C-44DD-B8FF-53777EEE1CD0}" type="parTrans" cxnId="{1E940FFB-2370-4125-A778-947A50DBF889}">
      <dgm:prSet/>
      <dgm:spPr/>
      <dgm:t>
        <a:bodyPr/>
        <a:lstStyle/>
        <a:p>
          <a:endParaRPr lang="id-ID"/>
        </a:p>
      </dgm:t>
    </dgm:pt>
    <dgm:pt modelId="{98EC1E4C-393E-4C59-9092-DFAC6F9168F2}" type="sibTrans" cxnId="{1E940FFB-2370-4125-A778-947A50DBF889}">
      <dgm:prSet/>
      <dgm:spPr/>
      <dgm:t>
        <a:bodyPr/>
        <a:lstStyle/>
        <a:p>
          <a:endParaRPr lang="id-ID"/>
        </a:p>
      </dgm:t>
    </dgm:pt>
    <dgm:pt modelId="{FE27180B-F902-4E0A-995D-3812E8AE4E55}">
      <dgm:prSet phldrT="[Text]"/>
      <dgm:spPr/>
      <dgm:t>
        <a:bodyPr/>
        <a:lstStyle/>
        <a:p>
          <a:r>
            <a:rPr lang="en-US" dirty="0" smtClean="0">
              <a:latin typeface="Agency FB" panose="020B0503020202020204" pitchFamily="34" charset="0"/>
            </a:rPr>
            <a:t>SQL Query Where / Groups</a:t>
          </a:r>
          <a:endParaRPr lang="id-ID" dirty="0"/>
        </a:p>
      </dgm:t>
    </dgm:pt>
    <dgm:pt modelId="{77EE86BA-02EF-4283-98C3-635D4398971C}" type="parTrans" cxnId="{46E756E8-8EC0-491A-89EE-8ED9515FEEA6}">
      <dgm:prSet/>
      <dgm:spPr/>
      <dgm:t>
        <a:bodyPr/>
        <a:lstStyle/>
        <a:p>
          <a:endParaRPr lang="id-ID"/>
        </a:p>
      </dgm:t>
    </dgm:pt>
    <dgm:pt modelId="{47CD1C94-D985-42A3-A9B4-C7506DB2EA43}" type="sibTrans" cxnId="{46E756E8-8EC0-491A-89EE-8ED9515FEEA6}">
      <dgm:prSet/>
      <dgm:spPr/>
      <dgm:t>
        <a:bodyPr/>
        <a:lstStyle/>
        <a:p>
          <a:endParaRPr lang="id-ID"/>
        </a:p>
      </dgm:t>
    </dgm:pt>
    <dgm:pt modelId="{0E3C5D8F-77C9-42F5-947E-BC2170F7BD14}">
      <dgm:prSet phldrT="[Text]"/>
      <dgm:spPr/>
      <dgm:t>
        <a:bodyPr/>
        <a:lstStyle/>
        <a:p>
          <a:r>
            <a:rPr lang="en-US" dirty="0" smtClean="0"/>
            <a:t>Select, where</a:t>
          </a:r>
          <a:endParaRPr lang="id-ID" dirty="0"/>
        </a:p>
      </dgm:t>
    </dgm:pt>
    <dgm:pt modelId="{666FCF17-F3CF-4DB3-8F0D-B91DCC87372F}" type="parTrans" cxnId="{D9E84EC1-F4D8-436D-A754-F6C472B3693D}">
      <dgm:prSet/>
      <dgm:spPr/>
      <dgm:t>
        <a:bodyPr/>
        <a:lstStyle/>
        <a:p>
          <a:endParaRPr lang="id-ID"/>
        </a:p>
      </dgm:t>
    </dgm:pt>
    <dgm:pt modelId="{B397FFDD-9F88-4E86-BB91-691EAABFB4E8}" type="sibTrans" cxnId="{D9E84EC1-F4D8-436D-A754-F6C472B3693D}">
      <dgm:prSet/>
      <dgm:spPr/>
      <dgm:t>
        <a:bodyPr/>
        <a:lstStyle/>
        <a:p>
          <a:endParaRPr lang="id-ID"/>
        </a:p>
      </dgm:t>
    </dgm:pt>
    <dgm:pt modelId="{59C0D607-DF51-4F11-83FE-C8CFD2C1A592}">
      <dgm:prSet phldrT="[Text]"/>
      <dgm:spPr/>
      <dgm:t>
        <a:bodyPr/>
        <a:lstStyle/>
        <a:p>
          <a:r>
            <a:rPr lang="en-US" dirty="0" smtClean="0">
              <a:latin typeface="Agency FB" panose="020B0503020202020204" pitchFamily="34" charset="0"/>
            </a:rPr>
            <a:t>SQL Query Join</a:t>
          </a:r>
          <a:endParaRPr lang="id-ID" dirty="0"/>
        </a:p>
      </dgm:t>
    </dgm:pt>
    <dgm:pt modelId="{A182B7B8-E0BC-4EF3-9AB3-25B6DB6BF4A2}" type="parTrans" cxnId="{317559F5-B7F5-4413-A03E-BFD156E2AC43}">
      <dgm:prSet/>
      <dgm:spPr/>
      <dgm:t>
        <a:bodyPr/>
        <a:lstStyle/>
        <a:p>
          <a:endParaRPr lang="id-ID"/>
        </a:p>
      </dgm:t>
    </dgm:pt>
    <dgm:pt modelId="{D35A3B2E-4614-40FD-9AFC-C0800C08E39B}" type="sibTrans" cxnId="{317559F5-B7F5-4413-A03E-BFD156E2AC43}">
      <dgm:prSet/>
      <dgm:spPr/>
      <dgm:t>
        <a:bodyPr/>
        <a:lstStyle/>
        <a:p>
          <a:endParaRPr lang="id-ID"/>
        </a:p>
      </dgm:t>
    </dgm:pt>
    <dgm:pt modelId="{643DF7F5-48FC-4499-A11A-10E0F1460CB9}">
      <dgm:prSet phldrT="[Text]"/>
      <dgm:spPr/>
      <dgm:t>
        <a:bodyPr/>
        <a:lstStyle/>
        <a:p>
          <a:r>
            <a:rPr lang="en-US" dirty="0" smtClean="0"/>
            <a:t>Select, where</a:t>
          </a:r>
          <a:endParaRPr lang="id-ID" dirty="0"/>
        </a:p>
      </dgm:t>
    </dgm:pt>
    <dgm:pt modelId="{DF4CCF80-4DC5-4655-A0A8-F8EADBD5461D}" type="parTrans" cxnId="{0423299B-C8A2-4688-849A-E4323A0EC94F}">
      <dgm:prSet/>
      <dgm:spPr/>
      <dgm:t>
        <a:bodyPr/>
        <a:lstStyle/>
        <a:p>
          <a:endParaRPr lang="id-ID"/>
        </a:p>
      </dgm:t>
    </dgm:pt>
    <dgm:pt modelId="{54926C24-2F02-4F1D-A666-8C62DC2F2450}" type="sibTrans" cxnId="{0423299B-C8A2-4688-849A-E4323A0EC94F}">
      <dgm:prSet/>
      <dgm:spPr/>
      <dgm:t>
        <a:bodyPr/>
        <a:lstStyle/>
        <a:p>
          <a:endParaRPr lang="id-ID"/>
        </a:p>
      </dgm:t>
    </dgm:pt>
    <dgm:pt modelId="{84E0E86B-A9E4-4BD3-BDE9-869F787A0064}">
      <dgm:prSet/>
      <dgm:spPr/>
      <dgm:t>
        <a:bodyPr/>
        <a:lstStyle/>
        <a:p>
          <a:r>
            <a:rPr lang="en-US" smtClean="0"/>
            <a:t>Design limitation / tradeoff</a:t>
          </a:r>
          <a:endParaRPr lang="id-ID"/>
        </a:p>
      </dgm:t>
    </dgm:pt>
    <dgm:pt modelId="{91747A93-A71C-47A3-97FF-6C65EEEA8EC8}" type="parTrans" cxnId="{6509C0A9-13FB-49A5-9909-35E74C94C7E4}">
      <dgm:prSet/>
      <dgm:spPr/>
      <dgm:t>
        <a:bodyPr/>
        <a:lstStyle/>
        <a:p>
          <a:endParaRPr lang="id-ID"/>
        </a:p>
      </dgm:t>
    </dgm:pt>
    <dgm:pt modelId="{342B63FD-F84B-4973-B0C8-B600F4CBA0DA}" type="sibTrans" cxnId="{6509C0A9-13FB-49A5-9909-35E74C94C7E4}">
      <dgm:prSet/>
      <dgm:spPr/>
      <dgm:t>
        <a:bodyPr/>
        <a:lstStyle/>
        <a:p>
          <a:endParaRPr lang="id-ID"/>
        </a:p>
      </dgm:t>
    </dgm:pt>
    <dgm:pt modelId="{64717F5C-E81E-49B8-BD01-063F4959D793}">
      <dgm:prSet/>
      <dgm:spPr/>
      <dgm:t>
        <a:bodyPr/>
        <a:lstStyle/>
        <a:p>
          <a:r>
            <a:rPr lang="en-US" smtClean="0"/>
            <a:t>Benchmarking</a:t>
          </a:r>
          <a:endParaRPr lang="id-ID"/>
        </a:p>
      </dgm:t>
    </dgm:pt>
    <dgm:pt modelId="{8E51A7AC-8FDB-4A90-89C2-DCEE065B1944}" type="parTrans" cxnId="{BA05D02A-F6DA-4336-9DCB-75B93FA442FE}">
      <dgm:prSet/>
      <dgm:spPr/>
      <dgm:t>
        <a:bodyPr/>
        <a:lstStyle/>
        <a:p>
          <a:endParaRPr lang="id-ID"/>
        </a:p>
      </dgm:t>
    </dgm:pt>
    <dgm:pt modelId="{BC9D54BE-9F07-4331-B995-BF592D009CCE}" type="sibTrans" cxnId="{BA05D02A-F6DA-4336-9DCB-75B93FA442FE}">
      <dgm:prSet/>
      <dgm:spPr/>
      <dgm:t>
        <a:bodyPr/>
        <a:lstStyle/>
        <a:p>
          <a:endParaRPr lang="id-ID"/>
        </a:p>
      </dgm:t>
    </dgm:pt>
    <dgm:pt modelId="{1F91A472-BB90-4EB4-B189-1E703309083B}">
      <dgm:prSet/>
      <dgm:spPr/>
      <dgm:t>
        <a:bodyPr/>
        <a:lstStyle/>
        <a:p>
          <a:r>
            <a:rPr lang="en-US" smtClean="0"/>
            <a:t>Explain</a:t>
          </a:r>
          <a:endParaRPr lang="id-ID"/>
        </a:p>
      </dgm:t>
    </dgm:pt>
    <dgm:pt modelId="{C99A2F33-A623-416C-8164-F43BD6D77312}" type="parTrans" cxnId="{652A66EB-EB4A-4531-BF5F-55FAA131EC78}">
      <dgm:prSet/>
      <dgm:spPr/>
      <dgm:t>
        <a:bodyPr/>
        <a:lstStyle/>
        <a:p>
          <a:endParaRPr lang="id-ID"/>
        </a:p>
      </dgm:t>
    </dgm:pt>
    <dgm:pt modelId="{CF78E54C-18E2-4B19-8E86-D17CFF8D1651}" type="sibTrans" cxnId="{652A66EB-EB4A-4531-BF5F-55FAA131EC78}">
      <dgm:prSet/>
      <dgm:spPr/>
      <dgm:t>
        <a:bodyPr/>
        <a:lstStyle/>
        <a:p>
          <a:endParaRPr lang="id-ID"/>
        </a:p>
      </dgm:t>
    </dgm:pt>
    <dgm:pt modelId="{7D7D3005-B053-4E9C-A586-9364C32ED68A}">
      <dgm:prSet/>
      <dgm:spPr/>
      <dgm:t>
        <a:bodyPr/>
        <a:lstStyle/>
        <a:p>
          <a:r>
            <a:rPr lang="en-US" dirty="0" smtClean="0"/>
            <a:t>Query performance</a:t>
          </a:r>
          <a:endParaRPr lang="id-ID" dirty="0"/>
        </a:p>
      </dgm:t>
    </dgm:pt>
    <dgm:pt modelId="{5C8DEAFA-4820-41AB-BA2B-6AB4EA116A60}" type="parTrans" cxnId="{29F9BBCB-BC2B-4E62-B7A9-6DC851471ABB}">
      <dgm:prSet/>
      <dgm:spPr/>
      <dgm:t>
        <a:bodyPr/>
        <a:lstStyle/>
        <a:p>
          <a:endParaRPr lang="id-ID"/>
        </a:p>
      </dgm:t>
    </dgm:pt>
    <dgm:pt modelId="{2BB68EFF-F2D5-4E49-A344-1DE320549105}" type="sibTrans" cxnId="{29F9BBCB-BC2B-4E62-B7A9-6DC851471ABB}">
      <dgm:prSet/>
      <dgm:spPr/>
      <dgm:t>
        <a:bodyPr/>
        <a:lstStyle/>
        <a:p>
          <a:endParaRPr lang="id-ID"/>
        </a:p>
      </dgm:t>
    </dgm:pt>
    <dgm:pt modelId="{519202C7-4A74-440B-898B-9A6F74FA61C0}">
      <dgm:prSet/>
      <dgm:spPr/>
      <dgm:t>
        <a:bodyPr/>
        <a:lstStyle/>
        <a:p>
          <a:r>
            <a:rPr lang="en-US" smtClean="0"/>
            <a:t>Insert, update, delete</a:t>
          </a:r>
          <a:endParaRPr lang="id-ID"/>
        </a:p>
      </dgm:t>
    </dgm:pt>
    <dgm:pt modelId="{2E45570F-BFC7-4D66-A04A-6623FFABB60A}" type="parTrans" cxnId="{B7F41CB2-8F5F-4D1B-AC61-B76E7AD07F42}">
      <dgm:prSet/>
      <dgm:spPr/>
      <dgm:t>
        <a:bodyPr/>
        <a:lstStyle/>
        <a:p>
          <a:endParaRPr lang="id-ID"/>
        </a:p>
      </dgm:t>
    </dgm:pt>
    <dgm:pt modelId="{A7C17295-0D1A-4BA0-BE85-2BBCF5190F99}" type="sibTrans" cxnId="{B7F41CB2-8F5F-4D1B-AC61-B76E7AD07F42}">
      <dgm:prSet/>
      <dgm:spPr/>
      <dgm:t>
        <a:bodyPr/>
        <a:lstStyle/>
        <a:p>
          <a:endParaRPr lang="id-ID"/>
        </a:p>
      </dgm:t>
    </dgm:pt>
    <dgm:pt modelId="{3DDCF064-8D2B-47EF-A9D4-F2B98541A8DC}">
      <dgm:prSet/>
      <dgm:spPr/>
      <dgm:t>
        <a:bodyPr/>
        <a:lstStyle/>
        <a:p>
          <a:r>
            <a:rPr lang="en-US" smtClean="0"/>
            <a:t>Join</a:t>
          </a:r>
          <a:endParaRPr lang="id-ID"/>
        </a:p>
      </dgm:t>
    </dgm:pt>
    <dgm:pt modelId="{0BA54F1C-DFC6-4AC2-8E33-24F60524CC79}" type="parTrans" cxnId="{5EE9CCC9-6D51-4955-B05A-54A41EC72C49}">
      <dgm:prSet/>
      <dgm:spPr/>
      <dgm:t>
        <a:bodyPr/>
        <a:lstStyle/>
        <a:p>
          <a:endParaRPr lang="id-ID"/>
        </a:p>
      </dgm:t>
    </dgm:pt>
    <dgm:pt modelId="{B41B8355-7605-4D89-BCE2-49A079F6B911}" type="sibTrans" cxnId="{5EE9CCC9-6D51-4955-B05A-54A41EC72C49}">
      <dgm:prSet/>
      <dgm:spPr/>
      <dgm:t>
        <a:bodyPr/>
        <a:lstStyle/>
        <a:p>
          <a:endParaRPr lang="id-ID"/>
        </a:p>
      </dgm:t>
    </dgm:pt>
    <dgm:pt modelId="{441762DF-F6E4-44F3-A1C3-C31007A6516B}">
      <dgm:prSet/>
      <dgm:spPr/>
      <dgm:t>
        <a:bodyPr/>
        <a:lstStyle/>
        <a:p>
          <a:r>
            <a:rPr lang="en-US" smtClean="0"/>
            <a:t>Union</a:t>
          </a:r>
          <a:endParaRPr lang="id-ID"/>
        </a:p>
      </dgm:t>
    </dgm:pt>
    <dgm:pt modelId="{276C8A66-CA10-4DB1-8F1B-D492117E4E01}" type="parTrans" cxnId="{6162BED3-B306-43BE-999C-5DB40B808147}">
      <dgm:prSet/>
      <dgm:spPr/>
      <dgm:t>
        <a:bodyPr/>
        <a:lstStyle/>
        <a:p>
          <a:endParaRPr lang="id-ID"/>
        </a:p>
      </dgm:t>
    </dgm:pt>
    <dgm:pt modelId="{6E38801E-A85A-437A-9369-6F0C1E181482}" type="sibTrans" cxnId="{6162BED3-B306-43BE-999C-5DB40B808147}">
      <dgm:prSet/>
      <dgm:spPr/>
      <dgm:t>
        <a:bodyPr/>
        <a:lstStyle/>
        <a:p>
          <a:endParaRPr lang="id-ID"/>
        </a:p>
      </dgm:t>
    </dgm:pt>
    <dgm:pt modelId="{2E9AD556-9E84-44B9-AD39-30A207E8EAEF}">
      <dgm:prSet/>
      <dgm:spPr/>
      <dgm:t>
        <a:bodyPr/>
        <a:lstStyle/>
        <a:p>
          <a:r>
            <a:rPr lang="en-US" smtClean="0"/>
            <a:t>Truncate</a:t>
          </a:r>
          <a:endParaRPr lang="id-ID"/>
        </a:p>
      </dgm:t>
    </dgm:pt>
    <dgm:pt modelId="{794FA183-FC2C-430D-AD10-9E6EE6E7A2B8}" type="parTrans" cxnId="{F8385216-E45A-4E6A-868E-379750415323}">
      <dgm:prSet/>
      <dgm:spPr/>
      <dgm:t>
        <a:bodyPr/>
        <a:lstStyle/>
        <a:p>
          <a:endParaRPr lang="id-ID"/>
        </a:p>
      </dgm:t>
    </dgm:pt>
    <dgm:pt modelId="{1693EFEF-E7B1-40BA-97CB-E6F7160D7F7A}" type="sibTrans" cxnId="{F8385216-E45A-4E6A-868E-379750415323}">
      <dgm:prSet/>
      <dgm:spPr/>
      <dgm:t>
        <a:bodyPr/>
        <a:lstStyle/>
        <a:p>
          <a:endParaRPr lang="id-ID"/>
        </a:p>
      </dgm:t>
    </dgm:pt>
    <dgm:pt modelId="{4DA85D98-41BA-4522-BBAD-13C6368837C0}">
      <dgm:prSet/>
      <dgm:spPr/>
      <dgm:t>
        <a:bodyPr/>
        <a:lstStyle/>
        <a:p>
          <a:r>
            <a:rPr lang="en-US" dirty="0" smtClean="0"/>
            <a:t>replace</a:t>
          </a:r>
          <a:endParaRPr lang="id-ID" dirty="0"/>
        </a:p>
      </dgm:t>
    </dgm:pt>
    <dgm:pt modelId="{CE169D13-1DF5-4B77-B288-B89F0A93DDFD}" type="parTrans" cxnId="{36454075-3024-4307-9B7E-E395B59F085B}">
      <dgm:prSet/>
      <dgm:spPr/>
      <dgm:t>
        <a:bodyPr/>
        <a:lstStyle/>
        <a:p>
          <a:endParaRPr lang="id-ID"/>
        </a:p>
      </dgm:t>
    </dgm:pt>
    <dgm:pt modelId="{84BEB73A-0965-4646-B915-355112381406}" type="sibTrans" cxnId="{36454075-3024-4307-9B7E-E395B59F085B}">
      <dgm:prSet/>
      <dgm:spPr/>
      <dgm:t>
        <a:bodyPr/>
        <a:lstStyle/>
        <a:p>
          <a:endParaRPr lang="id-ID"/>
        </a:p>
      </dgm:t>
    </dgm:pt>
    <dgm:pt modelId="{790C1F32-7926-489D-BDDD-2B5A21064283}">
      <dgm:prSet/>
      <dgm:spPr/>
      <dgm:t>
        <a:bodyPr/>
        <a:lstStyle/>
        <a:p>
          <a:r>
            <a:rPr lang="en-US" smtClean="0"/>
            <a:t>Insert, update, delete</a:t>
          </a:r>
          <a:endParaRPr lang="id-ID"/>
        </a:p>
      </dgm:t>
    </dgm:pt>
    <dgm:pt modelId="{DB954577-2678-4AB4-B0BF-28E922CEF379}" type="parTrans" cxnId="{737D9445-B3F3-4F9B-A3E0-92B948616C1D}">
      <dgm:prSet/>
      <dgm:spPr/>
      <dgm:t>
        <a:bodyPr/>
        <a:lstStyle/>
        <a:p>
          <a:endParaRPr lang="id-ID"/>
        </a:p>
      </dgm:t>
    </dgm:pt>
    <dgm:pt modelId="{2DD1B39E-9798-4A13-8CB1-ED2EDD3C0B3F}" type="sibTrans" cxnId="{737D9445-B3F3-4F9B-A3E0-92B948616C1D}">
      <dgm:prSet/>
      <dgm:spPr/>
      <dgm:t>
        <a:bodyPr/>
        <a:lstStyle/>
        <a:p>
          <a:endParaRPr lang="id-ID"/>
        </a:p>
      </dgm:t>
    </dgm:pt>
    <dgm:pt modelId="{61DBE02E-A862-4FB0-A57F-AD7F3F357B9B}">
      <dgm:prSet/>
      <dgm:spPr/>
      <dgm:t>
        <a:bodyPr/>
        <a:lstStyle/>
        <a:p>
          <a:r>
            <a:rPr lang="en-US" smtClean="0"/>
            <a:t>Join</a:t>
          </a:r>
          <a:endParaRPr lang="id-ID"/>
        </a:p>
      </dgm:t>
    </dgm:pt>
    <dgm:pt modelId="{5E2B9E85-FA90-4EFA-8798-321DE641B450}" type="parTrans" cxnId="{B29CEB66-AB5D-48B1-A83D-619293D5B14F}">
      <dgm:prSet/>
      <dgm:spPr/>
      <dgm:t>
        <a:bodyPr/>
        <a:lstStyle/>
        <a:p>
          <a:endParaRPr lang="id-ID"/>
        </a:p>
      </dgm:t>
    </dgm:pt>
    <dgm:pt modelId="{DB7D1213-3563-42C4-96C6-43DAB59DD882}" type="sibTrans" cxnId="{B29CEB66-AB5D-48B1-A83D-619293D5B14F}">
      <dgm:prSet/>
      <dgm:spPr/>
      <dgm:t>
        <a:bodyPr/>
        <a:lstStyle/>
        <a:p>
          <a:endParaRPr lang="id-ID"/>
        </a:p>
      </dgm:t>
    </dgm:pt>
    <dgm:pt modelId="{6DC3DEAA-2937-4850-ADD0-F49FCC006BB9}">
      <dgm:prSet/>
      <dgm:spPr/>
      <dgm:t>
        <a:bodyPr/>
        <a:lstStyle/>
        <a:p>
          <a:r>
            <a:rPr lang="en-US" smtClean="0"/>
            <a:t>Union</a:t>
          </a:r>
          <a:endParaRPr lang="id-ID"/>
        </a:p>
      </dgm:t>
    </dgm:pt>
    <dgm:pt modelId="{4694DA17-A931-486A-82DB-80A98D87BC23}" type="parTrans" cxnId="{AB34436E-8999-4ED1-AB26-A9CBBC1F9A25}">
      <dgm:prSet/>
      <dgm:spPr/>
      <dgm:t>
        <a:bodyPr/>
        <a:lstStyle/>
        <a:p>
          <a:endParaRPr lang="id-ID"/>
        </a:p>
      </dgm:t>
    </dgm:pt>
    <dgm:pt modelId="{82AEFFA4-5DD2-48A1-9D87-4E38A9289D9D}" type="sibTrans" cxnId="{AB34436E-8999-4ED1-AB26-A9CBBC1F9A25}">
      <dgm:prSet/>
      <dgm:spPr/>
      <dgm:t>
        <a:bodyPr/>
        <a:lstStyle/>
        <a:p>
          <a:endParaRPr lang="id-ID"/>
        </a:p>
      </dgm:t>
    </dgm:pt>
    <dgm:pt modelId="{CFF54FCD-8634-43D9-B392-FC0CD2F004D1}">
      <dgm:prSet/>
      <dgm:spPr/>
      <dgm:t>
        <a:bodyPr/>
        <a:lstStyle/>
        <a:p>
          <a:r>
            <a:rPr lang="en-US" smtClean="0"/>
            <a:t>Truncate</a:t>
          </a:r>
          <a:endParaRPr lang="id-ID"/>
        </a:p>
      </dgm:t>
    </dgm:pt>
    <dgm:pt modelId="{592A4EC2-AE4F-49A3-A427-8AEA1354291C}" type="parTrans" cxnId="{BBE09C6E-0A55-488C-9518-703E5E666032}">
      <dgm:prSet/>
      <dgm:spPr/>
      <dgm:t>
        <a:bodyPr/>
        <a:lstStyle/>
        <a:p>
          <a:endParaRPr lang="id-ID"/>
        </a:p>
      </dgm:t>
    </dgm:pt>
    <dgm:pt modelId="{D54CA480-0CCD-4C79-95BE-D40C4682B917}" type="sibTrans" cxnId="{BBE09C6E-0A55-488C-9518-703E5E666032}">
      <dgm:prSet/>
      <dgm:spPr/>
      <dgm:t>
        <a:bodyPr/>
        <a:lstStyle/>
        <a:p>
          <a:endParaRPr lang="id-ID"/>
        </a:p>
      </dgm:t>
    </dgm:pt>
    <dgm:pt modelId="{A09FC734-F1E5-4338-818B-62E96DB48DE9}">
      <dgm:prSet/>
      <dgm:spPr/>
      <dgm:t>
        <a:bodyPr/>
        <a:lstStyle/>
        <a:p>
          <a:r>
            <a:rPr lang="en-US" smtClean="0"/>
            <a:t>replace</a:t>
          </a:r>
          <a:endParaRPr lang="id-ID"/>
        </a:p>
      </dgm:t>
    </dgm:pt>
    <dgm:pt modelId="{247A6E62-441A-4414-89EF-6483D95149C4}" type="parTrans" cxnId="{80A50187-FF04-4CB4-ACA3-535C3F40D0AA}">
      <dgm:prSet/>
      <dgm:spPr/>
      <dgm:t>
        <a:bodyPr/>
        <a:lstStyle/>
        <a:p>
          <a:endParaRPr lang="id-ID"/>
        </a:p>
      </dgm:t>
    </dgm:pt>
    <dgm:pt modelId="{BD6D159D-9B73-4F5F-A381-A60D3833E29E}" type="sibTrans" cxnId="{80A50187-FF04-4CB4-ACA3-535C3F40D0AA}">
      <dgm:prSet/>
      <dgm:spPr/>
      <dgm:t>
        <a:bodyPr/>
        <a:lstStyle/>
        <a:p>
          <a:endParaRPr lang="id-ID"/>
        </a:p>
      </dgm:t>
    </dgm:pt>
    <dgm:pt modelId="{12DB8473-D496-4D6E-8C42-7319A0F5ABB2}">
      <dgm:prSet/>
      <dgm:spPr/>
      <dgm:t>
        <a:bodyPr/>
        <a:lstStyle/>
        <a:p>
          <a:r>
            <a:rPr lang="en-US" smtClean="0"/>
            <a:t>Insert, update, delete</a:t>
          </a:r>
          <a:endParaRPr lang="id-ID"/>
        </a:p>
      </dgm:t>
    </dgm:pt>
    <dgm:pt modelId="{2AB7564E-1BF3-425A-83BC-A52B8F0BB720}" type="parTrans" cxnId="{C123FCC2-359D-4040-944C-3E1A79E90D7C}">
      <dgm:prSet/>
      <dgm:spPr/>
      <dgm:t>
        <a:bodyPr/>
        <a:lstStyle/>
        <a:p>
          <a:endParaRPr lang="id-ID"/>
        </a:p>
      </dgm:t>
    </dgm:pt>
    <dgm:pt modelId="{4282CD86-CEF9-49E4-A8A1-7B32627DC061}" type="sibTrans" cxnId="{C123FCC2-359D-4040-944C-3E1A79E90D7C}">
      <dgm:prSet/>
      <dgm:spPr/>
      <dgm:t>
        <a:bodyPr/>
        <a:lstStyle/>
        <a:p>
          <a:endParaRPr lang="id-ID"/>
        </a:p>
      </dgm:t>
    </dgm:pt>
    <dgm:pt modelId="{42E7EB42-7DCC-404E-A2FB-E790AEEED638}">
      <dgm:prSet/>
      <dgm:spPr/>
      <dgm:t>
        <a:bodyPr/>
        <a:lstStyle/>
        <a:p>
          <a:r>
            <a:rPr lang="en-US" smtClean="0"/>
            <a:t>Join</a:t>
          </a:r>
          <a:endParaRPr lang="id-ID"/>
        </a:p>
      </dgm:t>
    </dgm:pt>
    <dgm:pt modelId="{29E67745-6CEB-479B-B4D6-4FB62F8BF763}" type="parTrans" cxnId="{4460408E-BAB9-4365-A17C-BC17C50C3400}">
      <dgm:prSet/>
      <dgm:spPr/>
      <dgm:t>
        <a:bodyPr/>
        <a:lstStyle/>
        <a:p>
          <a:endParaRPr lang="id-ID"/>
        </a:p>
      </dgm:t>
    </dgm:pt>
    <dgm:pt modelId="{A81E62B5-E133-4026-AE52-56C456ECEBFF}" type="sibTrans" cxnId="{4460408E-BAB9-4365-A17C-BC17C50C3400}">
      <dgm:prSet/>
      <dgm:spPr/>
      <dgm:t>
        <a:bodyPr/>
        <a:lstStyle/>
        <a:p>
          <a:endParaRPr lang="id-ID"/>
        </a:p>
      </dgm:t>
    </dgm:pt>
    <dgm:pt modelId="{E4835C5D-6A2F-4B92-807B-542EC9ECC158}">
      <dgm:prSet/>
      <dgm:spPr/>
      <dgm:t>
        <a:bodyPr/>
        <a:lstStyle/>
        <a:p>
          <a:r>
            <a:rPr lang="en-US" smtClean="0"/>
            <a:t>Union</a:t>
          </a:r>
          <a:endParaRPr lang="id-ID"/>
        </a:p>
      </dgm:t>
    </dgm:pt>
    <dgm:pt modelId="{A6C5FF61-AC0A-482B-95F3-319460E5E016}" type="parTrans" cxnId="{2C09568A-3C7A-4A07-86BD-71E76B885651}">
      <dgm:prSet/>
      <dgm:spPr/>
      <dgm:t>
        <a:bodyPr/>
        <a:lstStyle/>
        <a:p>
          <a:endParaRPr lang="id-ID"/>
        </a:p>
      </dgm:t>
    </dgm:pt>
    <dgm:pt modelId="{C4CA3E59-DBFD-4A80-AAF7-0F8393165704}" type="sibTrans" cxnId="{2C09568A-3C7A-4A07-86BD-71E76B885651}">
      <dgm:prSet/>
      <dgm:spPr/>
      <dgm:t>
        <a:bodyPr/>
        <a:lstStyle/>
        <a:p>
          <a:endParaRPr lang="id-ID"/>
        </a:p>
      </dgm:t>
    </dgm:pt>
    <dgm:pt modelId="{85C36A5F-C25A-4021-92F5-DFE514449B49}">
      <dgm:prSet/>
      <dgm:spPr/>
      <dgm:t>
        <a:bodyPr/>
        <a:lstStyle/>
        <a:p>
          <a:r>
            <a:rPr lang="en-US" smtClean="0"/>
            <a:t>Truncate</a:t>
          </a:r>
          <a:endParaRPr lang="id-ID"/>
        </a:p>
      </dgm:t>
    </dgm:pt>
    <dgm:pt modelId="{E0E12B5F-933B-48F7-83EB-4345EB56B43A}" type="parTrans" cxnId="{C1E509E8-9194-462A-AC05-2FF7EDCE944C}">
      <dgm:prSet/>
      <dgm:spPr/>
      <dgm:t>
        <a:bodyPr/>
        <a:lstStyle/>
        <a:p>
          <a:endParaRPr lang="id-ID"/>
        </a:p>
      </dgm:t>
    </dgm:pt>
    <dgm:pt modelId="{C17EF8E1-14B7-4487-A3E1-6D72ADCF89D0}" type="sibTrans" cxnId="{C1E509E8-9194-462A-AC05-2FF7EDCE944C}">
      <dgm:prSet/>
      <dgm:spPr/>
      <dgm:t>
        <a:bodyPr/>
        <a:lstStyle/>
        <a:p>
          <a:endParaRPr lang="id-ID"/>
        </a:p>
      </dgm:t>
    </dgm:pt>
    <dgm:pt modelId="{81DC6C65-05B3-4C8B-9BB8-EFCEE539987F}">
      <dgm:prSet/>
      <dgm:spPr/>
      <dgm:t>
        <a:bodyPr/>
        <a:lstStyle/>
        <a:p>
          <a:r>
            <a:rPr lang="en-US" smtClean="0"/>
            <a:t>replace</a:t>
          </a:r>
          <a:endParaRPr lang="id-ID"/>
        </a:p>
      </dgm:t>
    </dgm:pt>
    <dgm:pt modelId="{E1BEB7DA-7EEC-473F-A7C6-B28B943B2876}" type="parTrans" cxnId="{DF2AD398-C871-4390-8C0B-04020CC7251D}">
      <dgm:prSet/>
      <dgm:spPr/>
      <dgm:t>
        <a:bodyPr/>
        <a:lstStyle/>
        <a:p>
          <a:endParaRPr lang="id-ID"/>
        </a:p>
      </dgm:t>
    </dgm:pt>
    <dgm:pt modelId="{00A08B29-09FA-40CC-8813-82E940F0DFB4}" type="sibTrans" cxnId="{DF2AD398-C871-4390-8C0B-04020CC7251D}">
      <dgm:prSet/>
      <dgm:spPr/>
      <dgm:t>
        <a:bodyPr/>
        <a:lstStyle/>
        <a:p>
          <a:endParaRPr lang="id-ID"/>
        </a:p>
      </dgm:t>
    </dgm:pt>
    <dgm:pt modelId="{9B9D9CD2-A1AC-4443-A7F1-2F6164D9C5EA}" type="pres">
      <dgm:prSet presAssocID="{5E126505-DE9D-4362-AEA0-9363802BC5CA}" presName="Name0" presStyleCnt="0">
        <dgm:presLayoutVars>
          <dgm:dir/>
          <dgm:animLvl val="lvl"/>
          <dgm:resizeHandles val="exact"/>
        </dgm:presLayoutVars>
      </dgm:prSet>
      <dgm:spPr/>
      <dgm:t>
        <a:bodyPr/>
        <a:lstStyle/>
        <a:p>
          <a:endParaRPr lang="id-ID"/>
        </a:p>
      </dgm:t>
    </dgm:pt>
    <dgm:pt modelId="{20458FD0-9B19-41AA-9ACF-D53EDAEEC5C7}" type="pres">
      <dgm:prSet presAssocID="{C0E67C9F-980C-4956-95FD-B2A5F470B792}" presName="composite" presStyleCnt="0"/>
      <dgm:spPr/>
    </dgm:pt>
    <dgm:pt modelId="{E2C0E1C7-552E-4A6B-B2F7-4E6668A5E9A7}" type="pres">
      <dgm:prSet presAssocID="{C0E67C9F-980C-4956-95FD-B2A5F470B792}" presName="parTx" presStyleLbl="alignNode1" presStyleIdx="0" presStyleCnt="4">
        <dgm:presLayoutVars>
          <dgm:chMax val="0"/>
          <dgm:chPref val="0"/>
          <dgm:bulletEnabled val="1"/>
        </dgm:presLayoutVars>
      </dgm:prSet>
      <dgm:spPr/>
      <dgm:t>
        <a:bodyPr/>
        <a:lstStyle/>
        <a:p>
          <a:endParaRPr lang="id-ID"/>
        </a:p>
      </dgm:t>
    </dgm:pt>
    <dgm:pt modelId="{D6929FA4-2E97-43B2-AB69-56DD0290F51F}" type="pres">
      <dgm:prSet presAssocID="{C0E67C9F-980C-4956-95FD-B2A5F470B792}" presName="desTx" presStyleLbl="alignAccFollowNode1" presStyleIdx="0" presStyleCnt="4">
        <dgm:presLayoutVars>
          <dgm:bulletEnabled val="1"/>
        </dgm:presLayoutVars>
      </dgm:prSet>
      <dgm:spPr/>
      <dgm:t>
        <a:bodyPr/>
        <a:lstStyle/>
        <a:p>
          <a:endParaRPr lang="id-ID"/>
        </a:p>
      </dgm:t>
    </dgm:pt>
    <dgm:pt modelId="{3F3D7B13-534C-472F-BDF9-F02563D69E8C}" type="pres">
      <dgm:prSet presAssocID="{71B8673E-480F-47B5-B208-F5D09B4C8D6A}" presName="space" presStyleCnt="0"/>
      <dgm:spPr/>
    </dgm:pt>
    <dgm:pt modelId="{41A336B9-B3EA-43ED-91FB-95ABC2E814E9}" type="pres">
      <dgm:prSet presAssocID="{4AD077FD-A38C-46BE-A573-5B9A9A3875F8}" presName="composite" presStyleCnt="0"/>
      <dgm:spPr/>
    </dgm:pt>
    <dgm:pt modelId="{65137D8F-0130-4602-B068-45A3079D7629}" type="pres">
      <dgm:prSet presAssocID="{4AD077FD-A38C-46BE-A573-5B9A9A3875F8}" presName="parTx" presStyleLbl="alignNode1" presStyleIdx="1" presStyleCnt="4">
        <dgm:presLayoutVars>
          <dgm:chMax val="0"/>
          <dgm:chPref val="0"/>
          <dgm:bulletEnabled val="1"/>
        </dgm:presLayoutVars>
      </dgm:prSet>
      <dgm:spPr/>
      <dgm:t>
        <a:bodyPr/>
        <a:lstStyle/>
        <a:p>
          <a:endParaRPr lang="id-ID"/>
        </a:p>
      </dgm:t>
    </dgm:pt>
    <dgm:pt modelId="{6591E23A-FD49-4552-9587-02BEA5452157}" type="pres">
      <dgm:prSet presAssocID="{4AD077FD-A38C-46BE-A573-5B9A9A3875F8}" presName="desTx" presStyleLbl="alignAccFollowNode1" presStyleIdx="1" presStyleCnt="4">
        <dgm:presLayoutVars>
          <dgm:bulletEnabled val="1"/>
        </dgm:presLayoutVars>
      </dgm:prSet>
      <dgm:spPr/>
      <dgm:t>
        <a:bodyPr/>
        <a:lstStyle/>
        <a:p>
          <a:endParaRPr lang="id-ID"/>
        </a:p>
      </dgm:t>
    </dgm:pt>
    <dgm:pt modelId="{739FF868-438E-4F02-9354-AC04B4D44D2E}" type="pres">
      <dgm:prSet presAssocID="{C4E3B847-D46D-4C69-BC82-3C7568200D8B}" presName="space" presStyleCnt="0"/>
      <dgm:spPr/>
    </dgm:pt>
    <dgm:pt modelId="{CA9144F8-7B69-4793-AB55-3FA814FD1553}" type="pres">
      <dgm:prSet presAssocID="{FE27180B-F902-4E0A-995D-3812E8AE4E55}" presName="composite" presStyleCnt="0"/>
      <dgm:spPr/>
    </dgm:pt>
    <dgm:pt modelId="{E6DCCB96-6B6A-4A9E-BB21-69044CADC932}" type="pres">
      <dgm:prSet presAssocID="{FE27180B-F902-4E0A-995D-3812E8AE4E55}" presName="parTx" presStyleLbl="alignNode1" presStyleIdx="2" presStyleCnt="4">
        <dgm:presLayoutVars>
          <dgm:chMax val="0"/>
          <dgm:chPref val="0"/>
          <dgm:bulletEnabled val="1"/>
        </dgm:presLayoutVars>
      </dgm:prSet>
      <dgm:spPr/>
      <dgm:t>
        <a:bodyPr/>
        <a:lstStyle/>
        <a:p>
          <a:endParaRPr lang="id-ID"/>
        </a:p>
      </dgm:t>
    </dgm:pt>
    <dgm:pt modelId="{E23584A1-3D4E-42B9-B773-C3B27AE632C9}" type="pres">
      <dgm:prSet presAssocID="{FE27180B-F902-4E0A-995D-3812E8AE4E55}" presName="desTx" presStyleLbl="alignAccFollowNode1" presStyleIdx="2" presStyleCnt="4">
        <dgm:presLayoutVars>
          <dgm:bulletEnabled val="1"/>
        </dgm:presLayoutVars>
      </dgm:prSet>
      <dgm:spPr/>
      <dgm:t>
        <a:bodyPr/>
        <a:lstStyle/>
        <a:p>
          <a:endParaRPr lang="id-ID"/>
        </a:p>
      </dgm:t>
    </dgm:pt>
    <dgm:pt modelId="{FCC60B26-B9FE-4133-8143-3BDD9AE075AB}" type="pres">
      <dgm:prSet presAssocID="{47CD1C94-D985-42A3-A9B4-C7506DB2EA43}" presName="space" presStyleCnt="0"/>
      <dgm:spPr/>
    </dgm:pt>
    <dgm:pt modelId="{45AC886B-0655-428C-A6DB-16E797681A7A}" type="pres">
      <dgm:prSet presAssocID="{59C0D607-DF51-4F11-83FE-C8CFD2C1A592}" presName="composite" presStyleCnt="0"/>
      <dgm:spPr/>
    </dgm:pt>
    <dgm:pt modelId="{5172BAC1-7C2C-45BE-A692-48EAF6F10BF0}" type="pres">
      <dgm:prSet presAssocID="{59C0D607-DF51-4F11-83FE-C8CFD2C1A592}" presName="parTx" presStyleLbl="alignNode1" presStyleIdx="3" presStyleCnt="4">
        <dgm:presLayoutVars>
          <dgm:chMax val="0"/>
          <dgm:chPref val="0"/>
          <dgm:bulletEnabled val="1"/>
        </dgm:presLayoutVars>
      </dgm:prSet>
      <dgm:spPr/>
      <dgm:t>
        <a:bodyPr/>
        <a:lstStyle/>
        <a:p>
          <a:endParaRPr lang="id-ID"/>
        </a:p>
      </dgm:t>
    </dgm:pt>
    <dgm:pt modelId="{E72EBD99-B407-4CFE-BB3C-B2412C81B99E}" type="pres">
      <dgm:prSet presAssocID="{59C0D607-DF51-4F11-83FE-C8CFD2C1A592}" presName="desTx" presStyleLbl="alignAccFollowNode1" presStyleIdx="3" presStyleCnt="4">
        <dgm:presLayoutVars>
          <dgm:bulletEnabled val="1"/>
        </dgm:presLayoutVars>
      </dgm:prSet>
      <dgm:spPr/>
      <dgm:t>
        <a:bodyPr/>
        <a:lstStyle/>
        <a:p>
          <a:endParaRPr lang="id-ID"/>
        </a:p>
      </dgm:t>
    </dgm:pt>
  </dgm:ptLst>
  <dgm:cxnLst>
    <dgm:cxn modelId="{2C09568A-3C7A-4A07-86BD-71E76B885651}" srcId="{FE27180B-F902-4E0A-995D-3812E8AE4E55}" destId="{E4835C5D-6A2F-4B92-807B-542EC9ECC158}" srcOrd="3" destOrd="0" parTransId="{A6C5FF61-AC0A-482B-95F3-319460E5E016}" sibTransId="{C4CA3E59-DBFD-4A80-AAF7-0F8393165704}"/>
    <dgm:cxn modelId="{B7F41CB2-8F5F-4D1B-AC61-B76E7AD07F42}" srcId="{4AD077FD-A38C-46BE-A573-5B9A9A3875F8}" destId="{519202C7-4A74-440B-898B-9A6F74FA61C0}" srcOrd="1" destOrd="0" parTransId="{2E45570F-BFC7-4D66-A04A-6623FFABB60A}" sibTransId="{A7C17295-0D1A-4BA0-BE85-2BBCF5190F99}"/>
    <dgm:cxn modelId="{DF2AD398-C871-4390-8C0B-04020CC7251D}" srcId="{FE27180B-F902-4E0A-995D-3812E8AE4E55}" destId="{81DC6C65-05B3-4C8B-9BB8-EFCEE539987F}" srcOrd="5" destOrd="0" parTransId="{E1BEB7DA-7EEC-473F-A7C6-B28B943B2876}" sibTransId="{00A08B29-09FA-40CC-8813-82E940F0DFB4}"/>
    <dgm:cxn modelId="{AF101C04-3C0D-4D9D-9F8B-BB2CF29060BE}" type="presOf" srcId="{84E0E86B-A9E4-4BD3-BDE9-869F787A0064}" destId="{D6929FA4-2E97-43B2-AB69-56DD0290F51F}" srcOrd="0" destOrd="1" presId="urn:microsoft.com/office/officeart/2005/8/layout/hList1"/>
    <dgm:cxn modelId="{1F31BF01-77E2-498A-8B10-080D647FE72F}" srcId="{5E126505-DE9D-4362-AEA0-9363802BC5CA}" destId="{C0E67C9F-980C-4956-95FD-B2A5F470B792}" srcOrd="0" destOrd="0" parTransId="{F4D21176-C995-43D9-A29F-C8A2058DEABF}" sibTransId="{71B8673E-480F-47B5-B208-F5D09B4C8D6A}"/>
    <dgm:cxn modelId="{29F9BBCB-BC2B-4E62-B7A9-6DC851471ABB}" srcId="{C0E67C9F-980C-4956-95FD-B2A5F470B792}" destId="{7D7D3005-B053-4E9C-A586-9364C32ED68A}" srcOrd="4" destOrd="0" parTransId="{5C8DEAFA-4820-41AB-BA2B-6AB4EA116A60}" sibTransId="{2BB68EFF-F2D5-4E49-A344-1DE320549105}"/>
    <dgm:cxn modelId="{1E940FFB-2370-4125-A778-947A50DBF889}" srcId="{4AD077FD-A38C-46BE-A573-5B9A9A3875F8}" destId="{D37AE790-CB25-4D21-A27F-8B6F5ABE2FB1}" srcOrd="0" destOrd="0" parTransId="{AD814BA8-8C9C-44DD-B8FF-53777EEE1CD0}" sibTransId="{98EC1E4C-393E-4C59-9092-DFAC6F9168F2}"/>
    <dgm:cxn modelId="{6D2FF773-A3C8-4F2B-9837-4C4E0AEA7F90}" srcId="{5E126505-DE9D-4362-AEA0-9363802BC5CA}" destId="{4AD077FD-A38C-46BE-A573-5B9A9A3875F8}" srcOrd="1" destOrd="0" parTransId="{06587940-D726-4157-A3A3-2561E6245CCB}" sibTransId="{C4E3B847-D46D-4C69-BC82-3C7568200D8B}"/>
    <dgm:cxn modelId="{FCC9B4F3-0DE8-441A-8D27-0A69DA1B0D46}" type="presOf" srcId="{61DBE02E-A862-4FB0-A57F-AD7F3F357B9B}" destId="{E72EBD99-B407-4CFE-BB3C-B2412C81B99E}" srcOrd="0" destOrd="2" presId="urn:microsoft.com/office/officeart/2005/8/layout/hList1"/>
    <dgm:cxn modelId="{F2D896E7-754B-4B14-9520-1B743E910B62}" type="presOf" srcId="{D37AE790-CB25-4D21-A27F-8B6F5ABE2FB1}" destId="{6591E23A-FD49-4552-9587-02BEA5452157}" srcOrd="0" destOrd="0" presId="urn:microsoft.com/office/officeart/2005/8/layout/hList1"/>
    <dgm:cxn modelId="{DAF0334F-9095-46DF-B9B0-1D5B3FAF1443}" type="presOf" srcId="{519202C7-4A74-440B-898B-9A6F74FA61C0}" destId="{6591E23A-FD49-4552-9587-02BEA5452157}" srcOrd="0" destOrd="1" presId="urn:microsoft.com/office/officeart/2005/8/layout/hList1"/>
    <dgm:cxn modelId="{36454075-3024-4307-9B7E-E395B59F085B}" srcId="{4AD077FD-A38C-46BE-A573-5B9A9A3875F8}" destId="{4DA85D98-41BA-4522-BBAD-13C6368837C0}" srcOrd="5" destOrd="0" parTransId="{CE169D13-1DF5-4B77-B288-B89F0A93DDFD}" sibTransId="{84BEB73A-0965-4646-B915-355112381406}"/>
    <dgm:cxn modelId="{BEA3FE99-9190-4271-B091-4192AFE25AA4}" type="presOf" srcId="{441762DF-F6E4-44F3-A1C3-C31007A6516B}" destId="{6591E23A-FD49-4552-9587-02BEA5452157}" srcOrd="0" destOrd="3" presId="urn:microsoft.com/office/officeart/2005/8/layout/hList1"/>
    <dgm:cxn modelId="{FFE31D2D-07E2-4D82-8639-FDD7CE7FF274}" type="presOf" srcId="{E4835C5D-6A2F-4B92-807B-542EC9ECC158}" destId="{E23584A1-3D4E-42B9-B773-C3B27AE632C9}" srcOrd="0" destOrd="3" presId="urn:microsoft.com/office/officeart/2005/8/layout/hList1"/>
    <dgm:cxn modelId="{AB34436E-8999-4ED1-AB26-A9CBBC1F9A25}" srcId="{59C0D607-DF51-4F11-83FE-C8CFD2C1A592}" destId="{6DC3DEAA-2937-4850-ADD0-F49FCC006BB9}" srcOrd="3" destOrd="0" parTransId="{4694DA17-A931-486A-82DB-80A98D87BC23}" sibTransId="{82AEFFA4-5DD2-48A1-9D87-4E38A9289D9D}"/>
    <dgm:cxn modelId="{737D9445-B3F3-4F9B-A3E0-92B948616C1D}" srcId="{59C0D607-DF51-4F11-83FE-C8CFD2C1A592}" destId="{790C1F32-7926-489D-BDDD-2B5A21064283}" srcOrd="1" destOrd="0" parTransId="{DB954577-2678-4AB4-B0BF-28E922CEF379}" sibTransId="{2DD1B39E-9798-4A13-8CB1-ED2EDD3C0B3F}"/>
    <dgm:cxn modelId="{46E756E8-8EC0-491A-89EE-8ED9515FEEA6}" srcId="{5E126505-DE9D-4362-AEA0-9363802BC5CA}" destId="{FE27180B-F902-4E0A-995D-3812E8AE4E55}" srcOrd="2" destOrd="0" parTransId="{77EE86BA-02EF-4283-98C3-635D4398971C}" sibTransId="{47CD1C94-D985-42A3-A9B4-C7506DB2EA43}"/>
    <dgm:cxn modelId="{C1E509E8-9194-462A-AC05-2FF7EDCE944C}" srcId="{FE27180B-F902-4E0A-995D-3812E8AE4E55}" destId="{85C36A5F-C25A-4021-92F5-DFE514449B49}" srcOrd="4" destOrd="0" parTransId="{E0E12B5F-933B-48F7-83EB-4345EB56B43A}" sibTransId="{C17EF8E1-14B7-4487-A3E1-6D72ADCF89D0}"/>
    <dgm:cxn modelId="{D7EE7498-3C10-46EC-AB11-DE659C20CF18}" type="presOf" srcId="{790C1F32-7926-489D-BDDD-2B5A21064283}" destId="{E72EBD99-B407-4CFE-BB3C-B2412C81B99E}" srcOrd="0" destOrd="1" presId="urn:microsoft.com/office/officeart/2005/8/layout/hList1"/>
    <dgm:cxn modelId="{227EBB24-D8A3-450A-9513-757DE01BF6EA}" type="presOf" srcId="{1F91A472-BB90-4EB4-B189-1E703309083B}" destId="{D6929FA4-2E97-43B2-AB69-56DD0290F51F}" srcOrd="0" destOrd="3" presId="urn:microsoft.com/office/officeart/2005/8/layout/hList1"/>
    <dgm:cxn modelId="{652A66EB-EB4A-4531-BF5F-55FAA131EC78}" srcId="{C0E67C9F-980C-4956-95FD-B2A5F470B792}" destId="{1F91A472-BB90-4EB4-B189-1E703309083B}" srcOrd="3" destOrd="0" parTransId="{C99A2F33-A623-416C-8164-F43BD6D77312}" sibTransId="{CF78E54C-18E2-4B19-8E86-D17CFF8D1651}"/>
    <dgm:cxn modelId="{C123FCC2-359D-4040-944C-3E1A79E90D7C}" srcId="{FE27180B-F902-4E0A-995D-3812E8AE4E55}" destId="{12DB8473-D496-4D6E-8C42-7319A0F5ABB2}" srcOrd="1" destOrd="0" parTransId="{2AB7564E-1BF3-425A-83BC-A52B8F0BB720}" sibTransId="{4282CD86-CEF9-49E4-A8A1-7B32627DC061}"/>
    <dgm:cxn modelId="{E87E19B8-375C-4E5F-B457-8C6F0B7DB5EB}" type="presOf" srcId="{C0E67C9F-980C-4956-95FD-B2A5F470B792}" destId="{E2C0E1C7-552E-4A6B-B2F7-4E6668A5E9A7}" srcOrd="0" destOrd="0" presId="urn:microsoft.com/office/officeart/2005/8/layout/hList1"/>
    <dgm:cxn modelId="{BD11E174-E266-439B-9774-B842E2383405}" type="presOf" srcId="{59C0D607-DF51-4F11-83FE-C8CFD2C1A592}" destId="{5172BAC1-7C2C-45BE-A692-48EAF6F10BF0}" srcOrd="0" destOrd="0" presId="urn:microsoft.com/office/officeart/2005/8/layout/hList1"/>
    <dgm:cxn modelId="{4B7AD4F2-80B3-4ABE-B10F-C65782BA404B}" type="presOf" srcId="{A09FC734-F1E5-4338-818B-62E96DB48DE9}" destId="{E72EBD99-B407-4CFE-BB3C-B2412C81B99E}" srcOrd="0" destOrd="5" presId="urn:microsoft.com/office/officeart/2005/8/layout/hList1"/>
    <dgm:cxn modelId="{E88571B2-6571-4568-B96C-D3030674A75E}" srcId="{C0E67C9F-980C-4956-95FD-B2A5F470B792}" destId="{6603B414-7E26-4301-8375-1ABE71B9523D}" srcOrd="0" destOrd="0" parTransId="{29B61FF9-5E6C-48A9-9B20-E02A4678193C}" sibTransId="{5480201E-925C-4B81-BFBD-3852B5A5C561}"/>
    <dgm:cxn modelId="{6AE8856D-82E2-4E2F-A7EF-6E7ED6F42E78}" type="presOf" srcId="{3DDCF064-8D2B-47EF-A9D4-F2B98541A8DC}" destId="{6591E23A-FD49-4552-9587-02BEA5452157}" srcOrd="0" destOrd="2" presId="urn:microsoft.com/office/officeart/2005/8/layout/hList1"/>
    <dgm:cxn modelId="{1678FFA2-D60A-4E8E-8ABF-28936A959138}" type="presOf" srcId="{6DC3DEAA-2937-4850-ADD0-F49FCC006BB9}" destId="{E72EBD99-B407-4CFE-BB3C-B2412C81B99E}" srcOrd="0" destOrd="3" presId="urn:microsoft.com/office/officeart/2005/8/layout/hList1"/>
    <dgm:cxn modelId="{1EF1A897-B020-4B49-933F-19412389A7BE}" type="presOf" srcId="{64717F5C-E81E-49B8-BD01-063F4959D793}" destId="{D6929FA4-2E97-43B2-AB69-56DD0290F51F}" srcOrd="0" destOrd="2" presId="urn:microsoft.com/office/officeart/2005/8/layout/hList1"/>
    <dgm:cxn modelId="{88C7251A-4ACE-4D68-A8EC-DE9923A44CFE}" type="presOf" srcId="{643DF7F5-48FC-4499-A11A-10E0F1460CB9}" destId="{E72EBD99-B407-4CFE-BB3C-B2412C81B99E}" srcOrd="0" destOrd="0" presId="urn:microsoft.com/office/officeart/2005/8/layout/hList1"/>
    <dgm:cxn modelId="{07C2ECFD-C3D2-47E1-B10B-C140D0DE3FB1}" type="presOf" srcId="{5E126505-DE9D-4362-AEA0-9363802BC5CA}" destId="{9B9D9CD2-A1AC-4443-A7F1-2F6164D9C5EA}" srcOrd="0" destOrd="0" presId="urn:microsoft.com/office/officeart/2005/8/layout/hList1"/>
    <dgm:cxn modelId="{317559F5-B7F5-4413-A03E-BFD156E2AC43}" srcId="{5E126505-DE9D-4362-AEA0-9363802BC5CA}" destId="{59C0D607-DF51-4F11-83FE-C8CFD2C1A592}" srcOrd="3" destOrd="0" parTransId="{A182B7B8-E0BC-4EF3-9AB3-25B6DB6BF4A2}" sibTransId="{D35A3B2E-4614-40FD-9AFC-C0800C08E39B}"/>
    <dgm:cxn modelId="{F8385216-E45A-4E6A-868E-379750415323}" srcId="{4AD077FD-A38C-46BE-A573-5B9A9A3875F8}" destId="{2E9AD556-9E84-44B9-AD39-30A207E8EAEF}" srcOrd="4" destOrd="0" parTransId="{794FA183-FC2C-430D-AD10-9E6EE6E7A2B8}" sibTransId="{1693EFEF-E7B1-40BA-97CB-E6F7160D7F7A}"/>
    <dgm:cxn modelId="{BBCD77D3-46C0-441A-B918-7E37D619683C}" type="presOf" srcId="{81DC6C65-05B3-4C8B-9BB8-EFCEE539987F}" destId="{E23584A1-3D4E-42B9-B773-C3B27AE632C9}" srcOrd="0" destOrd="5" presId="urn:microsoft.com/office/officeart/2005/8/layout/hList1"/>
    <dgm:cxn modelId="{0ED0E17F-4223-4D85-9CAF-F211A516F24A}" type="presOf" srcId="{6603B414-7E26-4301-8375-1ABE71B9523D}" destId="{D6929FA4-2E97-43B2-AB69-56DD0290F51F}" srcOrd="0" destOrd="0" presId="urn:microsoft.com/office/officeart/2005/8/layout/hList1"/>
    <dgm:cxn modelId="{4460408E-BAB9-4365-A17C-BC17C50C3400}" srcId="{FE27180B-F902-4E0A-995D-3812E8AE4E55}" destId="{42E7EB42-7DCC-404E-A2FB-E790AEEED638}" srcOrd="2" destOrd="0" parTransId="{29E67745-6CEB-479B-B4D6-4FB62F8BF763}" sibTransId="{A81E62B5-E133-4026-AE52-56C456ECEBFF}"/>
    <dgm:cxn modelId="{CE320798-6A87-436A-B4C8-9FB111F877C0}" type="presOf" srcId="{FE27180B-F902-4E0A-995D-3812E8AE4E55}" destId="{E6DCCB96-6B6A-4A9E-BB21-69044CADC932}" srcOrd="0" destOrd="0" presId="urn:microsoft.com/office/officeart/2005/8/layout/hList1"/>
    <dgm:cxn modelId="{7BE1EE7B-70F0-4AC8-8591-970E7019C572}" type="presOf" srcId="{7D7D3005-B053-4E9C-A586-9364C32ED68A}" destId="{D6929FA4-2E97-43B2-AB69-56DD0290F51F}" srcOrd="0" destOrd="4" presId="urn:microsoft.com/office/officeart/2005/8/layout/hList1"/>
    <dgm:cxn modelId="{80A50187-FF04-4CB4-ACA3-535C3F40D0AA}" srcId="{59C0D607-DF51-4F11-83FE-C8CFD2C1A592}" destId="{A09FC734-F1E5-4338-818B-62E96DB48DE9}" srcOrd="5" destOrd="0" parTransId="{247A6E62-441A-4414-89EF-6483D95149C4}" sibTransId="{BD6D159D-9B73-4F5F-A381-A60D3833E29E}"/>
    <dgm:cxn modelId="{A086245C-D316-4981-82A3-176F69D19375}" type="presOf" srcId="{4AD077FD-A38C-46BE-A573-5B9A9A3875F8}" destId="{65137D8F-0130-4602-B068-45A3079D7629}" srcOrd="0" destOrd="0" presId="urn:microsoft.com/office/officeart/2005/8/layout/hList1"/>
    <dgm:cxn modelId="{B29CEB66-AB5D-48B1-A83D-619293D5B14F}" srcId="{59C0D607-DF51-4F11-83FE-C8CFD2C1A592}" destId="{61DBE02E-A862-4FB0-A57F-AD7F3F357B9B}" srcOrd="2" destOrd="0" parTransId="{5E2B9E85-FA90-4EFA-8798-321DE641B450}" sibTransId="{DB7D1213-3563-42C4-96C6-43DAB59DD882}"/>
    <dgm:cxn modelId="{D9E84EC1-F4D8-436D-A754-F6C472B3693D}" srcId="{FE27180B-F902-4E0A-995D-3812E8AE4E55}" destId="{0E3C5D8F-77C9-42F5-947E-BC2170F7BD14}" srcOrd="0" destOrd="0" parTransId="{666FCF17-F3CF-4DB3-8F0D-B91DCC87372F}" sibTransId="{B397FFDD-9F88-4E86-BB91-691EAABFB4E8}"/>
    <dgm:cxn modelId="{29B3965C-19A0-4E0F-8BAA-116896D01C02}" type="presOf" srcId="{2E9AD556-9E84-44B9-AD39-30A207E8EAEF}" destId="{6591E23A-FD49-4552-9587-02BEA5452157}" srcOrd="0" destOrd="4" presId="urn:microsoft.com/office/officeart/2005/8/layout/hList1"/>
    <dgm:cxn modelId="{0423299B-C8A2-4688-849A-E4323A0EC94F}" srcId="{59C0D607-DF51-4F11-83FE-C8CFD2C1A592}" destId="{643DF7F5-48FC-4499-A11A-10E0F1460CB9}" srcOrd="0" destOrd="0" parTransId="{DF4CCF80-4DC5-4655-A0A8-F8EADBD5461D}" sibTransId="{54926C24-2F02-4F1D-A666-8C62DC2F2450}"/>
    <dgm:cxn modelId="{82D73BC8-F126-49E1-8E17-5F693379BC3E}" type="presOf" srcId="{85C36A5F-C25A-4021-92F5-DFE514449B49}" destId="{E23584A1-3D4E-42B9-B773-C3B27AE632C9}" srcOrd="0" destOrd="4" presId="urn:microsoft.com/office/officeart/2005/8/layout/hList1"/>
    <dgm:cxn modelId="{6162BED3-B306-43BE-999C-5DB40B808147}" srcId="{4AD077FD-A38C-46BE-A573-5B9A9A3875F8}" destId="{441762DF-F6E4-44F3-A1C3-C31007A6516B}" srcOrd="3" destOrd="0" parTransId="{276C8A66-CA10-4DB1-8F1B-D492117E4E01}" sibTransId="{6E38801E-A85A-437A-9369-6F0C1E181482}"/>
    <dgm:cxn modelId="{E92EE893-2AEF-4C95-9F1E-813289BC0859}" type="presOf" srcId="{12DB8473-D496-4D6E-8C42-7319A0F5ABB2}" destId="{E23584A1-3D4E-42B9-B773-C3B27AE632C9}" srcOrd="0" destOrd="1" presId="urn:microsoft.com/office/officeart/2005/8/layout/hList1"/>
    <dgm:cxn modelId="{5EE9CCC9-6D51-4955-B05A-54A41EC72C49}" srcId="{4AD077FD-A38C-46BE-A573-5B9A9A3875F8}" destId="{3DDCF064-8D2B-47EF-A9D4-F2B98541A8DC}" srcOrd="2" destOrd="0" parTransId="{0BA54F1C-DFC6-4AC2-8E33-24F60524CC79}" sibTransId="{B41B8355-7605-4D89-BCE2-49A079F6B911}"/>
    <dgm:cxn modelId="{23E94F95-6925-4BDA-B5D5-B1D2F760239E}" type="presOf" srcId="{42E7EB42-7DCC-404E-A2FB-E790AEEED638}" destId="{E23584A1-3D4E-42B9-B773-C3B27AE632C9}" srcOrd="0" destOrd="2" presId="urn:microsoft.com/office/officeart/2005/8/layout/hList1"/>
    <dgm:cxn modelId="{BBE09C6E-0A55-488C-9518-703E5E666032}" srcId="{59C0D607-DF51-4F11-83FE-C8CFD2C1A592}" destId="{CFF54FCD-8634-43D9-B392-FC0CD2F004D1}" srcOrd="4" destOrd="0" parTransId="{592A4EC2-AE4F-49A3-A427-8AEA1354291C}" sibTransId="{D54CA480-0CCD-4C79-95BE-D40C4682B917}"/>
    <dgm:cxn modelId="{BA05D02A-F6DA-4336-9DCB-75B93FA442FE}" srcId="{C0E67C9F-980C-4956-95FD-B2A5F470B792}" destId="{64717F5C-E81E-49B8-BD01-063F4959D793}" srcOrd="2" destOrd="0" parTransId="{8E51A7AC-8FDB-4A90-89C2-DCEE065B1944}" sibTransId="{BC9D54BE-9F07-4331-B995-BF592D009CCE}"/>
    <dgm:cxn modelId="{6509C0A9-13FB-49A5-9909-35E74C94C7E4}" srcId="{C0E67C9F-980C-4956-95FD-B2A5F470B792}" destId="{84E0E86B-A9E4-4BD3-BDE9-869F787A0064}" srcOrd="1" destOrd="0" parTransId="{91747A93-A71C-47A3-97FF-6C65EEEA8EC8}" sibTransId="{342B63FD-F84B-4973-B0C8-B600F4CBA0DA}"/>
    <dgm:cxn modelId="{1E6B1886-1589-44AE-9F0E-30EDCB9E9BCE}" type="presOf" srcId="{4DA85D98-41BA-4522-BBAD-13C6368837C0}" destId="{6591E23A-FD49-4552-9587-02BEA5452157}" srcOrd="0" destOrd="5" presId="urn:microsoft.com/office/officeart/2005/8/layout/hList1"/>
    <dgm:cxn modelId="{A85536E1-9F9F-4B98-AD6D-5BFE92BC1115}" type="presOf" srcId="{CFF54FCD-8634-43D9-B392-FC0CD2F004D1}" destId="{E72EBD99-B407-4CFE-BB3C-B2412C81B99E}" srcOrd="0" destOrd="4" presId="urn:microsoft.com/office/officeart/2005/8/layout/hList1"/>
    <dgm:cxn modelId="{2BB42D78-DA7E-46ED-87A2-63054CB105BC}" type="presOf" srcId="{0E3C5D8F-77C9-42F5-947E-BC2170F7BD14}" destId="{E23584A1-3D4E-42B9-B773-C3B27AE632C9}" srcOrd="0" destOrd="0" presId="urn:microsoft.com/office/officeart/2005/8/layout/hList1"/>
    <dgm:cxn modelId="{7E307D64-6DD2-474D-95EA-544C0EB2A430}" type="presParOf" srcId="{9B9D9CD2-A1AC-4443-A7F1-2F6164D9C5EA}" destId="{20458FD0-9B19-41AA-9ACF-D53EDAEEC5C7}" srcOrd="0" destOrd="0" presId="urn:microsoft.com/office/officeart/2005/8/layout/hList1"/>
    <dgm:cxn modelId="{474203CD-75D5-442D-93E5-F294BA7B4C97}" type="presParOf" srcId="{20458FD0-9B19-41AA-9ACF-D53EDAEEC5C7}" destId="{E2C0E1C7-552E-4A6B-B2F7-4E6668A5E9A7}" srcOrd="0" destOrd="0" presId="urn:microsoft.com/office/officeart/2005/8/layout/hList1"/>
    <dgm:cxn modelId="{0CB7DF56-6A42-4FF4-BDAA-E1912F23AEBC}" type="presParOf" srcId="{20458FD0-9B19-41AA-9ACF-D53EDAEEC5C7}" destId="{D6929FA4-2E97-43B2-AB69-56DD0290F51F}" srcOrd="1" destOrd="0" presId="urn:microsoft.com/office/officeart/2005/8/layout/hList1"/>
    <dgm:cxn modelId="{0BA03CAD-6459-461E-A324-33D32A6A7D53}" type="presParOf" srcId="{9B9D9CD2-A1AC-4443-A7F1-2F6164D9C5EA}" destId="{3F3D7B13-534C-472F-BDF9-F02563D69E8C}" srcOrd="1" destOrd="0" presId="urn:microsoft.com/office/officeart/2005/8/layout/hList1"/>
    <dgm:cxn modelId="{AA94EB9E-D76B-4C65-A370-999E82E3196E}" type="presParOf" srcId="{9B9D9CD2-A1AC-4443-A7F1-2F6164D9C5EA}" destId="{41A336B9-B3EA-43ED-91FB-95ABC2E814E9}" srcOrd="2" destOrd="0" presId="urn:microsoft.com/office/officeart/2005/8/layout/hList1"/>
    <dgm:cxn modelId="{63198971-D7C3-42E1-A8E4-D58A9794B3AD}" type="presParOf" srcId="{41A336B9-B3EA-43ED-91FB-95ABC2E814E9}" destId="{65137D8F-0130-4602-B068-45A3079D7629}" srcOrd="0" destOrd="0" presId="urn:microsoft.com/office/officeart/2005/8/layout/hList1"/>
    <dgm:cxn modelId="{8CF9EF20-D1E5-41BA-B315-8976C239227D}" type="presParOf" srcId="{41A336B9-B3EA-43ED-91FB-95ABC2E814E9}" destId="{6591E23A-FD49-4552-9587-02BEA5452157}" srcOrd="1" destOrd="0" presId="urn:microsoft.com/office/officeart/2005/8/layout/hList1"/>
    <dgm:cxn modelId="{F434AE09-A65C-46D7-A760-D187DFE1A7D4}" type="presParOf" srcId="{9B9D9CD2-A1AC-4443-A7F1-2F6164D9C5EA}" destId="{739FF868-438E-4F02-9354-AC04B4D44D2E}" srcOrd="3" destOrd="0" presId="urn:microsoft.com/office/officeart/2005/8/layout/hList1"/>
    <dgm:cxn modelId="{645BD1DC-7AC3-42AC-8018-659D5EC36E26}" type="presParOf" srcId="{9B9D9CD2-A1AC-4443-A7F1-2F6164D9C5EA}" destId="{CA9144F8-7B69-4793-AB55-3FA814FD1553}" srcOrd="4" destOrd="0" presId="urn:microsoft.com/office/officeart/2005/8/layout/hList1"/>
    <dgm:cxn modelId="{D63C511F-385A-426A-816F-DBD5FB248161}" type="presParOf" srcId="{CA9144F8-7B69-4793-AB55-3FA814FD1553}" destId="{E6DCCB96-6B6A-4A9E-BB21-69044CADC932}" srcOrd="0" destOrd="0" presId="urn:microsoft.com/office/officeart/2005/8/layout/hList1"/>
    <dgm:cxn modelId="{6FF383C5-094A-4C98-97CE-1009C87DF0FD}" type="presParOf" srcId="{CA9144F8-7B69-4793-AB55-3FA814FD1553}" destId="{E23584A1-3D4E-42B9-B773-C3B27AE632C9}" srcOrd="1" destOrd="0" presId="urn:microsoft.com/office/officeart/2005/8/layout/hList1"/>
    <dgm:cxn modelId="{D45E61CC-3F14-4262-BACD-5D0CC5797760}" type="presParOf" srcId="{9B9D9CD2-A1AC-4443-A7F1-2F6164D9C5EA}" destId="{FCC60B26-B9FE-4133-8143-3BDD9AE075AB}" srcOrd="5" destOrd="0" presId="urn:microsoft.com/office/officeart/2005/8/layout/hList1"/>
    <dgm:cxn modelId="{FBA70DD6-58AF-4437-AD43-83070C923B52}" type="presParOf" srcId="{9B9D9CD2-A1AC-4443-A7F1-2F6164D9C5EA}" destId="{45AC886B-0655-428C-A6DB-16E797681A7A}" srcOrd="6" destOrd="0" presId="urn:microsoft.com/office/officeart/2005/8/layout/hList1"/>
    <dgm:cxn modelId="{E3F19EE4-5173-4CE2-A14D-D8FF3B2CAC3A}" type="presParOf" srcId="{45AC886B-0655-428C-A6DB-16E797681A7A}" destId="{5172BAC1-7C2C-45BE-A692-48EAF6F10BF0}" srcOrd="0" destOrd="0" presId="urn:microsoft.com/office/officeart/2005/8/layout/hList1"/>
    <dgm:cxn modelId="{D2FEC303-9F76-447C-9DC1-D9851B8E198E}" type="presParOf" srcId="{45AC886B-0655-428C-A6DB-16E797681A7A}" destId="{E72EBD99-B407-4CFE-BB3C-B2412C81B99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E126505-DE9D-4362-AEA0-9363802BC5CA}"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id-ID"/>
        </a:p>
      </dgm:t>
    </dgm:pt>
    <dgm:pt modelId="{C0E67C9F-980C-4956-95FD-B2A5F470B792}">
      <dgm:prSet phldrT="[Text]"/>
      <dgm:spPr/>
      <dgm:t>
        <a:bodyPr/>
        <a:lstStyle/>
        <a:p>
          <a:r>
            <a:rPr lang="en-US" dirty="0" smtClean="0">
              <a:latin typeface="Agency FB" panose="020B0503020202020204" pitchFamily="34" charset="0"/>
            </a:rPr>
            <a:t>Stored Procedure / Function</a:t>
          </a:r>
          <a:endParaRPr lang="id-ID" dirty="0"/>
        </a:p>
      </dgm:t>
    </dgm:pt>
    <dgm:pt modelId="{F4D21176-C995-43D9-A29F-C8A2058DEABF}" type="parTrans" cxnId="{1F31BF01-77E2-498A-8B10-080D647FE72F}">
      <dgm:prSet/>
      <dgm:spPr/>
      <dgm:t>
        <a:bodyPr/>
        <a:lstStyle/>
        <a:p>
          <a:endParaRPr lang="id-ID"/>
        </a:p>
      </dgm:t>
    </dgm:pt>
    <dgm:pt modelId="{71B8673E-480F-47B5-B208-F5D09B4C8D6A}" type="sibTrans" cxnId="{1F31BF01-77E2-498A-8B10-080D647FE72F}">
      <dgm:prSet/>
      <dgm:spPr/>
      <dgm:t>
        <a:bodyPr/>
        <a:lstStyle/>
        <a:p>
          <a:endParaRPr lang="id-ID"/>
        </a:p>
      </dgm:t>
    </dgm:pt>
    <dgm:pt modelId="{4AD077FD-A38C-46BE-A573-5B9A9A3875F8}">
      <dgm:prSet phldrT="[Text]"/>
      <dgm:spPr/>
      <dgm:t>
        <a:bodyPr/>
        <a:lstStyle/>
        <a:p>
          <a:r>
            <a:rPr lang="en-US" dirty="0" smtClean="0">
              <a:latin typeface="Agency FB" panose="020B0503020202020204" pitchFamily="34" charset="0"/>
            </a:rPr>
            <a:t>Trigger</a:t>
          </a:r>
          <a:endParaRPr lang="id-ID" dirty="0"/>
        </a:p>
      </dgm:t>
    </dgm:pt>
    <dgm:pt modelId="{06587940-D726-4157-A3A3-2561E6245CCB}" type="parTrans" cxnId="{6D2FF773-A3C8-4F2B-9837-4C4E0AEA7F90}">
      <dgm:prSet/>
      <dgm:spPr/>
      <dgm:t>
        <a:bodyPr/>
        <a:lstStyle/>
        <a:p>
          <a:endParaRPr lang="id-ID"/>
        </a:p>
      </dgm:t>
    </dgm:pt>
    <dgm:pt modelId="{C4E3B847-D46D-4C69-BC82-3C7568200D8B}" type="sibTrans" cxnId="{6D2FF773-A3C8-4F2B-9837-4C4E0AEA7F90}">
      <dgm:prSet/>
      <dgm:spPr/>
      <dgm:t>
        <a:bodyPr/>
        <a:lstStyle/>
        <a:p>
          <a:endParaRPr lang="id-ID"/>
        </a:p>
      </dgm:t>
    </dgm:pt>
    <dgm:pt modelId="{D37AE790-CB25-4D21-A27F-8B6F5ABE2FB1}">
      <dgm:prSet phldrT="[Text]"/>
      <dgm:spPr/>
      <dgm:t>
        <a:bodyPr/>
        <a:lstStyle/>
        <a:p>
          <a:r>
            <a:rPr lang="en-US" smtClean="0"/>
            <a:t>Konsep Trigger</a:t>
          </a:r>
          <a:endParaRPr lang="id-ID" dirty="0"/>
        </a:p>
      </dgm:t>
    </dgm:pt>
    <dgm:pt modelId="{AD814BA8-8C9C-44DD-B8FF-53777EEE1CD0}" type="parTrans" cxnId="{1E940FFB-2370-4125-A778-947A50DBF889}">
      <dgm:prSet/>
      <dgm:spPr/>
      <dgm:t>
        <a:bodyPr/>
        <a:lstStyle/>
        <a:p>
          <a:endParaRPr lang="id-ID"/>
        </a:p>
      </dgm:t>
    </dgm:pt>
    <dgm:pt modelId="{98EC1E4C-393E-4C59-9092-DFAC6F9168F2}" type="sibTrans" cxnId="{1E940FFB-2370-4125-A778-947A50DBF889}">
      <dgm:prSet/>
      <dgm:spPr/>
      <dgm:t>
        <a:bodyPr/>
        <a:lstStyle/>
        <a:p>
          <a:endParaRPr lang="id-ID"/>
        </a:p>
      </dgm:t>
    </dgm:pt>
    <dgm:pt modelId="{FE27180B-F902-4E0A-995D-3812E8AE4E55}">
      <dgm:prSet phldrT="[Text]"/>
      <dgm:spPr/>
      <dgm:t>
        <a:bodyPr/>
        <a:lstStyle/>
        <a:p>
          <a:r>
            <a:rPr lang="en-US" dirty="0" smtClean="0">
              <a:latin typeface="Agency FB" panose="020B0503020202020204" pitchFamily="34" charset="0"/>
            </a:rPr>
            <a:t>SQL DDL</a:t>
          </a:r>
          <a:endParaRPr lang="id-ID" dirty="0"/>
        </a:p>
      </dgm:t>
    </dgm:pt>
    <dgm:pt modelId="{77EE86BA-02EF-4283-98C3-635D4398971C}" type="parTrans" cxnId="{46E756E8-8EC0-491A-89EE-8ED9515FEEA6}">
      <dgm:prSet/>
      <dgm:spPr/>
      <dgm:t>
        <a:bodyPr/>
        <a:lstStyle/>
        <a:p>
          <a:endParaRPr lang="id-ID"/>
        </a:p>
      </dgm:t>
    </dgm:pt>
    <dgm:pt modelId="{47CD1C94-D985-42A3-A9B4-C7506DB2EA43}" type="sibTrans" cxnId="{46E756E8-8EC0-491A-89EE-8ED9515FEEA6}">
      <dgm:prSet/>
      <dgm:spPr/>
      <dgm:t>
        <a:bodyPr/>
        <a:lstStyle/>
        <a:p>
          <a:endParaRPr lang="id-ID"/>
        </a:p>
      </dgm:t>
    </dgm:pt>
    <dgm:pt modelId="{0E3C5D8F-77C9-42F5-947E-BC2170F7BD14}">
      <dgm:prSet phldrT="[Text]"/>
      <dgm:spPr/>
      <dgm:t>
        <a:bodyPr/>
        <a:lstStyle/>
        <a:p>
          <a:r>
            <a:rPr lang="en-US" dirty="0" err="1" smtClean="0"/>
            <a:t>Definisi</a:t>
          </a:r>
          <a:endParaRPr lang="id-ID" dirty="0"/>
        </a:p>
      </dgm:t>
    </dgm:pt>
    <dgm:pt modelId="{666FCF17-F3CF-4DB3-8F0D-B91DCC87372F}" type="parTrans" cxnId="{D9E84EC1-F4D8-436D-A754-F6C472B3693D}">
      <dgm:prSet/>
      <dgm:spPr/>
      <dgm:t>
        <a:bodyPr/>
        <a:lstStyle/>
        <a:p>
          <a:endParaRPr lang="id-ID"/>
        </a:p>
      </dgm:t>
    </dgm:pt>
    <dgm:pt modelId="{B397FFDD-9F88-4E86-BB91-691EAABFB4E8}" type="sibTrans" cxnId="{D9E84EC1-F4D8-436D-A754-F6C472B3693D}">
      <dgm:prSet/>
      <dgm:spPr/>
      <dgm:t>
        <a:bodyPr/>
        <a:lstStyle/>
        <a:p>
          <a:endParaRPr lang="id-ID"/>
        </a:p>
      </dgm:t>
    </dgm:pt>
    <dgm:pt modelId="{59C0D607-DF51-4F11-83FE-C8CFD2C1A592}">
      <dgm:prSet phldrT="[Text]"/>
      <dgm:spPr/>
      <dgm:t>
        <a:bodyPr/>
        <a:lstStyle/>
        <a:p>
          <a:r>
            <a:rPr lang="en-US" dirty="0" err="1" smtClean="0">
              <a:latin typeface="Agency FB" panose="020B0503020202020204" pitchFamily="34" charset="0"/>
            </a:rPr>
            <a:t>Optimising</a:t>
          </a:r>
          <a:r>
            <a:rPr lang="en-US" dirty="0" smtClean="0">
              <a:latin typeface="Agency FB" panose="020B0503020202020204" pitchFamily="34" charset="0"/>
            </a:rPr>
            <a:t> DB Structure</a:t>
          </a:r>
          <a:endParaRPr lang="id-ID" dirty="0"/>
        </a:p>
      </dgm:t>
    </dgm:pt>
    <dgm:pt modelId="{A182B7B8-E0BC-4EF3-9AB3-25B6DB6BF4A2}" type="parTrans" cxnId="{317559F5-B7F5-4413-A03E-BFD156E2AC43}">
      <dgm:prSet/>
      <dgm:spPr/>
      <dgm:t>
        <a:bodyPr/>
        <a:lstStyle/>
        <a:p>
          <a:endParaRPr lang="id-ID"/>
        </a:p>
      </dgm:t>
    </dgm:pt>
    <dgm:pt modelId="{D35A3B2E-4614-40FD-9AFC-C0800C08E39B}" type="sibTrans" cxnId="{317559F5-B7F5-4413-A03E-BFD156E2AC43}">
      <dgm:prSet/>
      <dgm:spPr/>
      <dgm:t>
        <a:bodyPr/>
        <a:lstStyle/>
        <a:p>
          <a:endParaRPr lang="id-ID"/>
        </a:p>
      </dgm:t>
    </dgm:pt>
    <dgm:pt modelId="{643DF7F5-48FC-4499-A11A-10E0F1460CB9}">
      <dgm:prSet phldrT="[Text]"/>
      <dgm:spPr/>
      <dgm:t>
        <a:bodyPr/>
        <a:lstStyle/>
        <a:p>
          <a:r>
            <a:rPr lang="en-US" dirty="0" err="1" smtClean="0"/>
            <a:t>Konsep</a:t>
          </a:r>
          <a:r>
            <a:rPr lang="en-US" dirty="0" smtClean="0"/>
            <a:t> Design choices</a:t>
          </a:r>
          <a:endParaRPr lang="id-ID" dirty="0"/>
        </a:p>
      </dgm:t>
    </dgm:pt>
    <dgm:pt modelId="{DF4CCF80-4DC5-4655-A0A8-F8EADBD5461D}" type="parTrans" cxnId="{0423299B-C8A2-4688-849A-E4323A0EC94F}">
      <dgm:prSet/>
      <dgm:spPr/>
      <dgm:t>
        <a:bodyPr/>
        <a:lstStyle/>
        <a:p>
          <a:endParaRPr lang="id-ID"/>
        </a:p>
      </dgm:t>
    </dgm:pt>
    <dgm:pt modelId="{54926C24-2F02-4F1D-A666-8C62DC2F2450}" type="sibTrans" cxnId="{0423299B-C8A2-4688-849A-E4323A0EC94F}">
      <dgm:prSet/>
      <dgm:spPr/>
      <dgm:t>
        <a:bodyPr/>
        <a:lstStyle/>
        <a:p>
          <a:endParaRPr lang="id-ID"/>
        </a:p>
      </dgm:t>
    </dgm:pt>
    <dgm:pt modelId="{05D4644B-5FB0-4525-B079-B1D2661AB772}">
      <dgm:prSet phldrT="[Text]"/>
      <dgm:spPr/>
      <dgm:t>
        <a:bodyPr/>
        <a:lstStyle/>
        <a:p>
          <a:r>
            <a:rPr lang="en-US" dirty="0" err="1" smtClean="0"/>
            <a:t>Definisi</a:t>
          </a:r>
          <a:endParaRPr lang="id-ID" dirty="0"/>
        </a:p>
      </dgm:t>
    </dgm:pt>
    <dgm:pt modelId="{1E2526D1-DB50-44FA-88E9-F6AF082BBB4D}" type="parTrans" cxnId="{CE758B8A-1A76-49F0-871C-882DE87D738A}">
      <dgm:prSet/>
      <dgm:spPr/>
      <dgm:t>
        <a:bodyPr/>
        <a:lstStyle/>
        <a:p>
          <a:endParaRPr lang="id-ID"/>
        </a:p>
      </dgm:t>
    </dgm:pt>
    <dgm:pt modelId="{18F8F7C7-8010-4171-BA93-FBC4CA677822}" type="sibTrans" cxnId="{CE758B8A-1A76-49F0-871C-882DE87D738A}">
      <dgm:prSet/>
      <dgm:spPr/>
      <dgm:t>
        <a:bodyPr/>
        <a:lstStyle/>
        <a:p>
          <a:endParaRPr lang="id-ID"/>
        </a:p>
      </dgm:t>
    </dgm:pt>
    <dgm:pt modelId="{6D357CF8-F411-42D8-8B29-54A800FE4640}">
      <dgm:prSet/>
      <dgm:spPr/>
      <dgm:t>
        <a:bodyPr/>
        <a:lstStyle/>
        <a:p>
          <a:r>
            <a:rPr lang="en-US" smtClean="0"/>
            <a:t>Indexes</a:t>
          </a:r>
          <a:endParaRPr lang="id-ID"/>
        </a:p>
      </dgm:t>
    </dgm:pt>
    <dgm:pt modelId="{AE101F20-942F-45DC-9718-8E29EE3DEA57}" type="parTrans" cxnId="{D8F38BB6-DF2F-4BB5-9176-46DF679FFC4B}">
      <dgm:prSet/>
      <dgm:spPr/>
      <dgm:t>
        <a:bodyPr/>
        <a:lstStyle/>
        <a:p>
          <a:endParaRPr lang="id-ID"/>
        </a:p>
      </dgm:t>
    </dgm:pt>
    <dgm:pt modelId="{ABEB1B36-B687-4A5F-925A-1C807F338464}" type="sibTrans" cxnId="{D8F38BB6-DF2F-4BB5-9176-46DF679FFC4B}">
      <dgm:prSet/>
      <dgm:spPr/>
      <dgm:t>
        <a:bodyPr/>
        <a:lstStyle/>
        <a:p>
          <a:endParaRPr lang="id-ID"/>
        </a:p>
      </dgm:t>
    </dgm:pt>
    <dgm:pt modelId="{BD0DC62C-9CCC-47B7-9CD7-AE5F053A4AD9}">
      <dgm:prSet/>
      <dgm:spPr/>
      <dgm:t>
        <a:bodyPr/>
        <a:lstStyle/>
        <a:p>
          <a:r>
            <a:rPr lang="en-US" smtClean="0"/>
            <a:t>Multiple column indexes</a:t>
          </a:r>
          <a:endParaRPr lang="id-ID"/>
        </a:p>
      </dgm:t>
    </dgm:pt>
    <dgm:pt modelId="{249D482E-639B-4A05-89B1-4ADBB80806C3}" type="parTrans" cxnId="{32EE2D07-51C7-4737-9D30-09299DE95F53}">
      <dgm:prSet/>
      <dgm:spPr/>
      <dgm:t>
        <a:bodyPr/>
        <a:lstStyle/>
        <a:p>
          <a:endParaRPr lang="id-ID"/>
        </a:p>
      </dgm:t>
    </dgm:pt>
    <dgm:pt modelId="{D12183F5-2F8E-4F3E-AB74-B4A059892A7E}" type="sibTrans" cxnId="{32EE2D07-51C7-4737-9D30-09299DE95F53}">
      <dgm:prSet/>
      <dgm:spPr/>
      <dgm:t>
        <a:bodyPr/>
        <a:lstStyle/>
        <a:p>
          <a:endParaRPr lang="id-ID"/>
        </a:p>
      </dgm:t>
    </dgm:pt>
    <dgm:pt modelId="{AD30F374-559B-4E43-B6BC-8D1BFC09D9EB}">
      <dgm:prSet/>
      <dgm:spPr/>
      <dgm:t>
        <a:bodyPr/>
        <a:lstStyle/>
        <a:p>
          <a:r>
            <a:rPr lang="en-US" smtClean="0"/>
            <a:t>Tuning server parameter</a:t>
          </a:r>
          <a:endParaRPr lang="id-ID"/>
        </a:p>
      </dgm:t>
    </dgm:pt>
    <dgm:pt modelId="{1280E291-B399-4891-BD9A-D605CE67B35B}" type="parTrans" cxnId="{4519E2F1-84D0-4AED-A6FD-3B4B5DB69A7B}">
      <dgm:prSet/>
      <dgm:spPr/>
      <dgm:t>
        <a:bodyPr/>
        <a:lstStyle/>
        <a:p>
          <a:endParaRPr lang="id-ID"/>
        </a:p>
      </dgm:t>
    </dgm:pt>
    <dgm:pt modelId="{742A8B86-C4B1-44CB-A7CB-C60BC89F3B13}" type="sibTrans" cxnId="{4519E2F1-84D0-4AED-A6FD-3B4B5DB69A7B}">
      <dgm:prSet/>
      <dgm:spPr/>
      <dgm:t>
        <a:bodyPr/>
        <a:lstStyle/>
        <a:p>
          <a:endParaRPr lang="id-ID"/>
        </a:p>
      </dgm:t>
    </dgm:pt>
    <dgm:pt modelId="{E6831E6B-8D01-4B7B-8E91-8B53D6D8C800}">
      <dgm:prSet/>
      <dgm:spPr/>
      <dgm:t>
        <a:bodyPr/>
        <a:lstStyle/>
        <a:p>
          <a:r>
            <a:rPr lang="en-US" smtClean="0"/>
            <a:t>How mySQL uses memory</a:t>
          </a:r>
          <a:endParaRPr lang="id-ID"/>
        </a:p>
      </dgm:t>
    </dgm:pt>
    <dgm:pt modelId="{A30B582B-0C3F-4F5D-A11F-8AFC31B1EAD6}" type="parTrans" cxnId="{F1A4E973-707F-4928-A836-CB5822257775}">
      <dgm:prSet/>
      <dgm:spPr/>
      <dgm:t>
        <a:bodyPr/>
        <a:lstStyle/>
        <a:p>
          <a:endParaRPr lang="id-ID"/>
        </a:p>
      </dgm:t>
    </dgm:pt>
    <dgm:pt modelId="{6516D6AC-D743-43BD-AD5D-3EFF54B5A195}" type="sibTrans" cxnId="{F1A4E973-707F-4928-A836-CB5822257775}">
      <dgm:prSet/>
      <dgm:spPr/>
      <dgm:t>
        <a:bodyPr/>
        <a:lstStyle/>
        <a:p>
          <a:endParaRPr lang="id-ID"/>
        </a:p>
      </dgm:t>
    </dgm:pt>
    <dgm:pt modelId="{1D026D8E-11BD-4526-BD5A-5CF9C45D93E5}">
      <dgm:prSet/>
      <dgm:spPr/>
      <dgm:t>
        <a:bodyPr/>
        <a:lstStyle/>
        <a:p>
          <a:r>
            <a:rPr lang="en-US" smtClean="0"/>
            <a:t>Creating tables</a:t>
          </a:r>
          <a:endParaRPr lang="id-ID"/>
        </a:p>
      </dgm:t>
    </dgm:pt>
    <dgm:pt modelId="{CC482ACE-789B-4332-8E83-E93B6B335056}" type="parTrans" cxnId="{64EF7FE5-C344-46CB-9C68-2133C5A51E23}">
      <dgm:prSet/>
      <dgm:spPr/>
      <dgm:t>
        <a:bodyPr/>
        <a:lstStyle/>
        <a:p>
          <a:endParaRPr lang="id-ID"/>
        </a:p>
      </dgm:t>
    </dgm:pt>
    <dgm:pt modelId="{0654E9E8-F3C0-4AEB-A359-AAB0088DB783}" type="sibTrans" cxnId="{64EF7FE5-C344-46CB-9C68-2133C5A51E23}">
      <dgm:prSet/>
      <dgm:spPr/>
      <dgm:t>
        <a:bodyPr/>
        <a:lstStyle/>
        <a:p>
          <a:endParaRPr lang="id-ID"/>
        </a:p>
      </dgm:t>
    </dgm:pt>
    <dgm:pt modelId="{DBEA9DD3-E769-412C-A66F-69C98F288E82}">
      <dgm:prSet/>
      <dgm:spPr/>
      <dgm:t>
        <a:bodyPr/>
        <a:lstStyle/>
        <a:p>
          <a:r>
            <a:rPr lang="en-US" smtClean="0"/>
            <a:t>Data types</a:t>
          </a:r>
          <a:endParaRPr lang="id-ID"/>
        </a:p>
      </dgm:t>
    </dgm:pt>
    <dgm:pt modelId="{11F0F6A6-BE92-47F2-95D9-B59DE53389BD}" type="parTrans" cxnId="{7DD4250F-D789-44B4-AFE3-07E164E5572D}">
      <dgm:prSet/>
      <dgm:spPr/>
      <dgm:t>
        <a:bodyPr/>
        <a:lstStyle/>
        <a:p>
          <a:endParaRPr lang="id-ID"/>
        </a:p>
      </dgm:t>
    </dgm:pt>
    <dgm:pt modelId="{785A4685-995F-41F4-9527-9BAEF7A7772C}" type="sibTrans" cxnId="{7DD4250F-D789-44B4-AFE3-07E164E5572D}">
      <dgm:prSet/>
      <dgm:spPr/>
      <dgm:t>
        <a:bodyPr/>
        <a:lstStyle/>
        <a:p>
          <a:endParaRPr lang="id-ID"/>
        </a:p>
      </dgm:t>
    </dgm:pt>
    <dgm:pt modelId="{D48A43E3-7311-42EB-A16F-5ABD0B05BD76}">
      <dgm:prSet/>
      <dgm:spPr/>
      <dgm:t>
        <a:bodyPr/>
        <a:lstStyle/>
        <a:p>
          <a:r>
            <a:rPr lang="en-US" smtClean="0"/>
            <a:t>Temporary table</a:t>
          </a:r>
          <a:endParaRPr lang="id-ID"/>
        </a:p>
      </dgm:t>
    </dgm:pt>
    <dgm:pt modelId="{57B9A766-D7DA-4580-8A5F-E942185D2200}" type="parTrans" cxnId="{EC622BE3-9421-41E4-BC99-3CF4AF742DD5}">
      <dgm:prSet/>
      <dgm:spPr/>
      <dgm:t>
        <a:bodyPr/>
        <a:lstStyle/>
        <a:p>
          <a:endParaRPr lang="id-ID"/>
        </a:p>
      </dgm:t>
    </dgm:pt>
    <dgm:pt modelId="{316D5CA2-4720-422F-BD9C-9CBAAD41E0AC}" type="sibTrans" cxnId="{EC622BE3-9421-41E4-BC99-3CF4AF742DD5}">
      <dgm:prSet/>
      <dgm:spPr/>
      <dgm:t>
        <a:bodyPr/>
        <a:lstStyle/>
        <a:p>
          <a:endParaRPr lang="id-ID"/>
        </a:p>
      </dgm:t>
    </dgm:pt>
    <dgm:pt modelId="{6A973E91-8830-4B9C-988A-F127D9BFCE4E}">
      <dgm:prSet/>
      <dgm:spPr/>
      <dgm:t>
        <a:bodyPr/>
        <a:lstStyle/>
        <a:p>
          <a:r>
            <a:rPr lang="en-US" smtClean="0"/>
            <a:t>Copying tables</a:t>
          </a:r>
          <a:endParaRPr lang="id-ID"/>
        </a:p>
      </dgm:t>
    </dgm:pt>
    <dgm:pt modelId="{11CB66D4-002F-497A-92D9-7DE7AA769CD3}" type="parTrans" cxnId="{3A5243BD-DDF4-4C29-AF83-194AF63126D2}">
      <dgm:prSet/>
      <dgm:spPr/>
      <dgm:t>
        <a:bodyPr/>
        <a:lstStyle/>
        <a:p>
          <a:endParaRPr lang="id-ID"/>
        </a:p>
      </dgm:t>
    </dgm:pt>
    <dgm:pt modelId="{46FAD388-8133-4BE3-89D8-E2C958ACF9FE}" type="sibTrans" cxnId="{3A5243BD-DDF4-4C29-AF83-194AF63126D2}">
      <dgm:prSet/>
      <dgm:spPr/>
      <dgm:t>
        <a:bodyPr/>
        <a:lstStyle/>
        <a:p>
          <a:endParaRPr lang="id-ID"/>
        </a:p>
      </dgm:t>
    </dgm:pt>
    <dgm:pt modelId="{6C633AD6-0BCD-4CE7-AD8E-05AFF1BF355A}">
      <dgm:prSet/>
      <dgm:spPr/>
      <dgm:t>
        <a:bodyPr/>
        <a:lstStyle/>
        <a:p>
          <a:r>
            <a:rPr lang="en-US" smtClean="0"/>
            <a:t>Naming tables and columns</a:t>
          </a:r>
          <a:endParaRPr lang="id-ID"/>
        </a:p>
      </dgm:t>
    </dgm:pt>
    <dgm:pt modelId="{EA62CF5A-0E1F-42BC-A8A5-638E403FA132}" type="parTrans" cxnId="{8D3F50C0-09F0-4EF7-A900-ED4A322F67F3}">
      <dgm:prSet/>
      <dgm:spPr/>
      <dgm:t>
        <a:bodyPr/>
        <a:lstStyle/>
        <a:p>
          <a:endParaRPr lang="id-ID"/>
        </a:p>
      </dgm:t>
    </dgm:pt>
    <dgm:pt modelId="{44DA3893-5CBB-49D0-9E96-3CEE0EF08473}" type="sibTrans" cxnId="{8D3F50C0-09F0-4EF7-A900-ED4A322F67F3}">
      <dgm:prSet/>
      <dgm:spPr/>
      <dgm:t>
        <a:bodyPr/>
        <a:lstStyle/>
        <a:p>
          <a:endParaRPr lang="id-ID"/>
        </a:p>
      </dgm:t>
    </dgm:pt>
    <dgm:pt modelId="{6B4628F8-B2CC-44DF-A331-F4675BE29362}">
      <dgm:prSet/>
      <dgm:spPr/>
      <dgm:t>
        <a:bodyPr/>
        <a:lstStyle/>
        <a:p>
          <a:r>
            <a:rPr lang="en-US" smtClean="0"/>
            <a:t>Table options</a:t>
          </a:r>
          <a:endParaRPr lang="id-ID"/>
        </a:p>
      </dgm:t>
    </dgm:pt>
    <dgm:pt modelId="{FD2C7088-E3EC-4553-A027-260F633E976A}" type="parTrans" cxnId="{997D1A9F-6E4F-4260-9E32-D5A4013CE67D}">
      <dgm:prSet/>
      <dgm:spPr/>
      <dgm:t>
        <a:bodyPr/>
        <a:lstStyle/>
        <a:p>
          <a:endParaRPr lang="id-ID"/>
        </a:p>
      </dgm:t>
    </dgm:pt>
    <dgm:pt modelId="{6D2F3E52-0673-465F-A1D4-BE73A482EA2D}" type="sibTrans" cxnId="{997D1A9F-6E4F-4260-9E32-D5A4013CE67D}">
      <dgm:prSet/>
      <dgm:spPr/>
      <dgm:t>
        <a:bodyPr/>
        <a:lstStyle/>
        <a:p>
          <a:endParaRPr lang="id-ID"/>
        </a:p>
      </dgm:t>
    </dgm:pt>
    <dgm:pt modelId="{89F521F3-F704-4042-885B-79AB1DC0B735}">
      <dgm:prSet/>
      <dgm:spPr/>
      <dgm:t>
        <a:bodyPr/>
        <a:lstStyle/>
        <a:p>
          <a:r>
            <a:rPr lang="en-US" smtClean="0"/>
            <a:t>Integrity constraints</a:t>
          </a:r>
          <a:endParaRPr lang="id-ID"/>
        </a:p>
      </dgm:t>
    </dgm:pt>
    <dgm:pt modelId="{96F433A0-9F35-42BC-9E4E-BAB566F2CB8D}" type="parTrans" cxnId="{9AB26260-73F8-4F84-A803-1EE3B3C47BFE}">
      <dgm:prSet/>
      <dgm:spPr/>
      <dgm:t>
        <a:bodyPr/>
        <a:lstStyle/>
        <a:p>
          <a:endParaRPr lang="id-ID"/>
        </a:p>
      </dgm:t>
    </dgm:pt>
    <dgm:pt modelId="{4FF6FA0E-5474-48A5-BF24-01AEE10C95B0}" type="sibTrans" cxnId="{9AB26260-73F8-4F84-A803-1EE3B3C47BFE}">
      <dgm:prSet/>
      <dgm:spPr/>
      <dgm:t>
        <a:bodyPr/>
        <a:lstStyle/>
        <a:p>
          <a:endParaRPr lang="id-ID"/>
        </a:p>
      </dgm:t>
    </dgm:pt>
    <dgm:pt modelId="{F850A12B-95FD-4F98-B9BD-CF397E474A50}">
      <dgm:prSet/>
      <dgm:spPr/>
      <dgm:t>
        <a:bodyPr/>
        <a:lstStyle/>
        <a:p>
          <a:r>
            <a:rPr lang="en-US" smtClean="0"/>
            <a:t>Primary keys</a:t>
          </a:r>
          <a:endParaRPr lang="id-ID"/>
        </a:p>
      </dgm:t>
    </dgm:pt>
    <dgm:pt modelId="{53DF9075-A3E0-4CAD-B6DD-3F6D3DD8A223}" type="parTrans" cxnId="{05094A1F-5E6C-483D-B799-AC05AB5E2D67}">
      <dgm:prSet/>
      <dgm:spPr/>
      <dgm:t>
        <a:bodyPr/>
        <a:lstStyle/>
        <a:p>
          <a:endParaRPr lang="id-ID"/>
        </a:p>
      </dgm:t>
    </dgm:pt>
    <dgm:pt modelId="{90EFC8D8-7632-481C-87A3-20B46B3220C7}" type="sibTrans" cxnId="{05094A1F-5E6C-483D-B799-AC05AB5E2D67}">
      <dgm:prSet/>
      <dgm:spPr/>
      <dgm:t>
        <a:bodyPr/>
        <a:lstStyle/>
        <a:p>
          <a:endParaRPr lang="id-ID"/>
        </a:p>
      </dgm:t>
    </dgm:pt>
    <dgm:pt modelId="{3C4F3645-BF46-4B2D-ABEC-04B0AD1B3E09}">
      <dgm:prSet/>
      <dgm:spPr/>
      <dgm:t>
        <a:bodyPr/>
        <a:lstStyle/>
        <a:p>
          <a:r>
            <a:rPr lang="en-US" smtClean="0"/>
            <a:t>Alternate keys</a:t>
          </a:r>
          <a:endParaRPr lang="id-ID"/>
        </a:p>
      </dgm:t>
    </dgm:pt>
    <dgm:pt modelId="{970F5E2D-8E6A-4B3B-BAE4-2B18F65F1515}" type="parTrans" cxnId="{FB717DD1-CE50-49E0-A828-65C885B943A1}">
      <dgm:prSet/>
      <dgm:spPr/>
      <dgm:t>
        <a:bodyPr/>
        <a:lstStyle/>
        <a:p>
          <a:endParaRPr lang="id-ID"/>
        </a:p>
      </dgm:t>
    </dgm:pt>
    <dgm:pt modelId="{B5066290-828E-489C-B4FD-9DE20066A887}" type="sibTrans" cxnId="{FB717DD1-CE50-49E0-A828-65C885B943A1}">
      <dgm:prSet/>
      <dgm:spPr/>
      <dgm:t>
        <a:bodyPr/>
        <a:lstStyle/>
        <a:p>
          <a:endParaRPr lang="id-ID"/>
        </a:p>
      </dgm:t>
    </dgm:pt>
    <dgm:pt modelId="{920FB9F1-3F7E-44B3-960A-BE0326FD2865}">
      <dgm:prSet/>
      <dgm:spPr/>
      <dgm:t>
        <a:bodyPr/>
        <a:lstStyle/>
        <a:p>
          <a:r>
            <a:rPr lang="en-US" smtClean="0"/>
            <a:t>Foreign keys</a:t>
          </a:r>
          <a:endParaRPr lang="id-ID"/>
        </a:p>
      </dgm:t>
    </dgm:pt>
    <dgm:pt modelId="{6171CC65-1244-408C-BBE1-3364761CE329}" type="parTrans" cxnId="{8E480C48-08D5-4843-83BB-43BF0642FC65}">
      <dgm:prSet/>
      <dgm:spPr/>
      <dgm:t>
        <a:bodyPr/>
        <a:lstStyle/>
        <a:p>
          <a:endParaRPr lang="id-ID"/>
        </a:p>
      </dgm:t>
    </dgm:pt>
    <dgm:pt modelId="{FEA44530-AE86-4723-BA9B-25E613B82A5F}" type="sibTrans" cxnId="{8E480C48-08D5-4843-83BB-43BF0642FC65}">
      <dgm:prSet/>
      <dgm:spPr/>
      <dgm:t>
        <a:bodyPr/>
        <a:lstStyle/>
        <a:p>
          <a:endParaRPr lang="id-ID"/>
        </a:p>
      </dgm:t>
    </dgm:pt>
    <dgm:pt modelId="{42C39227-61B7-4C12-A6E8-0E9DCEFA7D9F}">
      <dgm:prSet/>
      <dgm:spPr/>
      <dgm:t>
        <a:bodyPr/>
        <a:lstStyle/>
        <a:p>
          <a:r>
            <a:rPr lang="en-US" smtClean="0"/>
            <a:t>Create trigger</a:t>
          </a:r>
          <a:endParaRPr lang="id-ID"/>
        </a:p>
      </dgm:t>
    </dgm:pt>
    <dgm:pt modelId="{880D6A55-827A-4FE2-B641-0FCA7626F484}" type="parTrans" cxnId="{C1D76C8C-3CD7-4413-A719-267A2149CC11}">
      <dgm:prSet/>
      <dgm:spPr/>
      <dgm:t>
        <a:bodyPr/>
        <a:lstStyle/>
        <a:p>
          <a:endParaRPr lang="id-ID"/>
        </a:p>
      </dgm:t>
    </dgm:pt>
    <dgm:pt modelId="{B59B6F43-5928-4F6D-9593-EBDFECDE5EFA}" type="sibTrans" cxnId="{C1D76C8C-3CD7-4413-A719-267A2149CC11}">
      <dgm:prSet/>
      <dgm:spPr/>
      <dgm:t>
        <a:bodyPr/>
        <a:lstStyle/>
        <a:p>
          <a:endParaRPr lang="id-ID"/>
        </a:p>
      </dgm:t>
    </dgm:pt>
    <dgm:pt modelId="{CBBBEC16-C973-4B39-9BC7-5514078ACD37}">
      <dgm:prSet/>
      <dgm:spPr/>
      <dgm:t>
        <a:bodyPr/>
        <a:lstStyle/>
        <a:p>
          <a:r>
            <a:rPr lang="en-US" smtClean="0"/>
            <a:t>Trigger as Integrity constraints</a:t>
          </a:r>
          <a:endParaRPr lang="id-ID"/>
        </a:p>
      </dgm:t>
    </dgm:pt>
    <dgm:pt modelId="{F7A843FA-F092-4229-8A61-BC7B97F4E5A5}" type="parTrans" cxnId="{AF3C0302-4D33-4E59-ABC0-4E647436E81B}">
      <dgm:prSet/>
      <dgm:spPr/>
      <dgm:t>
        <a:bodyPr/>
        <a:lstStyle/>
        <a:p>
          <a:endParaRPr lang="id-ID"/>
        </a:p>
      </dgm:t>
    </dgm:pt>
    <dgm:pt modelId="{08B0387A-36CB-463D-94F2-2C975FC3F76E}" type="sibTrans" cxnId="{AF3C0302-4D33-4E59-ABC0-4E647436E81B}">
      <dgm:prSet/>
      <dgm:spPr/>
      <dgm:t>
        <a:bodyPr/>
        <a:lstStyle/>
        <a:p>
          <a:endParaRPr lang="id-ID"/>
        </a:p>
      </dgm:t>
    </dgm:pt>
    <dgm:pt modelId="{FCAF47D7-F10A-4AB6-943D-A7561F61FED0}">
      <dgm:prSet/>
      <dgm:spPr/>
      <dgm:t>
        <a:bodyPr/>
        <a:lstStyle/>
        <a:p>
          <a:r>
            <a:rPr lang="en-US" smtClean="0"/>
            <a:t>Trigger and catalog</a:t>
          </a:r>
          <a:endParaRPr lang="id-ID"/>
        </a:p>
      </dgm:t>
    </dgm:pt>
    <dgm:pt modelId="{A1F74996-0585-4ADB-8C5E-53D30DB6FBD8}" type="parTrans" cxnId="{E442D05B-8DF5-4609-96A9-4F8486357967}">
      <dgm:prSet/>
      <dgm:spPr/>
      <dgm:t>
        <a:bodyPr/>
        <a:lstStyle/>
        <a:p>
          <a:endParaRPr lang="id-ID"/>
        </a:p>
      </dgm:t>
    </dgm:pt>
    <dgm:pt modelId="{3EBDFA7A-F73F-474A-8CA2-8DA86CBE0EAA}" type="sibTrans" cxnId="{E442D05B-8DF5-4609-96A9-4F8486357967}">
      <dgm:prSet/>
      <dgm:spPr/>
      <dgm:t>
        <a:bodyPr/>
        <a:lstStyle/>
        <a:p>
          <a:endParaRPr lang="id-ID"/>
        </a:p>
      </dgm:t>
    </dgm:pt>
    <dgm:pt modelId="{F07DF2AA-2C1B-4284-81AC-11A65A46742A}">
      <dgm:prSet/>
      <dgm:spPr/>
      <dgm:t>
        <a:bodyPr/>
        <a:lstStyle/>
        <a:p>
          <a:r>
            <a:rPr lang="en-US" smtClean="0"/>
            <a:t>Parameter</a:t>
          </a:r>
          <a:endParaRPr lang="id-ID"/>
        </a:p>
      </dgm:t>
    </dgm:pt>
    <dgm:pt modelId="{9F5B0A16-7B57-4DA4-8580-9BED6579F1C1}" type="parTrans" cxnId="{8B876CF6-0D8F-4703-BF2D-05179BDB4EEA}">
      <dgm:prSet/>
      <dgm:spPr/>
      <dgm:t>
        <a:bodyPr/>
        <a:lstStyle/>
        <a:p>
          <a:endParaRPr lang="id-ID"/>
        </a:p>
      </dgm:t>
    </dgm:pt>
    <dgm:pt modelId="{09F3223D-ED9D-4936-BC30-E03038A006C2}" type="sibTrans" cxnId="{8B876CF6-0D8F-4703-BF2D-05179BDB4EEA}">
      <dgm:prSet/>
      <dgm:spPr/>
      <dgm:t>
        <a:bodyPr/>
        <a:lstStyle/>
        <a:p>
          <a:endParaRPr lang="id-ID"/>
        </a:p>
      </dgm:t>
    </dgm:pt>
    <dgm:pt modelId="{3EDEE265-B593-4D11-8874-0CFD3416B0D1}">
      <dgm:prSet/>
      <dgm:spPr/>
      <dgm:t>
        <a:bodyPr/>
        <a:lstStyle/>
        <a:p>
          <a:r>
            <a:rPr lang="en-US" smtClean="0"/>
            <a:t>Body</a:t>
          </a:r>
          <a:endParaRPr lang="id-ID"/>
        </a:p>
      </dgm:t>
    </dgm:pt>
    <dgm:pt modelId="{EE8F7D7C-957C-4E9A-B43D-7C3711C5D240}" type="parTrans" cxnId="{32B316CE-EA5C-42BB-8984-44768A0CF62A}">
      <dgm:prSet/>
      <dgm:spPr/>
      <dgm:t>
        <a:bodyPr/>
        <a:lstStyle/>
        <a:p>
          <a:endParaRPr lang="id-ID"/>
        </a:p>
      </dgm:t>
    </dgm:pt>
    <dgm:pt modelId="{E0141C9A-1682-40C7-8E6E-E96C3F91F83F}" type="sibTrans" cxnId="{32B316CE-EA5C-42BB-8984-44768A0CF62A}">
      <dgm:prSet/>
      <dgm:spPr/>
      <dgm:t>
        <a:bodyPr/>
        <a:lstStyle/>
        <a:p>
          <a:endParaRPr lang="id-ID"/>
        </a:p>
      </dgm:t>
    </dgm:pt>
    <dgm:pt modelId="{8A8CA779-3FF2-4331-9369-60FBADF692DC}">
      <dgm:prSet/>
      <dgm:spPr/>
      <dgm:t>
        <a:bodyPr/>
        <a:lstStyle/>
        <a:p>
          <a:r>
            <a:rPr lang="en-US" smtClean="0"/>
            <a:t>Local variable</a:t>
          </a:r>
          <a:endParaRPr lang="id-ID"/>
        </a:p>
      </dgm:t>
    </dgm:pt>
    <dgm:pt modelId="{001BF9D7-5380-487A-BC6D-FC1F9817CB34}" type="parTrans" cxnId="{02F16045-7631-436D-AF26-0CC5CBC67AAA}">
      <dgm:prSet/>
      <dgm:spPr/>
      <dgm:t>
        <a:bodyPr/>
        <a:lstStyle/>
        <a:p>
          <a:endParaRPr lang="id-ID"/>
        </a:p>
      </dgm:t>
    </dgm:pt>
    <dgm:pt modelId="{48B229B8-8A42-4CB4-BC0F-7FD24D3BFCB1}" type="sibTrans" cxnId="{02F16045-7631-436D-AF26-0CC5CBC67AAA}">
      <dgm:prSet/>
      <dgm:spPr/>
      <dgm:t>
        <a:bodyPr/>
        <a:lstStyle/>
        <a:p>
          <a:endParaRPr lang="id-ID"/>
        </a:p>
      </dgm:t>
    </dgm:pt>
    <dgm:pt modelId="{7DB5AA3D-FDEB-47F2-800A-51E6A72B9DE0}">
      <dgm:prSet/>
      <dgm:spPr/>
      <dgm:t>
        <a:bodyPr/>
        <a:lstStyle/>
        <a:p>
          <a:r>
            <a:rPr lang="en-US" smtClean="0"/>
            <a:t>Set</a:t>
          </a:r>
          <a:endParaRPr lang="id-ID"/>
        </a:p>
      </dgm:t>
    </dgm:pt>
    <dgm:pt modelId="{8006FA14-18AA-4F17-A0DE-0D7C1F49D85E}" type="parTrans" cxnId="{33302D1C-7C45-4C7E-8DAD-70BC9C88AD60}">
      <dgm:prSet/>
      <dgm:spPr/>
      <dgm:t>
        <a:bodyPr/>
        <a:lstStyle/>
        <a:p>
          <a:endParaRPr lang="id-ID"/>
        </a:p>
      </dgm:t>
    </dgm:pt>
    <dgm:pt modelId="{A49B8FF1-3522-4FEA-917E-8389D466B1B3}" type="sibTrans" cxnId="{33302D1C-7C45-4C7E-8DAD-70BC9C88AD60}">
      <dgm:prSet/>
      <dgm:spPr/>
      <dgm:t>
        <a:bodyPr/>
        <a:lstStyle/>
        <a:p>
          <a:endParaRPr lang="id-ID"/>
        </a:p>
      </dgm:t>
    </dgm:pt>
    <dgm:pt modelId="{035DD252-17F4-47C2-85DC-609A0CC6A44B}">
      <dgm:prSet/>
      <dgm:spPr/>
      <dgm:t>
        <a:bodyPr/>
        <a:lstStyle/>
        <a:p>
          <a:r>
            <a:rPr lang="en-US" smtClean="0"/>
            <a:t>Flow control</a:t>
          </a:r>
          <a:endParaRPr lang="id-ID"/>
        </a:p>
      </dgm:t>
    </dgm:pt>
    <dgm:pt modelId="{82D3C974-6C9A-4FAB-962E-021DA8C418A6}" type="parTrans" cxnId="{B1C2F22D-596F-464E-A3A4-7204E9F941A0}">
      <dgm:prSet/>
      <dgm:spPr/>
      <dgm:t>
        <a:bodyPr/>
        <a:lstStyle/>
        <a:p>
          <a:endParaRPr lang="id-ID"/>
        </a:p>
      </dgm:t>
    </dgm:pt>
    <dgm:pt modelId="{396DA453-E9B5-46C9-9F2A-9B551CA9D46D}" type="sibTrans" cxnId="{B1C2F22D-596F-464E-A3A4-7204E9F941A0}">
      <dgm:prSet/>
      <dgm:spPr/>
      <dgm:t>
        <a:bodyPr/>
        <a:lstStyle/>
        <a:p>
          <a:endParaRPr lang="id-ID"/>
        </a:p>
      </dgm:t>
    </dgm:pt>
    <dgm:pt modelId="{4FEEB0C3-CB7C-4C87-B5A4-9EB1EFACF6F5}">
      <dgm:prSet/>
      <dgm:spPr/>
      <dgm:t>
        <a:bodyPr/>
        <a:lstStyle/>
        <a:p>
          <a:r>
            <a:rPr lang="en-US" smtClean="0"/>
            <a:t>Call stored procedure</a:t>
          </a:r>
          <a:endParaRPr lang="id-ID"/>
        </a:p>
      </dgm:t>
    </dgm:pt>
    <dgm:pt modelId="{4449F884-5611-4579-A9F8-7A6AB993E0FC}" type="parTrans" cxnId="{12286424-0741-4EB4-A76C-C4CDD1C29803}">
      <dgm:prSet/>
      <dgm:spPr/>
      <dgm:t>
        <a:bodyPr/>
        <a:lstStyle/>
        <a:p>
          <a:endParaRPr lang="id-ID"/>
        </a:p>
      </dgm:t>
    </dgm:pt>
    <dgm:pt modelId="{6D6286BB-D518-4535-A581-DE8EB97668B3}" type="sibTrans" cxnId="{12286424-0741-4EB4-A76C-C4CDD1C29803}">
      <dgm:prSet/>
      <dgm:spPr/>
      <dgm:t>
        <a:bodyPr/>
        <a:lstStyle/>
        <a:p>
          <a:endParaRPr lang="id-ID"/>
        </a:p>
      </dgm:t>
    </dgm:pt>
    <dgm:pt modelId="{BE665057-D6A5-46E5-8C96-B92CC455D498}">
      <dgm:prSet/>
      <dgm:spPr/>
      <dgm:t>
        <a:bodyPr/>
        <a:lstStyle/>
        <a:p>
          <a:r>
            <a:rPr lang="en-US" smtClean="0"/>
            <a:t>Error message</a:t>
          </a:r>
          <a:endParaRPr lang="id-ID"/>
        </a:p>
      </dgm:t>
    </dgm:pt>
    <dgm:pt modelId="{8DCA3038-E66F-4108-B686-CC57118C167C}" type="parTrans" cxnId="{54711C4D-F84D-44A5-9309-2C7A248EDBAF}">
      <dgm:prSet/>
      <dgm:spPr/>
      <dgm:t>
        <a:bodyPr/>
        <a:lstStyle/>
        <a:p>
          <a:endParaRPr lang="id-ID"/>
        </a:p>
      </dgm:t>
    </dgm:pt>
    <dgm:pt modelId="{76B65C77-A163-44FD-BCC0-00A752974BD7}" type="sibTrans" cxnId="{54711C4D-F84D-44A5-9309-2C7A248EDBAF}">
      <dgm:prSet/>
      <dgm:spPr/>
      <dgm:t>
        <a:bodyPr/>
        <a:lstStyle/>
        <a:p>
          <a:endParaRPr lang="id-ID"/>
        </a:p>
      </dgm:t>
    </dgm:pt>
    <dgm:pt modelId="{9B9D9CD2-A1AC-4443-A7F1-2F6164D9C5EA}" type="pres">
      <dgm:prSet presAssocID="{5E126505-DE9D-4362-AEA0-9363802BC5CA}" presName="Name0" presStyleCnt="0">
        <dgm:presLayoutVars>
          <dgm:dir/>
          <dgm:animLvl val="lvl"/>
          <dgm:resizeHandles val="exact"/>
        </dgm:presLayoutVars>
      </dgm:prSet>
      <dgm:spPr/>
      <dgm:t>
        <a:bodyPr/>
        <a:lstStyle/>
        <a:p>
          <a:endParaRPr lang="id-ID"/>
        </a:p>
      </dgm:t>
    </dgm:pt>
    <dgm:pt modelId="{20458FD0-9B19-41AA-9ACF-D53EDAEEC5C7}" type="pres">
      <dgm:prSet presAssocID="{C0E67C9F-980C-4956-95FD-B2A5F470B792}" presName="composite" presStyleCnt="0"/>
      <dgm:spPr/>
    </dgm:pt>
    <dgm:pt modelId="{E2C0E1C7-552E-4A6B-B2F7-4E6668A5E9A7}" type="pres">
      <dgm:prSet presAssocID="{C0E67C9F-980C-4956-95FD-B2A5F470B792}" presName="parTx" presStyleLbl="alignNode1" presStyleIdx="0" presStyleCnt="4">
        <dgm:presLayoutVars>
          <dgm:chMax val="0"/>
          <dgm:chPref val="0"/>
          <dgm:bulletEnabled val="1"/>
        </dgm:presLayoutVars>
      </dgm:prSet>
      <dgm:spPr/>
      <dgm:t>
        <a:bodyPr/>
        <a:lstStyle/>
        <a:p>
          <a:endParaRPr lang="id-ID"/>
        </a:p>
      </dgm:t>
    </dgm:pt>
    <dgm:pt modelId="{D6929FA4-2E97-43B2-AB69-56DD0290F51F}" type="pres">
      <dgm:prSet presAssocID="{C0E67C9F-980C-4956-95FD-B2A5F470B792}" presName="desTx" presStyleLbl="alignAccFollowNode1" presStyleIdx="0" presStyleCnt="4">
        <dgm:presLayoutVars>
          <dgm:bulletEnabled val="1"/>
        </dgm:presLayoutVars>
      </dgm:prSet>
      <dgm:spPr/>
      <dgm:t>
        <a:bodyPr/>
        <a:lstStyle/>
        <a:p>
          <a:endParaRPr lang="id-ID"/>
        </a:p>
      </dgm:t>
    </dgm:pt>
    <dgm:pt modelId="{3F3D7B13-534C-472F-BDF9-F02563D69E8C}" type="pres">
      <dgm:prSet presAssocID="{71B8673E-480F-47B5-B208-F5D09B4C8D6A}" presName="space" presStyleCnt="0"/>
      <dgm:spPr/>
    </dgm:pt>
    <dgm:pt modelId="{41A336B9-B3EA-43ED-91FB-95ABC2E814E9}" type="pres">
      <dgm:prSet presAssocID="{4AD077FD-A38C-46BE-A573-5B9A9A3875F8}" presName="composite" presStyleCnt="0"/>
      <dgm:spPr/>
    </dgm:pt>
    <dgm:pt modelId="{65137D8F-0130-4602-B068-45A3079D7629}" type="pres">
      <dgm:prSet presAssocID="{4AD077FD-A38C-46BE-A573-5B9A9A3875F8}" presName="parTx" presStyleLbl="alignNode1" presStyleIdx="1" presStyleCnt="4">
        <dgm:presLayoutVars>
          <dgm:chMax val="0"/>
          <dgm:chPref val="0"/>
          <dgm:bulletEnabled val="1"/>
        </dgm:presLayoutVars>
      </dgm:prSet>
      <dgm:spPr/>
      <dgm:t>
        <a:bodyPr/>
        <a:lstStyle/>
        <a:p>
          <a:endParaRPr lang="id-ID"/>
        </a:p>
      </dgm:t>
    </dgm:pt>
    <dgm:pt modelId="{6591E23A-FD49-4552-9587-02BEA5452157}" type="pres">
      <dgm:prSet presAssocID="{4AD077FD-A38C-46BE-A573-5B9A9A3875F8}" presName="desTx" presStyleLbl="alignAccFollowNode1" presStyleIdx="1" presStyleCnt="4">
        <dgm:presLayoutVars>
          <dgm:bulletEnabled val="1"/>
        </dgm:presLayoutVars>
      </dgm:prSet>
      <dgm:spPr/>
      <dgm:t>
        <a:bodyPr/>
        <a:lstStyle/>
        <a:p>
          <a:endParaRPr lang="id-ID"/>
        </a:p>
      </dgm:t>
    </dgm:pt>
    <dgm:pt modelId="{739FF868-438E-4F02-9354-AC04B4D44D2E}" type="pres">
      <dgm:prSet presAssocID="{C4E3B847-D46D-4C69-BC82-3C7568200D8B}" presName="space" presStyleCnt="0"/>
      <dgm:spPr/>
    </dgm:pt>
    <dgm:pt modelId="{CA9144F8-7B69-4793-AB55-3FA814FD1553}" type="pres">
      <dgm:prSet presAssocID="{FE27180B-F902-4E0A-995D-3812E8AE4E55}" presName="composite" presStyleCnt="0"/>
      <dgm:spPr/>
    </dgm:pt>
    <dgm:pt modelId="{E6DCCB96-6B6A-4A9E-BB21-69044CADC932}" type="pres">
      <dgm:prSet presAssocID="{FE27180B-F902-4E0A-995D-3812E8AE4E55}" presName="parTx" presStyleLbl="alignNode1" presStyleIdx="2" presStyleCnt="4">
        <dgm:presLayoutVars>
          <dgm:chMax val="0"/>
          <dgm:chPref val="0"/>
          <dgm:bulletEnabled val="1"/>
        </dgm:presLayoutVars>
      </dgm:prSet>
      <dgm:spPr/>
      <dgm:t>
        <a:bodyPr/>
        <a:lstStyle/>
        <a:p>
          <a:endParaRPr lang="id-ID"/>
        </a:p>
      </dgm:t>
    </dgm:pt>
    <dgm:pt modelId="{E23584A1-3D4E-42B9-B773-C3B27AE632C9}" type="pres">
      <dgm:prSet presAssocID="{FE27180B-F902-4E0A-995D-3812E8AE4E55}" presName="desTx" presStyleLbl="alignAccFollowNode1" presStyleIdx="2" presStyleCnt="4">
        <dgm:presLayoutVars>
          <dgm:bulletEnabled val="1"/>
        </dgm:presLayoutVars>
      </dgm:prSet>
      <dgm:spPr/>
      <dgm:t>
        <a:bodyPr/>
        <a:lstStyle/>
        <a:p>
          <a:endParaRPr lang="id-ID"/>
        </a:p>
      </dgm:t>
    </dgm:pt>
    <dgm:pt modelId="{FCC60B26-B9FE-4133-8143-3BDD9AE075AB}" type="pres">
      <dgm:prSet presAssocID="{47CD1C94-D985-42A3-A9B4-C7506DB2EA43}" presName="space" presStyleCnt="0"/>
      <dgm:spPr/>
    </dgm:pt>
    <dgm:pt modelId="{45AC886B-0655-428C-A6DB-16E797681A7A}" type="pres">
      <dgm:prSet presAssocID="{59C0D607-DF51-4F11-83FE-C8CFD2C1A592}" presName="composite" presStyleCnt="0"/>
      <dgm:spPr/>
    </dgm:pt>
    <dgm:pt modelId="{5172BAC1-7C2C-45BE-A692-48EAF6F10BF0}" type="pres">
      <dgm:prSet presAssocID="{59C0D607-DF51-4F11-83FE-C8CFD2C1A592}" presName="parTx" presStyleLbl="alignNode1" presStyleIdx="3" presStyleCnt="4">
        <dgm:presLayoutVars>
          <dgm:chMax val="0"/>
          <dgm:chPref val="0"/>
          <dgm:bulletEnabled val="1"/>
        </dgm:presLayoutVars>
      </dgm:prSet>
      <dgm:spPr/>
      <dgm:t>
        <a:bodyPr/>
        <a:lstStyle/>
        <a:p>
          <a:endParaRPr lang="id-ID"/>
        </a:p>
      </dgm:t>
    </dgm:pt>
    <dgm:pt modelId="{E72EBD99-B407-4CFE-BB3C-B2412C81B99E}" type="pres">
      <dgm:prSet presAssocID="{59C0D607-DF51-4F11-83FE-C8CFD2C1A592}" presName="desTx" presStyleLbl="alignAccFollowNode1" presStyleIdx="3" presStyleCnt="4">
        <dgm:presLayoutVars>
          <dgm:bulletEnabled val="1"/>
        </dgm:presLayoutVars>
      </dgm:prSet>
      <dgm:spPr/>
      <dgm:t>
        <a:bodyPr/>
        <a:lstStyle/>
        <a:p>
          <a:endParaRPr lang="id-ID"/>
        </a:p>
      </dgm:t>
    </dgm:pt>
  </dgm:ptLst>
  <dgm:cxnLst>
    <dgm:cxn modelId="{DC7B5B04-ECA6-4031-B96A-00ED410445E1}" type="presOf" srcId="{AD30F374-559B-4E43-B6BC-8D1BFC09D9EB}" destId="{E72EBD99-B407-4CFE-BB3C-B2412C81B99E}" srcOrd="0" destOrd="3" presId="urn:microsoft.com/office/officeart/2005/8/layout/hList1"/>
    <dgm:cxn modelId="{8ABEBB37-0884-4D6B-8BFB-D84DA456F604}" type="presOf" srcId="{C0E67C9F-980C-4956-95FD-B2A5F470B792}" destId="{E2C0E1C7-552E-4A6B-B2F7-4E6668A5E9A7}" srcOrd="0" destOrd="0" presId="urn:microsoft.com/office/officeart/2005/8/layout/hList1"/>
    <dgm:cxn modelId="{2E6805AA-EFF4-4D3D-9FFC-267D21778D03}" type="presOf" srcId="{D48A43E3-7311-42EB-A16F-5ABD0B05BD76}" destId="{E23584A1-3D4E-42B9-B773-C3B27AE632C9}" srcOrd="0" destOrd="3" presId="urn:microsoft.com/office/officeart/2005/8/layout/hList1"/>
    <dgm:cxn modelId="{9C5618B4-5941-4F0C-A904-B399843C5427}" type="presOf" srcId="{DBEA9DD3-E769-412C-A66F-69C98F288E82}" destId="{E23584A1-3D4E-42B9-B773-C3B27AE632C9}" srcOrd="0" destOrd="2" presId="urn:microsoft.com/office/officeart/2005/8/layout/hList1"/>
    <dgm:cxn modelId="{86C80EF5-FA65-4FB6-A514-3F72E27CBB15}" type="presOf" srcId="{59C0D607-DF51-4F11-83FE-C8CFD2C1A592}" destId="{5172BAC1-7C2C-45BE-A692-48EAF6F10BF0}" srcOrd="0" destOrd="0" presId="urn:microsoft.com/office/officeart/2005/8/layout/hList1"/>
    <dgm:cxn modelId="{7DD4250F-D789-44B4-AFE3-07E164E5572D}" srcId="{FE27180B-F902-4E0A-995D-3812E8AE4E55}" destId="{DBEA9DD3-E769-412C-A66F-69C98F288E82}" srcOrd="2" destOrd="0" parTransId="{11F0F6A6-BE92-47F2-95D9-B59DE53389BD}" sibTransId="{785A4685-995F-41F4-9527-9BAEF7A7772C}"/>
    <dgm:cxn modelId="{FA39108E-81D7-4A24-8A13-5D7DA6F5471B}" type="presOf" srcId="{920FB9F1-3F7E-44B3-960A-BE0326FD2865}" destId="{E23584A1-3D4E-42B9-B773-C3B27AE632C9}" srcOrd="0" destOrd="10" presId="urn:microsoft.com/office/officeart/2005/8/layout/hList1"/>
    <dgm:cxn modelId="{32B316CE-EA5C-42BB-8984-44768A0CF62A}" srcId="{C0E67C9F-980C-4956-95FD-B2A5F470B792}" destId="{3EDEE265-B593-4D11-8874-0CFD3416B0D1}" srcOrd="2" destOrd="0" parTransId="{EE8F7D7C-957C-4E9A-B43D-7C3711C5D240}" sibTransId="{E0141C9A-1682-40C7-8E6E-E96C3F91F83F}"/>
    <dgm:cxn modelId="{ADE3AD52-14C5-4BDF-BF94-87FAD3F22817}" type="presOf" srcId="{FE27180B-F902-4E0A-995D-3812E8AE4E55}" destId="{E6DCCB96-6B6A-4A9E-BB21-69044CADC932}" srcOrd="0" destOrd="0" presId="urn:microsoft.com/office/officeart/2005/8/layout/hList1"/>
    <dgm:cxn modelId="{678CBF53-6C80-40A1-A1E8-3C9444ABAF96}" type="presOf" srcId="{6C633AD6-0BCD-4CE7-AD8E-05AFF1BF355A}" destId="{E23584A1-3D4E-42B9-B773-C3B27AE632C9}" srcOrd="0" destOrd="5" presId="urn:microsoft.com/office/officeart/2005/8/layout/hList1"/>
    <dgm:cxn modelId="{CBEC7B4B-7636-4D50-8361-C4BD071E6200}" type="presOf" srcId="{FCAF47D7-F10A-4AB6-943D-A7561F61FED0}" destId="{6591E23A-FD49-4552-9587-02BEA5452157}" srcOrd="0" destOrd="3" presId="urn:microsoft.com/office/officeart/2005/8/layout/hList1"/>
    <dgm:cxn modelId="{FB717DD1-CE50-49E0-A828-65C885B943A1}" srcId="{FE27180B-F902-4E0A-995D-3812E8AE4E55}" destId="{3C4F3645-BF46-4B2D-ABEC-04B0AD1B3E09}" srcOrd="9" destOrd="0" parTransId="{970F5E2D-8E6A-4B3B-BAE4-2B18F65F1515}" sibTransId="{B5066290-828E-489C-B4FD-9DE20066A887}"/>
    <dgm:cxn modelId="{1DED9D2D-BA12-4FAB-8107-17975A3BE48D}" type="presOf" srcId="{4AD077FD-A38C-46BE-A573-5B9A9A3875F8}" destId="{65137D8F-0130-4602-B068-45A3079D7629}" srcOrd="0" destOrd="0" presId="urn:microsoft.com/office/officeart/2005/8/layout/hList1"/>
    <dgm:cxn modelId="{54711C4D-F84D-44A5-9309-2C7A248EDBAF}" srcId="{C0E67C9F-980C-4956-95FD-B2A5F470B792}" destId="{BE665057-D6A5-46E5-8C96-B92CC455D498}" srcOrd="7" destOrd="0" parTransId="{8DCA3038-E66F-4108-B686-CC57118C167C}" sibTransId="{76B65C77-A163-44FD-BCC0-00A752974BD7}"/>
    <dgm:cxn modelId="{D8F38BB6-DF2F-4BB5-9176-46DF679FFC4B}" srcId="{59C0D607-DF51-4F11-83FE-C8CFD2C1A592}" destId="{6D357CF8-F411-42D8-8B29-54A800FE4640}" srcOrd="1" destOrd="0" parTransId="{AE101F20-942F-45DC-9718-8E29EE3DEA57}" sibTransId="{ABEB1B36-B687-4A5F-925A-1C807F338464}"/>
    <dgm:cxn modelId="{9AB26260-73F8-4F84-A803-1EE3B3C47BFE}" srcId="{FE27180B-F902-4E0A-995D-3812E8AE4E55}" destId="{89F521F3-F704-4042-885B-79AB1DC0B735}" srcOrd="7" destOrd="0" parTransId="{96F433A0-9F35-42BC-9E4E-BAB566F2CB8D}" sibTransId="{4FF6FA0E-5474-48A5-BF24-01AEE10C95B0}"/>
    <dgm:cxn modelId="{0423299B-C8A2-4688-849A-E4323A0EC94F}" srcId="{59C0D607-DF51-4F11-83FE-C8CFD2C1A592}" destId="{643DF7F5-48FC-4499-A11A-10E0F1460CB9}" srcOrd="0" destOrd="0" parTransId="{DF4CCF80-4DC5-4655-A0A8-F8EADBD5461D}" sibTransId="{54926C24-2F02-4F1D-A666-8C62DC2F2450}"/>
    <dgm:cxn modelId="{0FDA2754-54BB-401B-9269-18CD5358AAF5}" type="presOf" srcId="{F07DF2AA-2C1B-4284-81AC-11A65A46742A}" destId="{D6929FA4-2E97-43B2-AB69-56DD0290F51F}" srcOrd="0" destOrd="1" presId="urn:microsoft.com/office/officeart/2005/8/layout/hList1"/>
    <dgm:cxn modelId="{33302D1C-7C45-4C7E-8DAD-70BC9C88AD60}" srcId="{C0E67C9F-980C-4956-95FD-B2A5F470B792}" destId="{7DB5AA3D-FDEB-47F2-800A-51E6A72B9DE0}" srcOrd="4" destOrd="0" parTransId="{8006FA14-18AA-4F17-A0DE-0D7C1F49D85E}" sibTransId="{A49B8FF1-3522-4FEA-917E-8389D466B1B3}"/>
    <dgm:cxn modelId="{317559F5-B7F5-4413-A03E-BFD156E2AC43}" srcId="{5E126505-DE9D-4362-AEA0-9363802BC5CA}" destId="{59C0D607-DF51-4F11-83FE-C8CFD2C1A592}" srcOrd="3" destOrd="0" parTransId="{A182B7B8-E0BC-4EF3-9AB3-25B6DB6BF4A2}" sibTransId="{D35A3B2E-4614-40FD-9AFC-C0800C08E39B}"/>
    <dgm:cxn modelId="{CFBA4F4F-78B6-4F65-9628-E316FB90EAE6}" type="presOf" srcId="{6D357CF8-F411-42D8-8B29-54A800FE4640}" destId="{E72EBD99-B407-4CFE-BB3C-B2412C81B99E}" srcOrd="0" destOrd="1" presId="urn:microsoft.com/office/officeart/2005/8/layout/hList1"/>
    <dgm:cxn modelId="{64EF7FE5-C344-46CB-9C68-2133C5A51E23}" srcId="{FE27180B-F902-4E0A-995D-3812E8AE4E55}" destId="{1D026D8E-11BD-4526-BD5A-5CF9C45D93E5}" srcOrd="1" destOrd="0" parTransId="{CC482ACE-789B-4332-8E83-E93B6B335056}" sibTransId="{0654E9E8-F3C0-4AEB-A359-AAB0088DB783}"/>
    <dgm:cxn modelId="{02F16045-7631-436D-AF26-0CC5CBC67AAA}" srcId="{C0E67C9F-980C-4956-95FD-B2A5F470B792}" destId="{8A8CA779-3FF2-4331-9369-60FBADF692DC}" srcOrd="3" destOrd="0" parTransId="{001BF9D7-5380-487A-BC6D-FC1F9817CB34}" sibTransId="{48B229B8-8A42-4CB4-BC0F-7FD24D3BFCB1}"/>
    <dgm:cxn modelId="{2B9F8C96-631E-47FA-B7C9-5A646A519E6C}" type="presOf" srcId="{7DB5AA3D-FDEB-47F2-800A-51E6A72B9DE0}" destId="{D6929FA4-2E97-43B2-AB69-56DD0290F51F}" srcOrd="0" destOrd="4" presId="urn:microsoft.com/office/officeart/2005/8/layout/hList1"/>
    <dgm:cxn modelId="{AF3C0302-4D33-4E59-ABC0-4E647436E81B}" srcId="{4AD077FD-A38C-46BE-A573-5B9A9A3875F8}" destId="{CBBBEC16-C973-4B39-9BC7-5514078ACD37}" srcOrd="2" destOrd="0" parTransId="{F7A843FA-F092-4229-8A61-BC7B97F4E5A5}" sibTransId="{08B0387A-36CB-463D-94F2-2C975FC3F76E}"/>
    <dgm:cxn modelId="{E442D05B-8DF5-4609-96A9-4F8486357967}" srcId="{4AD077FD-A38C-46BE-A573-5B9A9A3875F8}" destId="{FCAF47D7-F10A-4AB6-943D-A7561F61FED0}" srcOrd="3" destOrd="0" parTransId="{A1F74996-0585-4ADB-8C5E-53D30DB6FBD8}" sibTransId="{3EBDFA7A-F73F-474A-8CA2-8DA86CBE0EAA}"/>
    <dgm:cxn modelId="{8CFC1571-FE8A-48B8-94C8-1F0C488D71DB}" type="presOf" srcId="{3EDEE265-B593-4D11-8874-0CFD3416B0D1}" destId="{D6929FA4-2E97-43B2-AB69-56DD0290F51F}" srcOrd="0" destOrd="2" presId="urn:microsoft.com/office/officeart/2005/8/layout/hList1"/>
    <dgm:cxn modelId="{F1A4E973-707F-4928-A836-CB5822257775}" srcId="{59C0D607-DF51-4F11-83FE-C8CFD2C1A592}" destId="{E6831E6B-8D01-4B7B-8E91-8B53D6D8C800}" srcOrd="4" destOrd="0" parTransId="{A30B582B-0C3F-4F5D-A11F-8AFC31B1EAD6}" sibTransId="{6516D6AC-D743-43BD-AD5D-3EFF54B5A195}"/>
    <dgm:cxn modelId="{997D1A9F-6E4F-4260-9E32-D5A4013CE67D}" srcId="{FE27180B-F902-4E0A-995D-3812E8AE4E55}" destId="{6B4628F8-B2CC-44DF-A331-F4675BE29362}" srcOrd="6" destOrd="0" parTransId="{FD2C7088-E3EC-4553-A027-260F633E976A}" sibTransId="{6D2F3E52-0673-465F-A1D4-BE73A482EA2D}"/>
    <dgm:cxn modelId="{64132248-3AAA-4915-ADA2-F0C5D34C611C}" type="presOf" srcId="{035DD252-17F4-47C2-85DC-609A0CC6A44B}" destId="{D6929FA4-2E97-43B2-AB69-56DD0290F51F}" srcOrd="0" destOrd="5" presId="urn:microsoft.com/office/officeart/2005/8/layout/hList1"/>
    <dgm:cxn modelId="{D9E84EC1-F4D8-436D-A754-F6C472B3693D}" srcId="{FE27180B-F902-4E0A-995D-3812E8AE4E55}" destId="{0E3C5D8F-77C9-42F5-947E-BC2170F7BD14}" srcOrd="0" destOrd="0" parTransId="{666FCF17-F3CF-4DB3-8F0D-B91DCC87372F}" sibTransId="{B397FFDD-9F88-4E86-BB91-691EAABFB4E8}"/>
    <dgm:cxn modelId="{A0999D43-282B-49EE-AC64-5CE03338B189}" type="presOf" srcId="{BD0DC62C-9CCC-47B7-9CD7-AE5F053A4AD9}" destId="{E72EBD99-B407-4CFE-BB3C-B2412C81B99E}" srcOrd="0" destOrd="2" presId="urn:microsoft.com/office/officeart/2005/8/layout/hList1"/>
    <dgm:cxn modelId="{6BECE12B-58E0-4A67-9208-D1B502D5B790}" type="presOf" srcId="{42C39227-61B7-4C12-A6E8-0E9DCEFA7D9F}" destId="{6591E23A-FD49-4552-9587-02BEA5452157}" srcOrd="0" destOrd="1" presId="urn:microsoft.com/office/officeart/2005/8/layout/hList1"/>
    <dgm:cxn modelId="{CE758B8A-1A76-49F0-871C-882DE87D738A}" srcId="{C0E67C9F-980C-4956-95FD-B2A5F470B792}" destId="{05D4644B-5FB0-4525-B079-B1D2661AB772}" srcOrd="0" destOrd="0" parTransId="{1E2526D1-DB50-44FA-88E9-F6AF082BBB4D}" sibTransId="{18F8F7C7-8010-4171-BA93-FBC4CA677822}"/>
    <dgm:cxn modelId="{12286424-0741-4EB4-A76C-C4CDD1C29803}" srcId="{C0E67C9F-980C-4956-95FD-B2A5F470B792}" destId="{4FEEB0C3-CB7C-4C87-B5A4-9EB1EFACF6F5}" srcOrd="6" destOrd="0" parTransId="{4449F884-5611-4579-A9F8-7A6AB993E0FC}" sibTransId="{6D6286BB-D518-4535-A581-DE8EB97668B3}"/>
    <dgm:cxn modelId="{A1C5EAB0-9638-4DCD-846F-3E5B941D4EBD}" type="presOf" srcId="{1D026D8E-11BD-4526-BD5A-5CF9C45D93E5}" destId="{E23584A1-3D4E-42B9-B773-C3B27AE632C9}" srcOrd="0" destOrd="1" presId="urn:microsoft.com/office/officeart/2005/8/layout/hList1"/>
    <dgm:cxn modelId="{8B876CF6-0D8F-4703-BF2D-05179BDB4EEA}" srcId="{C0E67C9F-980C-4956-95FD-B2A5F470B792}" destId="{F07DF2AA-2C1B-4284-81AC-11A65A46742A}" srcOrd="1" destOrd="0" parTransId="{9F5B0A16-7B57-4DA4-8580-9BED6579F1C1}" sibTransId="{09F3223D-ED9D-4936-BC30-E03038A006C2}"/>
    <dgm:cxn modelId="{1ACC943A-9005-4610-91FF-A472A3A8EAA4}" type="presOf" srcId="{CBBBEC16-C973-4B39-9BC7-5514078ACD37}" destId="{6591E23A-FD49-4552-9587-02BEA5452157}" srcOrd="0" destOrd="2" presId="urn:microsoft.com/office/officeart/2005/8/layout/hList1"/>
    <dgm:cxn modelId="{B1C2F22D-596F-464E-A3A4-7204E9F941A0}" srcId="{C0E67C9F-980C-4956-95FD-B2A5F470B792}" destId="{035DD252-17F4-47C2-85DC-609A0CC6A44B}" srcOrd="5" destOrd="0" parTransId="{82D3C974-6C9A-4FAB-962E-021DA8C418A6}" sibTransId="{396DA453-E9B5-46C9-9F2A-9B551CA9D46D}"/>
    <dgm:cxn modelId="{4519E2F1-84D0-4AED-A6FD-3B4B5DB69A7B}" srcId="{59C0D607-DF51-4F11-83FE-C8CFD2C1A592}" destId="{AD30F374-559B-4E43-B6BC-8D1BFC09D9EB}" srcOrd="3" destOrd="0" parTransId="{1280E291-B399-4891-BD9A-D605CE67B35B}" sibTransId="{742A8B86-C4B1-44CB-A7CB-C60BC89F3B13}"/>
    <dgm:cxn modelId="{1E940FFB-2370-4125-A778-947A50DBF889}" srcId="{4AD077FD-A38C-46BE-A573-5B9A9A3875F8}" destId="{D37AE790-CB25-4D21-A27F-8B6F5ABE2FB1}" srcOrd="0" destOrd="0" parTransId="{AD814BA8-8C9C-44DD-B8FF-53777EEE1CD0}" sibTransId="{98EC1E4C-393E-4C59-9092-DFAC6F9168F2}"/>
    <dgm:cxn modelId="{5B8AB3BE-132D-41BA-BB6B-FE7C3E7F873E}" type="presOf" srcId="{3C4F3645-BF46-4B2D-ABEC-04B0AD1B3E09}" destId="{E23584A1-3D4E-42B9-B773-C3B27AE632C9}" srcOrd="0" destOrd="9" presId="urn:microsoft.com/office/officeart/2005/8/layout/hList1"/>
    <dgm:cxn modelId="{1F31BF01-77E2-498A-8B10-080D647FE72F}" srcId="{5E126505-DE9D-4362-AEA0-9363802BC5CA}" destId="{C0E67C9F-980C-4956-95FD-B2A5F470B792}" srcOrd="0" destOrd="0" parTransId="{F4D21176-C995-43D9-A29F-C8A2058DEABF}" sibTransId="{71B8673E-480F-47B5-B208-F5D09B4C8D6A}"/>
    <dgm:cxn modelId="{C1D76C8C-3CD7-4413-A719-267A2149CC11}" srcId="{4AD077FD-A38C-46BE-A573-5B9A9A3875F8}" destId="{42C39227-61B7-4C12-A6E8-0E9DCEFA7D9F}" srcOrd="1" destOrd="0" parTransId="{880D6A55-827A-4FE2-B641-0FCA7626F484}" sibTransId="{B59B6F43-5928-4F6D-9593-EBDFECDE5EFA}"/>
    <dgm:cxn modelId="{F55F1318-73B6-462C-9A56-17A32EF3EF29}" type="presOf" srcId="{F850A12B-95FD-4F98-B9BD-CF397E474A50}" destId="{E23584A1-3D4E-42B9-B773-C3B27AE632C9}" srcOrd="0" destOrd="8" presId="urn:microsoft.com/office/officeart/2005/8/layout/hList1"/>
    <dgm:cxn modelId="{8808901E-4597-4517-93F7-6250377FA592}" type="presOf" srcId="{89F521F3-F704-4042-885B-79AB1DC0B735}" destId="{E23584A1-3D4E-42B9-B773-C3B27AE632C9}" srcOrd="0" destOrd="7" presId="urn:microsoft.com/office/officeart/2005/8/layout/hList1"/>
    <dgm:cxn modelId="{34130EA2-ED44-4437-832C-220C6EE69DAB}" type="presOf" srcId="{8A8CA779-3FF2-4331-9369-60FBADF692DC}" destId="{D6929FA4-2E97-43B2-AB69-56DD0290F51F}" srcOrd="0" destOrd="3" presId="urn:microsoft.com/office/officeart/2005/8/layout/hList1"/>
    <dgm:cxn modelId="{EC622BE3-9421-41E4-BC99-3CF4AF742DD5}" srcId="{FE27180B-F902-4E0A-995D-3812E8AE4E55}" destId="{D48A43E3-7311-42EB-A16F-5ABD0B05BD76}" srcOrd="3" destOrd="0" parTransId="{57B9A766-D7DA-4580-8A5F-E942185D2200}" sibTransId="{316D5CA2-4720-422F-BD9C-9CBAAD41E0AC}"/>
    <dgm:cxn modelId="{6D2FF773-A3C8-4F2B-9837-4C4E0AEA7F90}" srcId="{5E126505-DE9D-4362-AEA0-9363802BC5CA}" destId="{4AD077FD-A38C-46BE-A573-5B9A9A3875F8}" srcOrd="1" destOrd="0" parTransId="{06587940-D726-4157-A3A3-2561E6245CCB}" sibTransId="{C4E3B847-D46D-4C69-BC82-3C7568200D8B}"/>
    <dgm:cxn modelId="{6C3239AE-596E-451D-9A31-6333CE04D141}" type="presOf" srcId="{E6831E6B-8D01-4B7B-8E91-8B53D6D8C800}" destId="{E72EBD99-B407-4CFE-BB3C-B2412C81B99E}" srcOrd="0" destOrd="4" presId="urn:microsoft.com/office/officeart/2005/8/layout/hList1"/>
    <dgm:cxn modelId="{0F679ADD-9CDE-48C7-98B6-62DD481C4ECA}" type="presOf" srcId="{BE665057-D6A5-46E5-8C96-B92CC455D498}" destId="{D6929FA4-2E97-43B2-AB69-56DD0290F51F}" srcOrd="0" destOrd="7" presId="urn:microsoft.com/office/officeart/2005/8/layout/hList1"/>
    <dgm:cxn modelId="{3A5243BD-DDF4-4C29-AF83-194AF63126D2}" srcId="{FE27180B-F902-4E0A-995D-3812E8AE4E55}" destId="{6A973E91-8830-4B9C-988A-F127D9BFCE4E}" srcOrd="4" destOrd="0" parTransId="{11CB66D4-002F-497A-92D9-7DE7AA769CD3}" sibTransId="{46FAD388-8133-4BE3-89D8-E2C958ACF9FE}"/>
    <dgm:cxn modelId="{05094A1F-5E6C-483D-B799-AC05AB5E2D67}" srcId="{FE27180B-F902-4E0A-995D-3812E8AE4E55}" destId="{F850A12B-95FD-4F98-B9BD-CF397E474A50}" srcOrd="8" destOrd="0" parTransId="{53DF9075-A3E0-4CAD-B6DD-3F6D3DD8A223}" sibTransId="{90EFC8D8-7632-481C-87A3-20B46B3220C7}"/>
    <dgm:cxn modelId="{8E480C48-08D5-4843-83BB-43BF0642FC65}" srcId="{FE27180B-F902-4E0A-995D-3812E8AE4E55}" destId="{920FB9F1-3F7E-44B3-960A-BE0326FD2865}" srcOrd="10" destOrd="0" parTransId="{6171CC65-1244-408C-BBE1-3364761CE329}" sibTransId="{FEA44530-AE86-4723-BA9B-25E613B82A5F}"/>
    <dgm:cxn modelId="{8D3F50C0-09F0-4EF7-A900-ED4A322F67F3}" srcId="{FE27180B-F902-4E0A-995D-3812E8AE4E55}" destId="{6C633AD6-0BCD-4CE7-AD8E-05AFF1BF355A}" srcOrd="5" destOrd="0" parTransId="{EA62CF5A-0E1F-42BC-A8A5-638E403FA132}" sibTransId="{44DA3893-5CBB-49D0-9E96-3CEE0EF08473}"/>
    <dgm:cxn modelId="{D14A20FB-DF41-4781-B9EC-6CB21E23278A}" type="presOf" srcId="{643DF7F5-48FC-4499-A11A-10E0F1460CB9}" destId="{E72EBD99-B407-4CFE-BB3C-B2412C81B99E}" srcOrd="0" destOrd="0" presId="urn:microsoft.com/office/officeart/2005/8/layout/hList1"/>
    <dgm:cxn modelId="{7B3C18B3-6FA7-4D66-BBB0-1CC0464F0C5B}" type="presOf" srcId="{6B4628F8-B2CC-44DF-A331-F4675BE29362}" destId="{E23584A1-3D4E-42B9-B773-C3B27AE632C9}" srcOrd="0" destOrd="6" presId="urn:microsoft.com/office/officeart/2005/8/layout/hList1"/>
    <dgm:cxn modelId="{2205D0C3-177F-4837-906F-2BB66A647950}" type="presOf" srcId="{0E3C5D8F-77C9-42F5-947E-BC2170F7BD14}" destId="{E23584A1-3D4E-42B9-B773-C3B27AE632C9}" srcOrd="0" destOrd="0" presId="urn:microsoft.com/office/officeart/2005/8/layout/hList1"/>
    <dgm:cxn modelId="{A2BCD1C8-A430-44D4-AEE8-DF284C721AB7}" type="presOf" srcId="{05D4644B-5FB0-4525-B079-B1D2661AB772}" destId="{D6929FA4-2E97-43B2-AB69-56DD0290F51F}" srcOrd="0" destOrd="0" presId="urn:microsoft.com/office/officeart/2005/8/layout/hList1"/>
    <dgm:cxn modelId="{AA59DF83-AEDE-48C6-8F51-06500C145304}" type="presOf" srcId="{6A973E91-8830-4B9C-988A-F127D9BFCE4E}" destId="{E23584A1-3D4E-42B9-B773-C3B27AE632C9}" srcOrd="0" destOrd="4" presId="urn:microsoft.com/office/officeart/2005/8/layout/hList1"/>
    <dgm:cxn modelId="{9D6BA03D-52C6-4105-B079-37E0DF60FD36}" type="presOf" srcId="{D37AE790-CB25-4D21-A27F-8B6F5ABE2FB1}" destId="{6591E23A-FD49-4552-9587-02BEA5452157}" srcOrd="0" destOrd="0" presId="urn:microsoft.com/office/officeart/2005/8/layout/hList1"/>
    <dgm:cxn modelId="{696CECB0-9DFD-4BCB-A5CF-0AC064C142B6}" type="presOf" srcId="{4FEEB0C3-CB7C-4C87-B5A4-9EB1EFACF6F5}" destId="{D6929FA4-2E97-43B2-AB69-56DD0290F51F}" srcOrd="0" destOrd="6" presId="urn:microsoft.com/office/officeart/2005/8/layout/hList1"/>
    <dgm:cxn modelId="{32EE2D07-51C7-4737-9D30-09299DE95F53}" srcId="{59C0D607-DF51-4F11-83FE-C8CFD2C1A592}" destId="{BD0DC62C-9CCC-47B7-9CD7-AE5F053A4AD9}" srcOrd="2" destOrd="0" parTransId="{249D482E-639B-4A05-89B1-4ADBB80806C3}" sibTransId="{D12183F5-2F8E-4F3E-AB74-B4A059892A7E}"/>
    <dgm:cxn modelId="{47F67309-F539-4D48-A574-927DE6EA5CFA}" type="presOf" srcId="{5E126505-DE9D-4362-AEA0-9363802BC5CA}" destId="{9B9D9CD2-A1AC-4443-A7F1-2F6164D9C5EA}" srcOrd="0" destOrd="0" presId="urn:microsoft.com/office/officeart/2005/8/layout/hList1"/>
    <dgm:cxn modelId="{46E756E8-8EC0-491A-89EE-8ED9515FEEA6}" srcId="{5E126505-DE9D-4362-AEA0-9363802BC5CA}" destId="{FE27180B-F902-4E0A-995D-3812E8AE4E55}" srcOrd="2" destOrd="0" parTransId="{77EE86BA-02EF-4283-98C3-635D4398971C}" sibTransId="{47CD1C94-D985-42A3-A9B4-C7506DB2EA43}"/>
    <dgm:cxn modelId="{9114AB52-1752-4BDE-930B-DBE40A3AE4AE}" type="presParOf" srcId="{9B9D9CD2-A1AC-4443-A7F1-2F6164D9C5EA}" destId="{20458FD0-9B19-41AA-9ACF-D53EDAEEC5C7}" srcOrd="0" destOrd="0" presId="urn:microsoft.com/office/officeart/2005/8/layout/hList1"/>
    <dgm:cxn modelId="{CCBE5983-FDAE-40DF-B3DA-1531606A6660}" type="presParOf" srcId="{20458FD0-9B19-41AA-9ACF-D53EDAEEC5C7}" destId="{E2C0E1C7-552E-4A6B-B2F7-4E6668A5E9A7}" srcOrd="0" destOrd="0" presId="urn:microsoft.com/office/officeart/2005/8/layout/hList1"/>
    <dgm:cxn modelId="{7FB9A670-E2BA-4C28-AEF2-913B86A9AFB3}" type="presParOf" srcId="{20458FD0-9B19-41AA-9ACF-D53EDAEEC5C7}" destId="{D6929FA4-2E97-43B2-AB69-56DD0290F51F}" srcOrd="1" destOrd="0" presId="urn:microsoft.com/office/officeart/2005/8/layout/hList1"/>
    <dgm:cxn modelId="{0B10791E-3ED8-4755-A76F-EB7531C23128}" type="presParOf" srcId="{9B9D9CD2-A1AC-4443-A7F1-2F6164D9C5EA}" destId="{3F3D7B13-534C-472F-BDF9-F02563D69E8C}" srcOrd="1" destOrd="0" presId="urn:microsoft.com/office/officeart/2005/8/layout/hList1"/>
    <dgm:cxn modelId="{FB99C09A-106B-44F3-A81C-68C08DABC8EC}" type="presParOf" srcId="{9B9D9CD2-A1AC-4443-A7F1-2F6164D9C5EA}" destId="{41A336B9-B3EA-43ED-91FB-95ABC2E814E9}" srcOrd="2" destOrd="0" presId="urn:microsoft.com/office/officeart/2005/8/layout/hList1"/>
    <dgm:cxn modelId="{36B235F1-DE90-43EA-BE71-D49B139C150C}" type="presParOf" srcId="{41A336B9-B3EA-43ED-91FB-95ABC2E814E9}" destId="{65137D8F-0130-4602-B068-45A3079D7629}" srcOrd="0" destOrd="0" presId="urn:microsoft.com/office/officeart/2005/8/layout/hList1"/>
    <dgm:cxn modelId="{535990C9-80D0-49BD-ACDF-5C81E03CE942}" type="presParOf" srcId="{41A336B9-B3EA-43ED-91FB-95ABC2E814E9}" destId="{6591E23A-FD49-4552-9587-02BEA5452157}" srcOrd="1" destOrd="0" presId="urn:microsoft.com/office/officeart/2005/8/layout/hList1"/>
    <dgm:cxn modelId="{E091E12B-A3F1-44D3-BA0C-7195557E042B}" type="presParOf" srcId="{9B9D9CD2-A1AC-4443-A7F1-2F6164D9C5EA}" destId="{739FF868-438E-4F02-9354-AC04B4D44D2E}" srcOrd="3" destOrd="0" presId="urn:microsoft.com/office/officeart/2005/8/layout/hList1"/>
    <dgm:cxn modelId="{A288ED6C-CCDB-471F-8B6C-B5D38D517126}" type="presParOf" srcId="{9B9D9CD2-A1AC-4443-A7F1-2F6164D9C5EA}" destId="{CA9144F8-7B69-4793-AB55-3FA814FD1553}" srcOrd="4" destOrd="0" presId="urn:microsoft.com/office/officeart/2005/8/layout/hList1"/>
    <dgm:cxn modelId="{5C81E6EB-2A88-4356-BD15-46AD688D4FD2}" type="presParOf" srcId="{CA9144F8-7B69-4793-AB55-3FA814FD1553}" destId="{E6DCCB96-6B6A-4A9E-BB21-69044CADC932}" srcOrd="0" destOrd="0" presId="urn:microsoft.com/office/officeart/2005/8/layout/hList1"/>
    <dgm:cxn modelId="{6D8A8299-CEF5-430B-B790-C8DCDD2544D1}" type="presParOf" srcId="{CA9144F8-7B69-4793-AB55-3FA814FD1553}" destId="{E23584A1-3D4E-42B9-B773-C3B27AE632C9}" srcOrd="1" destOrd="0" presId="urn:microsoft.com/office/officeart/2005/8/layout/hList1"/>
    <dgm:cxn modelId="{09B0CE30-E815-4077-848A-80A2BCF6A59F}" type="presParOf" srcId="{9B9D9CD2-A1AC-4443-A7F1-2F6164D9C5EA}" destId="{FCC60B26-B9FE-4133-8143-3BDD9AE075AB}" srcOrd="5" destOrd="0" presId="urn:microsoft.com/office/officeart/2005/8/layout/hList1"/>
    <dgm:cxn modelId="{E1BBF7DE-E85B-473B-B439-3AFFAAAA139B}" type="presParOf" srcId="{9B9D9CD2-A1AC-4443-A7F1-2F6164D9C5EA}" destId="{45AC886B-0655-428C-A6DB-16E797681A7A}" srcOrd="6" destOrd="0" presId="urn:microsoft.com/office/officeart/2005/8/layout/hList1"/>
    <dgm:cxn modelId="{8FF975FC-AAA6-40B3-8555-0489E502F0E9}" type="presParOf" srcId="{45AC886B-0655-428C-A6DB-16E797681A7A}" destId="{5172BAC1-7C2C-45BE-A692-48EAF6F10BF0}" srcOrd="0" destOrd="0" presId="urn:microsoft.com/office/officeart/2005/8/layout/hList1"/>
    <dgm:cxn modelId="{92F1E17F-7E34-428C-BABF-741C468E1213}" type="presParOf" srcId="{45AC886B-0655-428C-A6DB-16E797681A7A}" destId="{E72EBD99-B407-4CFE-BB3C-B2412C81B99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9D6502-4B9D-4304-A2AD-0847AFD0AE78}" type="doc">
      <dgm:prSet loTypeId="urn:microsoft.com/office/officeart/2005/8/layout/hList3" loCatId="list" qsTypeId="urn:microsoft.com/office/officeart/2005/8/quickstyle/simple1" qsCatId="simple" csTypeId="urn:microsoft.com/office/officeart/2005/8/colors/colorful1" csCatId="colorful" phldr="1"/>
      <dgm:spPr/>
      <dgm:t>
        <a:bodyPr/>
        <a:lstStyle/>
        <a:p>
          <a:endParaRPr lang="en-US"/>
        </a:p>
      </dgm:t>
    </dgm:pt>
    <dgm:pt modelId="{ADF2A7C6-ACD4-485B-9E9E-0FBB5470B18E}">
      <dgm:prSet phldrT="[Text]"/>
      <dgm:spPr>
        <a:solidFill>
          <a:schemeClr val="tx2">
            <a:lumMod val="50000"/>
          </a:schemeClr>
        </a:solidFill>
      </dgm:spPr>
      <dgm:t>
        <a:bodyPr/>
        <a:lstStyle/>
        <a:p>
          <a:r>
            <a:rPr lang="en-US"/>
            <a:t>Bidang</a:t>
          </a:r>
          <a:r>
            <a:rPr lang="en-US" dirty="0"/>
            <a:t> </a:t>
          </a:r>
          <a:r>
            <a:rPr lang="en-US" dirty="0" err="1"/>
            <a:t>Pemrograman</a:t>
          </a:r>
          <a:r>
            <a:rPr lang="en-US" dirty="0"/>
            <a:t> Web</a:t>
          </a:r>
        </a:p>
      </dgm:t>
    </dgm:pt>
    <dgm:pt modelId="{4C6F6AFF-FB42-46AD-A101-4585FEFF6B62}" type="parTrans" cxnId="{BC72864A-854A-4DA4-A38F-358423EE3D84}">
      <dgm:prSet/>
      <dgm:spPr/>
      <dgm:t>
        <a:bodyPr/>
        <a:lstStyle/>
        <a:p>
          <a:endParaRPr lang="en-US"/>
        </a:p>
      </dgm:t>
    </dgm:pt>
    <dgm:pt modelId="{28B56B05-22F4-4997-A315-1349690A1CD7}" type="sibTrans" cxnId="{BC72864A-854A-4DA4-A38F-358423EE3D84}">
      <dgm:prSet/>
      <dgm:spPr/>
      <dgm:t>
        <a:bodyPr/>
        <a:lstStyle/>
        <a:p>
          <a:endParaRPr lang="en-US"/>
        </a:p>
      </dgm:t>
    </dgm:pt>
    <dgm:pt modelId="{B1721046-788E-4ADA-85E8-0866CA67E6DB}">
      <dgm:prSet phldrT="[Text]" custT="1"/>
      <dgm:spPr>
        <a:solidFill>
          <a:srgbClr val="00B050"/>
        </a:solidFill>
      </dgm:spPr>
      <dgm:t>
        <a:bodyPr/>
        <a:lstStyle/>
        <a:p>
          <a:pPr algn="ctr">
            <a:lnSpc>
              <a:spcPct val="90000"/>
            </a:lnSpc>
            <a:spcAft>
              <a:spcPct val="35000"/>
            </a:spcAft>
          </a:pPr>
          <a:endParaRPr lang="en-US" sz="3200" dirty="0"/>
        </a:p>
        <a:p>
          <a:pPr algn="ctr">
            <a:lnSpc>
              <a:spcPct val="90000"/>
            </a:lnSpc>
            <a:spcAft>
              <a:spcPct val="35000"/>
            </a:spcAft>
          </a:pPr>
          <a:endParaRPr lang="en-US" sz="3200" dirty="0"/>
        </a:p>
        <a:p>
          <a:pPr algn="ctr">
            <a:lnSpc>
              <a:spcPct val="90000"/>
            </a:lnSpc>
            <a:spcAft>
              <a:spcPct val="35000"/>
            </a:spcAft>
          </a:pPr>
          <a:endParaRPr lang="en-US" sz="3200" dirty="0"/>
        </a:p>
        <a:p>
          <a:pPr algn="ctr">
            <a:lnSpc>
              <a:spcPct val="90000"/>
            </a:lnSpc>
            <a:spcAft>
              <a:spcPct val="35000"/>
            </a:spcAft>
          </a:pPr>
          <a:endParaRPr lang="en-US" sz="1050" dirty="0"/>
        </a:p>
        <a:p>
          <a:pPr algn="ctr">
            <a:lnSpc>
              <a:spcPct val="100000"/>
            </a:lnSpc>
            <a:spcAft>
              <a:spcPts val="0"/>
            </a:spcAft>
          </a:pPr>
          <a:r>
            <a:rPr lang="en-US" sz="3200" b="1" u="sng" dirty="0"/>
            <a:t>MODEL</a:t>
          </a:r>
        </a:p>
        <a:p>
          <a:pPr algn="ctr">
            <a:lnSpc>
              <a:spcPct val="100000"/>
            </a:lnSpc>
            <a:spcAft>
              <a:spcPts val="0"/>
            </a:spcAft>
          </a:pPr>
          <a:r>
            <a:rPr lang="en-US" sz="3200" b="1" dirty="0"/>
            <a:t>DATABASE</a:t>
          </a:r>
        </a:p>
      </dgm:t>
    </dgm:pt>
    <dgm:pt modelId="{413A826C-C0B6-4B4D-894E-DCDA1CE88948}" type="parTrans" cxnId="{8EDF7D87-742D-4F01-BC4D-62C8325E5079}">
      <dgm:prSet/>
      <dgm:spPr/>
      <dgm:t>
        <a:bodyPr/>
        <a:lstStyle/>
        <a:p>
          <a:endParaRPr lang="en-US"/>
        </a:p>
      </dgm:t>
    </dgm:pt>
    <dgm:pt modelId="{8A5E460F-014D-44C7-B1B8-621BA9B310F2}" type="sibTrans" cxnId="{8EDF7D87-742D-4F01-BC4D-62C8325E5079}">
      <dgm:prSet/>
      <dgm:spPr/>
      <dgm:t>
        <a:bodyPr/>
        <a:lstStyle/>
        <a:p>
          <a:endParaRPr lang="en-US"/>
        </a:p>
      </dgm:t>
    </dgm:pt>
    <dgm:pt modelId="{746A9185-F695-40F5-884C-C5D06242EDA3}">
      <dgm:prSet phldrT="[Text]" custT="1"/>
      <dgm:spPr>
        <a:solidFill>
          <a:srgbClr val="7030A0"/>
        </a:solidFill>
      </dgm:spPr>
      <dgm:t>
        <a:bodyPr/>
        <a:lstStyle/>
        <a:p>
          <a:pPr>
            <a:lnSpc>
              <a:spcPct val="90000"/>
            </a:lnSpc>
            <a:spcAft>
              <a:spcPct val="35000"/>
            </a:spcAft>
          </a:pPr>
          <a:endParaRPr lang="en-US" sz="3200" dirty="0"/>
        </a:p>
        <a:p>
          <a:pPr>
            <a:lnSpc>
              <a:spcPct val="90000"/>
            </a:lnSpc>
            <a:spcAft>
              <a:spcPct val="35000"/>
            </a:spcAft>
          </a:pPr>
          <a:endParaRPr lang="en-US" sz="3200" dirty="0"/>
        </a:p>
        <a:p>
          <a:pPr>
            <a:lnSpc>
              <a:spcPct val="90000"/>
            </a:lnSpc>
            <a:spcAft>
              <a:spcPct val="35000"/>
            </a:spcAft>
          </a:pPr>
          <a:endParaRPr lang="en-US" sz="1600" dirty="0"/>
        </a:p>
        <a:p>
          <a:pPr>
            <a:lnSpc>
              <a:spcPct val="90000"/>
            </a:lnSpc>
            <a:spcAft>
              <a:spcPct val="35000"/>
            </a:spcAft>
          </a:pPr>
          <a:endParaRPr lang="en-US" sz="2400" dirty="0"/>
        </a:p>
        <a:p>
          <a:pPr>
            <a:lnSpc>
              <a:spcPct val="100000"/>
            </a:lnSpc>
            <a:spcAft>
              <a:spcPts val="0"/>
            </a:spcAft>
          </a:pPr>
          <a:r>
            <a:rPr lang="en-US" sz="3200" b="1" u="sng" dirty="0"/>
            <a:t>CONTROLLER</a:t>
          </a:r>
        </a:p>
        <a:p>
          <a:pPr>
            <a:lnSpc>
              <a:spcPct val="100000"/>
            </a:lnSpc>
            <a:spcAft>
              <a:spcPts val="0"/>
            </a:spcAft>
          </a:pPr>
          <a:r>
            <a:rPr lang="en-US" sz="3200" b="1" u="none" dirty="0"/>
            <a:t>SERVER SIDE</a:t>
          </a:r>
        </a:p>
      </dgm:t>
    </dgm:pt>
    <dgm:pt modelId="{B73DD3BA-A852-44B0-90AC-619741B49D72}" type="parTrans" cxnId="{AB2071CC-6A6E-4E24-847F-C74578B930D0}">
      <dgm:prSet/>
      <dgm:spPr/>
      <dgm:t>
        <a:bodyPr/>
        <a:lstStyle/>
        <a:p>
          <a:endParaRPr lang="en-US"/>
        </a:p>
      </dgm:t>
    </dgm:pt>
    <dgm:pt modelId="{8D5D9806-85A0-47F1-ADBD-F151F7AA7D34}" type="sibTrans" cxnId="{AB2071CC-6A6E-4E24-847F-C74578B930D0}">
      <dgm:prSet/>
      <dgm:spPr/>
      <dgm:t>
        <a:bodyPr/>
        <a:lstStyle/>
        <a:p>
          <a:endParaRPr lang="en-US"/>
        </a:p>
      </dgm:t>
    </dgm:pt>
    <dgm:pt modelId="{C1CDFAC4-ECCA-4F5B-9075-DF2F0999A85D}">
      <dgm:prSet phldrT="[Text]" custT="1"/>
      <dgm:spPr>
        <a:solidFill>
          <a:srgbClr val="FFC000"/>
        </a:solidFill>
      </dgm:spPr>
      <dgm:t>
        <a:bodyPr/>
        <a:lstStyle/>
        <a:p>
          <a:pPr>
            <a:lnSpc>
              <a:spcPct val="90000"/>
            </a:lnSpc>
            <a:spcAft>
              <a:spcPct val="35000"/>
            </a:spcAft>
          </a:pPr>
          <a:endParaRPr lang="en-US" sz="3600" b="1" dirty="0"/>
        </a:p>
        <a:p>
          <a:pPr>
            <a:lnSpc>
              <a:spcPct val="90000"/>
            </a:lnSpc>
            <a:spcAft>
              <a:spcPct val="35000"/>
            </a:spcAft>
          </a:pPr>
          <a:endParaRPr lang="en-US" sz="3600" b="1" dirty="0"/>
        </a:p>
        <a:p>
          <a:pPr>
            <a:lnSpc>
              <a:spcPct val="90000"/>
            </a:lnSpc>
            <a:spcAft>
              <a:spcPct val="35000"/>
            </a:spcAft>
          </a:pPr>
          <a:endParaRPr lang="en-US" sz="2800" b="1" dirty="0"/>
        </a:p>
        <a:p>
          <a:pPr>
            <a:lnSpc>
              <a:spcPct val="100000"/>
            </a:lnSpc>
            <a:spcAft>
              <a:spcPts val="0"/>
            </a:spcAft>
          </a:pPr>
          <a:r>
            <a:rPr lang="en-US" sz="3600" b="1" u="sng" dirty="0"/>
            <a:t>VIEW</a:t>
          </a:r>
        </a:p>
        <a:p>
          <a:pPr>
            <a:lnSpc>
              <a:spcPct val="100000"/>
            </a:lnSpc>
            <a:spcAft>
              <a:spcPts val="0"/>
            </a:spcAft>
          </a:pPr>
          <a:r>
            <a:rPr lang="en-US" sz="3600" b="1" u="none" dirty="0"/>
            <a:t>CLIENT SIDE</a:t>
          </a:r>
        </a:p>
      </dgm:t>
    </dgm:pt>
    <dgm:pt modelId="{F83CC027-D020-4861-88E8-19E27FB7645A}" type="parTrans" cxnId="{1379F7F0-7D78-4F69-B702-C57A46D59F8D}">
      <dgm:prSet/>
      <dgm:spPr/>
      <dgm:t>
        <a:bodyPr/>
        <a:lstStyle/>
        <a:p>
          <a:endParaRPr lang="en-US"/>
        </a:p>
      </dgm:t>
    </dgm:pt>
    <dgm:pt modelId="{F8E65FDD-5563-4D81-A364-51840F64B59C}" type="sibTrans" cxnId="{1379F7F0-7D78-4F69-B702-C57A46D59F8D}">
      <dgm:prSet/>
      <dgm:spPr/>
      <dgm:t>
        <a:bodyPr/>
        <a:lstStyle/>
        <a:p>
          <a:endParaRPr lang="en-US"/>
        </a:p>
      </dgm:t>
    </dgm:pt>
    <dgm:pt modelId="{ABC11143-8D7D-411A-B988-6C0688760D38}" type="pres">
      <dgm:prSet presAssocID="{469D6502-4B9D-4304-A2AD-0847AFD0AE78}" presName="composite" presStyleCnt="0">
        <dgm:presLayoutVars>
          <dgm:chMax val="1"/>
          <dgm:dir/>
          <dgm:resizeHandles val="exact"/>
        </dgm:presLayoutVars>
      </dgm:prSet>
      <dgm:spPr/>
      <dgm:t>
        <a:bodyPr/>
        <a:lstStyle/>
        <a:p>
          <a:endParaRPr lang="id-ID"/>
        </a:p>
      </dgm:t>
    </dgm:pt>
    <dgm:pt modelId="{0A18F9C9-754F-4D0E-8D75-750A77C8AF6D}" type="pres">
      <dgm:prSet presAssocID="{ADF2A7C6-ACD4-485B-9E9E-0FBB5470B18E}" presName="roof" presStyleLbl="dkBgShp" presStyleIdx="0" presStyleCnt="2"/>
      <dgm:spPr/>
      <dgm:t>
        <a:bodyPr/>
        <a:lstStyle/>
        <a:p>
          <a:endParaRPr lang="id-ID"/>
        </a:p>
      </dgm:t>
    </dgm:pt>
    <dgm:pt modelId="{2892EE32-06B2-405A-8F93-4F91ECEC6B88}" type="pres">
      <dgm:prSet presAssocID="{ADF2A7C6-ACD4-485B-9E9E-0FBB5470B18E}" presName="pillars" presStyleCnt="0"/>
      <dgm:spPr/>
    </dgm:pt>
    <dgm:pt modelId="{A1B6A5D7-2081-418F-8FFD-82507F27CDC7}" type="pres">
      <dgm:prSet presAssocID="{ADF2A7C6-ACD4-485B-9E9E-0FBB5470B18E}" presName="pillar1" presStyleLbl="node1" presStyleIdx="0" presStyleCnt="3">
        <dgm:presLayoutVars>
          <dgm:bulletEnabled val="1"/>
        </dgm:presLayoutVars>
      </dgm:prSet>
      <dgm:spPr/>
      <dgm:t>
        <a:bodyPr/>
        <a:lstStyle/>
        <a:p>
          <a:endParaRPr lang="id-ID"/>
        </a:p>
      </dgm:t>
    </dgm:pt>
    <dgm:pt modelId="{8883A111-1477-444E-B583-3F0E4D3E70EA}" type="pres">
      <dgm:prSet presAssocID="{746A9185-F695-40F5-884C-C5D06242EDA3}" presName="pillarX" presStyleLbl="node1" presStyleIdx="1" presStyleCnt="3">
        <dgm:presLayoutVars>
          <dgm:bulletEnabled val="1"/>
        </dgm:presLayoutVars>
      </dgm:prSet>
      <dgm:spPr/>
      <dgm:t>
        <a:bodyPr/>
        <a:lstStyle/>
        <a:p>
          <a:endParaRPr lang="id-ID"/>
        </a:p>
      </dgm:t>
    </dgm:pt>
    <dgm:pt modelId="{A27BE039-4396-41B6-96FE-0F6B9044EE65}" type="pres">
      <dgm:prSet presAssocID="{C1CDFAC4-ECCA-4F5B-9075-DF2F0999A85D}" presName="pillarX" presStyleLbl="node1" presStyleIdx="2" presStyleCnt="3">
        <dgm:presLayoutVars>
          <dgm:bulletEnabled val="1"/>
        </dgm:presLayoutVars>
      </dgm:prSet>
      <dgm:spPr/>
      <dgm:t>
        <a:bodyPr/>
        <a:lstStyle/>
        <a:p>
          <a:endParaRPr lang="id-ID"/>
        </a:p>
      </dgm:t>
    </dgm:pt>
    <dgm:pt modelId="{2E88AFA2-1D64-4342-8620-978E08139DE8}" type="pres">
      <dgm:prSet presAssocID="{ADF2A7C6-ACD4-485B-9E9E-0FBB5470B18E}" presName="base" presStyleLbl="dkBgShp" presStyleIdx="1" presStyleCnt="2"/>
      <dgm:spPr>
        <a:solidFill>
          <a:schemeClr val="tx2">
            <a:lumMod val="50000"/>
          </a:schemeClr>
        </a:solidFill>
      </dgm:spPr>
    </dgm:pt>
  </dgm:ptLst>
  <dgm:cxnLst>
    <dgm:cxn modelId="{AB2071CC-6A6E-4E24-847F-C74578B930D0}" srcId="{ADF2A7C6-ACD4-485B-9E9E-0FBB5470B18E}" destId="{746A9185-F695-40F5-884C-C5D06242EDA3}" srcOrd="1" destOrd="0" parTransId="{B73DD3BA-A852-44B0-90AC-619741B49D72}" sibTransId="{8D5D9806-85A0-47F1-ADBD-F151F7AA7D34}"/>
    <dgm:cxn modelId="{1379F7F0-7D78-4F69-B702-C57A46D59F8D}" srcId="{ADF2A7C6-ACD4-485B-9E9E-0FBB5470B18E}" destId="{C1CDFAC4-ECCA-4F5B-9075-DF2F0999A85D}" srcOrd="2" destOrd="0" parTransId="{F83CC027-D020-4861-88E8-19E27FB7645A}" sibTransId="{F8E65FDD-5563-4D81-A364-51840F64B59C}"/>
    <dgm:cxn modelId="{8EDF7D87-742D-4F01-BC4D-62C8325E5079}" srcId="{ADF2A7C6-ACD4-485B-9E9E-0FBB5470B18E}" destId="{B1721046-788E-4ADA-85E8-0866CA67E6DB}" srcOrd="0" destOrd="0" parTransId="{413A826C-C0B6-4B4D-894E-DCDA1CE88948}" sibTransId="{8A5E460F-014D-44C7-B1B8-621BA9B310F2}"/>
    <dgm:cxn modelId="{CBE4D6E0-744B-4473-B5F6-758B0F8069DF}" type="presOf" srcId="{746A9185-F695-40F5-884C-C5D06242EDA3}" destId="{8883A111-1477-444E-B583-3F0E4D3E70EA}" srcOrd="0" destOrd="0" presId="urn:microsoft.com/office/officeart/2005/8/layout/hList3"/>
    <dgm:cxn modelId="{BC72864A-854A-4DA4-A38F-358423EE3D84}" srcId="{469D6502-4B9D-4304-A2AD-0847AFD0AE78}" destId="{ADF2A7C6-ACD4-485B-9E9E-0FBB5470B18E}" srcOrd="0" destOrd="0" parTransId="{4C6F6AFF-FB42-46AD-A101-4585FEFF6B62}" sibTransId="{28B56B05-22F4-4997-A315-1349690A1CD7}"/>
    <dgm:cxn modelId="{5F77C994-6ADA-4496-893A-272A40DB035C}" type="presOf" srcId="{C1CDFAC4-ECCA-4F5B-9075-DF2F0999A85D}" destId="{A27BE039-4396-41B6-96FE-0F6B9044EE65}" srcOrd="0" destOrd="0" presId="urn:microsoft.com/office/officeart/2005/8/layout/hList3"/>
    <dgm:cxn modelId="{D26A6553-6F4C-430F-A25B-237BB4DAC876}" type="presOf" srcId="{ADF2A7C6-ACD4-485B-9E9E-0FBB5470B18E}" destId="{0A18F9C9-754F-4D0E-8D75-750A77C8AF6D}" srcOrd="0" destOrd="0" presId="urn:microsoft.com/office/officeart/2005/8/layout/hList3"/>
    <dgm:cxn modelId="{A991A778-99D4-49E6-95D8-60C8737066AD}" type="presOf" srcId="{B1721046-788E-4ADA-85E8-0866CA67E6DB}" destId="{A1B6A5D7-2081-418F-8FFD-82507F27CDC7}" srcOrd="0" destOrd="0" presId="urn:microsoft.com/office/officeart/2005/8/layout/hList3"/>
    <dgm:cxn modelId="{FFA539DE-F5A3-4977-AA90-37BB0E431F63}" type="presOf" srcId="{469D6502-4B9D-4304-A2AD-0847AFD0AE78}" destId="{ABC11143-8D7D-411A-B988-6C0688760D38}" srcOrd="0" destOrd="0" presId="urn:microsoft.com/office/officeart/2005/8/layout/hList3"/>
    <dgm:cxn modelId="{54759906-F37B-46E7-964E-32D138A20A0F}" type="presParOf" srcId="{ABC11143-8D7D-411A-B988-6C0688760D38}" destId="{0A18F9C9-754F-4D0E-8D75-750A77C8AF6D}" srcOrd="0" destOrd="0" presId="urn:microsoft.com/office/officeart/2005/8/layout/hList3"/>
    <dgm:cxn modelId="{D92C1E60-BCC3-4738-9C04-03BCE5A0EA60}" type="presParOf" srcId="{ABC11143-8D7D-411A-B988-6C0688760D38}" destId="{2892EE32-06B2-405A-8F93-4F91ECEC6B88}" srcOrd="1" destOrd="0" presId="urn:microsoft.com/office/officeart/2005/8/layout/hList3"/>
    <dgm:cxn modelId="{E637899C-6D56-4610-8A08-C45F3FF78864}" type="presParOf" srcId="{2892EE32-06B2-405A-8F93-4F91ECEC6B88}" destId="{A1B6A5D7-2081-418F-8FFD-82507F27CDC7}" srcOrd="0" destOrd="0" presId="urn:microsoft.com/office/officeart/2005/8/layout/hList3"/>
    <dgm:cxn modelId="{FE904C5A-9869-497F-A9F6-E8E6A1ABAE26}" type="presParOf" srcId="{2892EE32-06B2-405A-8F93-4F91ECEC6B88}" destId="{8883A111-1477-444E-B583-3F0E4D3E70EA}" srcOrd="1" destOrd="0" presId="urn:microsoft.com/office/officeart/2005/8/layout/hList3"/>
    <dgm:cxn modelId="{69433B8F-11D1-4CF2-B2C0-EABA0FC1FEE3}" type="presParOf" srcId="{2892EE32-06B2-405A-8F93-4F91ECEC6B88}" destId="{A27BE039-4396-41B6-96FE-0F6B9044EE65}" srcOrd="2" destOrd="0" presId="urn:microsoft.com/office/officeart/2005/8/layout/hList3"/>
    <dgm:cxn modelId="{B67C53AE-94CF-4634-B74D-AF22F78E322A}" type="presParOf" srcId="{ABC11143-8D7D-411A-B988-6C0688760D38}" destId="{2E88AFA2-1D64-4342-8620-978E08139DE8}"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image" Target="../media/image23.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image" Target="../media/image2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C21BEF-BE28-4E76-9D60-7138FB889744}" type="datetimeFigureOut">
              <a:rPr lang="en-US" smtClean="0"/>
              <a:t>2/18/2019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DA3C49-5868-4E61-A677-62436B989765}" type="slidenum">
              <a:rPr lang="en-US" smtClean="0"/>
              <a:t>‹#›</a:t>
            </a:fld>
            <a:endParaRPr lang="en-US"/>
          </a:p>
        </p:txBody>
      </p:sp>
    </p:spTree>
    <p:extLst>
      <p:ext uri="{BB962C8B-B14F-4D97-AF65-F5344CB8AC3E}">
        <p14:creationId xmlns:p14="http://schemas.microsoft.com/office/powerpoint/2010/main" val="406759974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CF35F7-200E-49D6-8B7C-AD2DD13040E3}" type="datetimeFigureOut">
              <a:rPr lang="id-ID" smtClean="0"/>
              <a:t>18/02/2019</a:t>
            </a:fld>
            <a:endParaRPr lang="id-ID"/>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E517B7-8B0C-443C-8177-3FD29EF0AB98}" type="slidenum">
              <a:rPr lang="id-ID" smtClean="0"/>
              <a:t>‹#›</a:t>
            </a:fld>
            <a:endParaRPr lang="id-ID"/>
          </a:p>
        </p:txBody>
      </p:sp>
    </p:spTree>
    <p:extLst>
      <p:ext uri="{BB962C8B-B14F-4D97-AF65-F5344CB8AC3E}">
        <p14:creationId xmlns:p14="http://schemas.microsoft.com/office/powerpoint/2010/main" val="4266273675"/>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2263270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3611660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1809011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2330543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311430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897512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269573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3175947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1297242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4217342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288172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732471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2719438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990926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3565563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2316126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3368715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326165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34550538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39196640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19195445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3345530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2936402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10801091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1036969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5816460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2827510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11442457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22996429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38063463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02107C-8A32-4F4E-ADDC-F9915711B10C}" type="slidenum">
              <a:rPr lang="en-US" smtClean="0"/>
              <a:t>99</a:t>
            </a:fld>
            <a:endParaRPr lang="en-US"/>
          </a:p>
        </p:txBody>
      </p:sp>
    </p:spTree>
    <p:extLst>
      <p:ext uri="{BB962C8B-B14F-4D97-AF65-F5344CB8AC3E}">
        <p14:creationId xmlns:p14="http://schemas.microsoft.com/office/powerpoint/2010/main" val="1059118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2583782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50751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2174844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2560170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2435628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smtClean="0">
              <a:latin typeface="Arial" panose="020B0604020202020204" pitchFamily="34" charset="0"/>
            </a:endParaRPr>
          </a:p>
        </p:txBody>
      </p:sp>
    </p:spTree>
    <p:extLst>
      <p:ext uri="{BB962C8B-B14F-4D97-AF65-F5344CB8AC3E}">
        <p14:creationId xmlns:p14="http://schemas.microsoft.com/office/powerpoint/2010/main" val="3465239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28650" y="2062163"/>
            <a:ext cx="7886700" cy="1396785"/>
          </a:xfrm>
        </p:spPr>
        <p:txBody>
          <a:bodyPr anchor="b">
            <a:normAutofit/>
          </a:bodyPr>
          <a:lstStyle>
            <a:lvl1pPr algn="ctr">
              <a:defRPr sz="6500" b="1">
                <a:latin typeface="Agency FB" panose="020B0503020202020204" pitchFamily="34" charset="0"/>
              </a:defRPr>
            </a:lvl1pPr>
          </a:lstStyle>
          <a:p>
            <a:r>
              <a:rPr lang="en-US" dirty="0" err="1"/>
              <a:t>Judul</a:t>
            </a:r>
            <a:r>
              <a:rPr lang="en-US" dirty="0"/>
              <a:t> </a:t>
            </a:r>
            <a:r>
              <a:rPr lang="en-US" dirty="0" err="1"/>
              <a:t>Presentasi</a:t>
            </a:r>
            <a:endParaRPr lang="en-US" dirty="0"/>
          </a:p>
        </p:txBody>
      </p:sp>
      <p:sp>
        <p:nvSpPr>
          <p:cNvPr id="8" name="Subtitle 2"/>
          <p:cNvSpPr>
            <a:spLocks noGrp="1"/>
          </p:cNvSpPr>
          <p:nvPr>
            <p:ph type="subTitle" idx="1"/>
          </p:nvPr>
        </p:nvSpPr>
        <p:spPr>
          <a:xfrm>
            <a:off x="628650" y="3602038"/>
            <a:ext cx="7886700" cy="1655762"/>
          </a:xfrm>
        </p:spPr>
        <p:txBody>
          <a:bodyPr/>
          <a:lstStyle>
            <a:lvl1pPr marL="0" indent="0" algn="ctr">
              <a:buNone/>
              <a:defRPr sz="2400">
                <a:latin typeface="Agency FB" panose="020B0503020202020204" pitchFamily="34" charset="0"/>
                <a:ea typeface="Adobe Heiti Std R" panose="020B0400000000000000" pitchFamily="34" charset="-128"/>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grpSp>
        <p:nvGrpSpPr>
          <p:cNvPr id="2" name="Group 1">
            <a:extLst>
              <a:ext uri="{FF2B5EF4-FFF2-40B4-BE49-F238E27FC236}">
                <a16:creationId xmlns="" xmlns:a16="http://schemas.microsoft.com/office/drawing/2014/main" id="{BF297A3D-1EBC-4C20-A6D0-B4AB835648C5}"/>
              </a:ext>
            </a:extLst>
          </p:cNvPr>
          <p:cNvGrpSpPr/>
          <p:nvPr userDrawn="1"/>
        </p:nvGrpSpPr>
        <p:grpSpPr>
          <a:xfrm>
            <a:off x="7418768" y="6522818"/>
            <a:ext cx="1725232" cy="335186"/>
            <a:chOff x="7418768" y="6522818"/>
            <a:chExt cx="1725232" cy="335186"/>
          </a:xfrm>
        </p:grpSpPr>
        <p:sp>
          <p:nvSpPr>
            <p:cNvPr id="20" name="Rectangle 19"/>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25" name="Rectangle 24"/>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Tree>
    <p:extLst>
      <p:ext uri="{BB962C8B-B14F-4D97-AF65-F5344CB8AC3E}">
        <p14:creationId xmlns:p14="http://schemas.microsoft.com/office/powerpoint/2010/main" val="313105123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2"/>
          <p:cNvSpPr/>
          <p:nvPr userDrawn="1"/>
        </p:nvSpPr>
        <p:spPr>
          <a:xfrm>
            <a:off x="255058" y="262204"/>
            <a:ext cx="202142" cy="1167868"/>
          </a:xfrm>
          <a:prstGeom prst="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80202648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96A300E-0E83-436C-99F7-23CC1281ED56}" type="slidenum">
              <a:rPr lang="en-US" altLang="en-US"/>
              <a:pPr>
                <a:defRPr/>
              </a:pPr>
              <a:t>‹#›</a:t>
            </a:fld>
            <a:endParaRPr lang="en-US" altLang="en-US"/>
          </a:p>
        </p:txBody>
      </p:sp>
    </p:spTree>
    <p:extLst>
      <p:ext uri="{BB962C8B-B14F-4D97-AF65-F5344CB8AC3E}">
        <p14:creationId xmlns:p14="http://schemas.microsoft.com/office/powerpoint/2010/main" val="344478088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smtClean="0"/>
            </a:lvl1pPr>
          </a:lstStyle>
          <a:p>
            <a:pPr>
              <a:defRPr/>
            </a:pPr>
            <a:endParaRPr lang="en-US" altLang="en-US"/>
          </a:p>
        </p:txBody>
      </p:sp>
      <p:sp>
        <p:nvSpPr>
          <p:cNvPr id="7" name="Footer Placeholder 6"/>
          <p:cNvSpPr>
            <a:spLocks noGrp="1"/>
          </p:cNvSpPr>
          <p:nvPr>
            <p:ph type="ftr" sz="quarter" idx="11"/>
          </p:nvPr>
        </p:nvSpPr>
        <p:spPr>
          <a:xfrm>
            <a:off x="3124200" y="6245225"/>
            <a:ext cx="2895600" cy="476250"/>
          </a:xfrm>
        </p:spPr>
        <p:txBody>
          <a:bodyPr/>
          <a:lstStyle>
            <a:lvl1pPr>
              <a:defRPr smtClean="0"/>
            </a:lvl1pPr>
          </a:lstStyle>
          <a:p>
            <a:pPr>
              <a:defRPr/>
            </a:pPr>
            <a:endParaRPr lang="en-US" altLang="en-US"/>
          </a:p>
        </p:txBody>
      </p:sp>
      <p:sp>
        <p:nvSpPr>
          <p:cNvPr id="8" name="Slide Number Placeholder 7"/>
          <p:cNvSpPr>
            <a:spLocks noGrp="1"/>
          </p:cNvSpPr>
          <p:nvPr>
            <p:ph type="sldNum" sz="quarter" idx="12"/>
          </p:nvPr>
        </p:nvSpPr>
        <p:spPr>
          <a:xfrm>
            <a:off x="6553200" y="6245225"/>
            <a:ext cx="2133600" cy="476250"/>
          </a:xfrm>
        </p:spPr>
        <p:txBody>
          <a:bodyPr/>
          <a:lstStyle>
            <a:lvl1pPr>
              <a:defRPr smtClean="0"/>
            </a:lvl1pPr>
          </a:lstStyle>
          <a:p>
            <a:pPr>
              <a:defRPr/>
            </a:pPr>
            <a:fld id="{8DD2C0A5-D0ED-4A11-B695-75852E092838}" type="slidenum">
              <a:rPr lang="en-US" altLang="en-US"/>
              <a:pPr>
                <a:defRPr/>
              </a:pPr>
              <a:t>‹#›</a:t>
            </a:fld>
            <a:endParaRPr lang="en-US" altLang="en-US"/>
          </a:p>
        </p:txBody>
      </p:sp>
    </p:spTree>
    <p:extLst>
      <p:ext uri="{BB962C8B-B14F-4D97-AF65-F5344CB8AC3E}">
        <p14:creationId xmlns:p14="http://schemas.microsoft.com/office/powerpoint/2010/main" val="197588145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smtClean="0"/>
              <a:t>Click to edit Master title style</a:t>
            </a:r>
            <a:endParaRPr lang="id-ID"/>
          </a:p>
        </p:txBody>
      </p:sp>
      <p:sp>
        <p:nvSpPr>
          <p:cNvPr id="3" name="Text Placeholder 2"/>
          <p:cNvSpPr>
            <a:spLocks noGrp="1"/>
          </p:cNvSpPr>
          <p:nvPr>
            <p:ph type="body" sz="half" idx="1"/>
          </p:nvPr>
        </p:nvSpPr>
        <p:spPr>
          <a:xfrm>
            <a:off x="457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4648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Footer Placeholder 4"/>
          <p:cNvSpPr>
            <a:spLocks noGrp="1"/>
          </p:cNvSpPr>
          <p:nvPr>
            <p:ph type="ftr" sz="quarter" idx="10"/>
          </p:nvPr>
        </p:nvSpPr>
        <p:spPr>
          <a:xfrm>
            <a:off x="3124200" y="6248400"/>
            <a:ext cx="2895600" cy="457200"/>
          </a:xfrm>
        </p:spPr>
        <p:txBody>
          <a:bodyPr/>
          <a:lstStyle>
            <a:lvl1pPr>
              <a:defRPr/>
            </a:lvl1pPr>
          </a:lstStyle>
          <a:p>
            <a:endParaRPr lang="en-US"/>
          </a:p>
        </p:txBody>
      </p:sp>
      <p:sp>
        <p:nvSpPr>
          <p:cNvPr id="6" name="Slide Number Placeholder 5"/>
          <p:cNvSpPr>
            <a:spLocks noGrp="1"/>
          </p:cNvSpPr>
          <p:nvPr>
            <p:ph type="sldNum" sz="quarter" idx="11"/>
          </p:nvPr>
        </p:nvSpPr>
        <p:spPr>
          <a:xfrm>
            <a:off x="6553200" y="6248400"/>
            <a:ext cx="2133600" cy="457200"/>
          </a:xfrm>
        </p:spPr>
        <p:txBody>
          <a:bodyPr/>
          <a:lstStyle>
            <a:lvl1pPr>
              <a:defRPr/>
            </a:lvl1pPr>
          </a:lstStyle>
          <a:p>
            <a:fld id="{EB8F6C07-ED1E-4AFF-855A-52E6AA134BEC}" type="slidenum">
              <a:rPr lang="en-US"/>
              <a:pPr/>
              <a:t>‹#›</a:t>
            </a:fld>
            <a:endParaRPr lang="en-US"/>
          </a:p>
        </p:txBody>
      </p:sp>
      <p:sp>
        <p:nvSpPr>
          <p:cNvPr id="7" name="Date Placeholder 6"/>
          <p:cNvSpPr>
            <a:spLocks noGrp="1"/>
          </p:cNvSpPr>
          <p:nvPr>
            <p:ph type="dt" sz="half" idx="12"/>
          </p:nvPr>
        </p:nvSpPr>
        <p:spPr>
          <a:xfrm>
            <a:off x="457200" y="6245225"/>
            <a:ext cx="2133600" cy="476250"/>
          </a:xfrm>
        </p:spPr>
        <p:txBody>
          <a:bodyPr/>
          <a:lstStyle>
            <a:lvl1pPr>
              <a:defRPr/>
            </a:lvl1pPr>
          </a:lstStyle>
          <a:p>
            <a:endParaRPr lang="en-US"/>
          </a:p>
        </p:txBody>
      </p:sp>
    </p:spTree>
    <p:extLst>
      <p:ext uri="{BB962C8B-B14F-4D97-AF65-F5344CB8AC3E}">
        <p14:creationId xmlns:p14="http://schemas.microsoft.com/office/powerpoint/2010/main" val="226521431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26C2E2-2092-4F30-865E-5F254016ABFE}" type="datetime1">
              <a:rPr lang="en-US" smtClean="0"/>
              <a:t>2/18/2019</a:t>
            </a:fld>
            <a:endParaRPr lang="en-US" dirty="0"/>
          </a:p>
        </p:txBody>
      </p:sp>
      <p:sp>
        <p:nvSpPr>
          <p:cNvPr id="3" name="Footer Placeholder 2"/>
          <p:cNvSpPr>
            <a:spLocks noGrp="1"/>
          </p:cNvSpPr>
          <p:nvPr>
            <p:ph type="ftr" sz="quarter" idx="11"/>
          </p:nvPr>
        </p:nvSpPr>
        <p:spPr/>
        <p:txBody>
          <a:bodyPr/>
          <a:lstStyle/>
          <a:p>
            <a:r>
              <a:rPr lang="en-US" smtClean="0"/>
              <a:t>BUDIONO, ST.</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5711074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2" descr="http://oconk.heck.in/files/caramemperbaikilamput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8165" y="496389"/>
            <a:ext cx="1456955" cy="157266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a:spLocks noGrp="1"/>
          </p:cNvSpPr>
          <p:nvPr>
            <p:ph idx="1" hasCustomPrompt="1"/>
          </p:nvPr>
        </p:nvSpPr>
        <p:spPr>
          <a:xfrm>
            <a:off x="326571" y="496389"/>
            <a:ext cx="6970341" cy="6022268"/>
          </a:xfrm>
        </p:spPr>
        <p:txBody>
          <a:bodyPr/>
          <a:lstStyle>
            <a:lvl1pPr marL="0" indent="0">
              <a:buFont typeface="Wingdings" panose="05000000000000000000" pitchFamily="2" charset="2"/>
              <a:buNone/>
              <a:defRPr/>
            </a:lvl1pPr>
            <a:lvl2pPr marL="685766" indent="-228589">
              <a:buFont typeface="Wingdings" panose="05000000000000000000" pitchFamily="2" charset="2"/>
              <a:buChar char="q"/>
              <a:defRPr/>
            </a:lvl2pPr>
            <a:lvl3pPr marL="1142942" indent="-228589">
              <a:buFont typeface="Wingdings" panose="05000000000000000000" pitchFamily="2" charset="2"/>
              <a:buChar char="q"/>
              <a:defRPr/>
            </a:lvl3pPr>
            <a:lvl4pPr marL="1600120" indent="-228589">
              <a:buFont typeface="Wingdings" panose="05000000000000000000" pitchFamily="2" charset="2"/>
              <a:buChar char="q"/>
              <a:defRPr/>
            </a:lvl4pPr>
            <a:lvl5pPr marL="2057298" indent="-228589">
              <a:buFont typeface="Wingdings" panose="05000000000000000000" pitchFamily="2" charset="2"/>
              <a:buChar char="q"/>
              <a:defRPr/>
            </a:lvl5pPr>
          </a:lstStyle>
          <a:p>
            <a:pPr lvl="0"/>
            <a:r>
              <a:rPr lang="en-US" dirty="0" err="1"/>
              <a:t>Tulisan</a:t>
            </a:r>
            <a:endParaRPr lang="en-US" dirty="0"/>
          </a:p>
        </p:txBody>
      </p:sp>
      <p:grpSp>
        <p:nvGrpSpPr>
          <p:cNvPr id="12" name="Group 11">
            <a:extLst>
              <a:ext uri="{FF2B5EF4-FFF2-40B4-BE49-F238E27FC236}">
                <a16:creationId xmlns="" xmlns:a16="http://schemas.microsoft.com/office/drawing/2014/main" id="{6CB640A9-E75A-4093-9667-ABD2E89C2AD7}"/>
              </a:ext>
            </a:extLst>
          </p:cNvPr>
          <p:cNvGrpSpPr/>
          <p:nvPr userDrawn="1"/>
        </p:nvGrpSpPr>
        <p:grpSpPr>
          <a:xfrm>
            <a:off x="7418768" y="6522818"/>
            <a:ext cx="1725232" cy="335186"/>
            <a:chOff x="7418768" y="6522818"/>
            <a:chExt cx="1725232" cy="335186"/>
          </a:xfrm>
        </p:grpSpPr>
        <p:sp>
          <p:nvSpPr>
            <p:cNvPr id="13" name="Rectangle 12">
              <a:extLst>
                <a:ext uri="{FF2B5EF4-FFF2-40B4-BE49-F238E27FC236}">
                  <a16:creationId xmlns="" xmlns:a16="http://schemas.microsoft.com/office/drawing/2014/main" id="{262ED595-A960-4EC6-A66D-72370EA79B32}"/>
                </a:ext>
              </a:extLst>
            </p:cNvPr>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14" name="Rectangle 13">
              <a:extLst>
                <a:ext uri="{FF2B5EF4-FFF2-40B4-BE49-F238E27FC236}">
                  <a16:creationId xmlns="" xmlns:a16="http://schemas.microsoft.com/office/drawing/2014/main" id="{B6C5A0C2-4FFC-43FE-AF3C-49817869F3D9}"/>
                </a:ext>
              </a:extLst>
            </p:cNvPr>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Tree>
    <p:extLst>
      <p:ext uri="{BB962C8B-B14F-4D97-AF65-F5344CB8AC3E}">
        <p14:creationId xmlns:p14="http://schemas.microsoft.com/office/powerpoint/2010/main" val="188923483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4" name="Group 13">
            <a:extLst>
              <a:ext uri="{FF2B5EF4-FFF2-40B4-BE49-F238E27FC236}">
                <a16:creationId xmlns="" xmlns:a16="http://schemas.microsoft.com/office/drawing/2014/main" id="{3767F55E-A8D4-4080-A68C-7A89EBC25F20}"/>
              </a:ext>
            </a:extLst>
          </p:cNvPr>
          <p:cNvGrpSpPr/>
          <p:nvPr userDrawn="1"/>
        </p:nvGrpSpPr>
        <p:grpSpPr>
          <a:xfrm>
            <a:off x="7418768" y="6522814"/>
            <a:ext cx="1725232" cy="335186"/>
            <a:chOff x="7418768" y="6522818"/>
            <a:chExt cx="1725232" cy="335186"/>
          </a:xfrm>
        </p:grpSpPr>
        <p:sp>
          <p:nvSpPr>
            <p:cNvPr id="15" name="Rectangle 14">
              <a:extLst>
                <a:ext uri="{FF2B5EF4-FFF2-40B4-BE49-F238E27FC236}">
                  <a16:creationId xmlns="" xmlns:a16="http://schemas.microsoft.com/office/drawing/2014/main" id="{3D172E93-39AD-4D63-9BA1-B8B65F6D6F1E}"/>
                </a:ext>
              </a:extLst>
            </p:cNvPr>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16" name="Rectangle 15">
              <a:extLst>
                <a:ext uri="{FF2B5EF4-FFF2-40B4-BE49-F238E27FC236}">
                  <a16:creationId xmlns="" xmlns:a16="http://schemas.microsoft.com/office/drawing/2014/main" id="{E0B00AE5-724C-4F13-BE78-A3FF537246D8}"/>
                </a:ext>
              </a:extLst>
            </p:cNvPr>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
        <p:nvSpPr>
          <p:cNvPr id="7" name="Title 1"/>
          <p:cNvSpPr>
            <a:spLocks noGrp="1"/>
          </p:cNvSpPr>
          <p:nvPr>
            <p:ph type="title" hasCustomPrompt="1"/>
          </p:nvPr>
        </p:nvSpPr>
        <p:spPr>
          <a:xfrm>
            <a:off x="175263" y="116932"/>
            <a:ext cx="8778231" cy="1233036"/>
          </a:xfrm>
        </p:spPr>
        <p:txBody>
          <a:bodyPr/>
          <a:lstStyle>
            <a:lvl1pPr>
              <a:defRPr baseline="0">
                <a:latin typeface="Agency FB" panose="020B0503020202020204" pitchFamily="34" charset="0"/>
              </a:defRPr>
            </a:lvl1pPr>
          </a:lstStyle>
          <a:p>
            <a:r>
              <a:rPr lang="en-US" dirty="0"/>
              <a:t>Road Map </a:t>
            </a:r>
            <a:r>
              <a:rPr lang="en-US" dirty="0" err="1"/>
              <a:t>Presentasi</a:t>
            </a:r>
            <a:endParaRPr lang="en-US" dirty="0"/>
          </a:p>
        </p:txBody>
      </p:sp>
      <p:sp>
        <p:nvSpPr>
          <p:cNvPr id="8" name="Content Placeholder 2"/>
          <p:cNvSpPr>
            <a:spLocks noGrp="1"/>
          </p:cNvSpPr>
          <p:nvPr>
            <p:ph idx="1" hasCustomPrompt="1"/>
          </p:nvPr>
        </p:nvSpPr>
        <p:spPr>
          <a:xfrm>
            <a:off x="175269" y="1668282"/>
            <a:ext cx="8778231" cy="4854536"/>
          </a:xfrm>
        </p:spPr>
        <p:txBody>
          <a:bodyPr>
            <a:normAutofit/>
          </a:bodyPr>
          <a:lstStyle>
            <a:lvl1pPr marL="404793" indent="-404793">
              <a:buFont typeface="+mj-lt"/>
              <a:buAutoNum type="romanUcPeriod"/>
              <a:defRPr sz="3200" baseline="0"/>
            </a:lvl1pPr>
            <a:lvl2pPr marL="914354" indent="-457178">
              <a:buFont typeface="+mj-lt"/>
              <a:buAutoNum type="arabicPeriod"/>
              <a:defRPr sz="2800"/>
            </a:lvl2pPr>
            <a:lvl3pPr marL="1371532" indent="-457178">
              <a:buFont typeface="+mj-lt"/>
              <a:buAutoNum type="alphaLcPeriod"/>
              <a:defRPr sz="2400"/>
            </a:lvl3pPr>
            <a:lvl4pPr marL="1714414" indent="-342882">
              <a:buFont typeface="+mj-lt"/>
              <a:buAutoNum type="arabicParenR"/>
              <a:defRPr sz="2000"/>
            </a:lvl4pPr>
            <a:lvl5pPr marL="2171592" indent="-342882">
              <a:buFont typeface="+mj-lt"/>
              <a:buAutoNum type="alphaLcParenR"/>
              <a:defRPr sz="2000"/>
            </a:lvl5pPr>
          </a:lstStyle>
          <a:p>
            <a:pPr lvl="0"/>
            <a:r>
              <a:rPr lang="en-US" dirty="0"/>
              <a:t>Bab </a:t>
            </a:r>
          </a:p>
          <a:p>
            <a:pPr lvl="1"/>
            <a:r>
              <a:rPr lang="en-US" dirty="0"/>
              <a:t>Sub Bab</a:t>
            </a:r>
          </a:p>
          <a:p>
            <a:pPr lvl="2"/>
            <a:r>
              <a:rPr lang="en-US" dirty="0"/>
              <a:t>Sub Bab Level 2</a:t>
            </a:r>
          </a:p>
          <a:p>
            <a:pPr lvl="3"/>
            <a:r>
              <a:rPr lang="en-US" dirty="0"/>
              <a:t>Sub Bab Level 3</a:t>
            </a:r>
          </a:p>
          <a:p>
            <a:pPr lvl="4"/>
            <a:r>
              <a:rPr lang="en-US" dirty="0"/>
              <a:t>Sub Bab level 4</a:t>
            </a:r>
          </a:p>
        </p:txBody>
      </p:sp>
      <p:sp>
        <p:nvSpPr>
          <p:cNvPr id="9" name="Rectangle 8"/>
          <p:cNvSpPr/>
          <p:nvPr userDrawn="1"/>
        </p:nvSpPr>
        <p:spPr>
          <a:xfrm>
            <a:off x="1" y="1391516"/>
            <a:ext cx="8953493" cy="245502"/>
          </a:xfrm>
          <a:prstGeom prst="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13181408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831851" y="1120463"/>
            <a:ext cx="7410449" cy="2308538"/>
          </a:xfrm>
        </p:spPr>
        <p:txBody>
          <a:bodyPr anchor="b">
            <a:normAutofit/>
          </a:bodyPr>
          <a:lstStyle>
            <a:lvl1pPr>
              <a:defRPr sz="5000">
                <a:latin typeface="Agency FB" panose="020B0503020202020204" pitchFamily="34" charset="0"/>
              </a:defRPr>
            </a:lvl1pPr>
          </a:lstStyle>
          <a:p>
            <a:r>
              <a:rPr lang="en-US" dirty="0"/>
              <a:t>Bab</a:t>
            </a:r>
          </a:p>
        </p:txBody>
      </p:sp>
      <p:sp>
        <p:nvSpPr>
          <p:cNvPr id="9" name="Text Placeholder 2"/>
          <p:cNvSpPr>
            <a:spLocks noGrp="1"/>
          </p:cNvSpPr>
          <p:nvPr>
            <p:ph type="body" idx="1"/>
          </p:nvPr>
        </p:nvSpPr>
        <p:spPr>
          <a:xfrm>
            <a:off x="831851" y="3541690"/>
            <a:ext cx="7410449" cy="2547973"/>
          </a:xfrm>
        </p:spPr>
        <p:txBody>
          <a:bodyPr>
            <a:normAutofit/>
          </a:bodyPr>
          <a:lstStyle>
            <a:lvl1pPr marL="0" indent="0">
              <a:buNone/>
              <a:defRPr sz="2800">
                <a:solidFill>
                  <a:schemeClr val="tx1">
                    <a:tint val="75000"/>
                  </a:schemeClr>
                </a:solidFill>
                <a:latin typeface="Agency FB" panose="020B0503020202020204"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Click to edit Master text styles</a:t>
            </a:r>
          </a:p>
        </p:txBody>
      </p:sp>
      <p:grpSp>
        <p:nvGrpSpPr>
          <p:cNvPr id="12" name="Group 11">
            <a:extLst>
              <a:ext uri="{FF2B5EF4-FFF2-40B4-BE49-F238E27FC236}">
                <a16:creationId xmlns="" xmlns:a16="http://schemas.microsoft.com/office/drawing/2014/main" id="{339DAB42-6B87-4E41-8A58-64139319C82D}"/>
              </a:ext>
            </a:extLst>
          </p:cNvPr>
          <p:cNvGrpSpPr/>
          <p:nvPr userDrawn="1"/>
        </p:nvGrpSpPr>
        <p:grpSpPr>
          <a:xfrm>
            <a:off x="7418768" y="6522814"/>
            <a:ext cx="1725232" cy="335186"/>
            <a:chOff x="7418768" y="6522818"/>
            <a:chExt cx="1725232" cy="335186"/>
          </a:xfrm>
        </p:grpSpPr>
        <p:sp>
          <p:nvSpPr>
            <p:cNvPr id="13" name="Rectangle 12">
              <a:extLst>
                <a:ext uri="{FF2B5EF4-FFF2-40B4-BE49-F238E27FC236}">
                  <a16:creationId xmlns="" xmlns:a16="http://schemas.microsoft.com/office/drawing/2014/main" id="{22EF7F0A-8D0E-4B48-9292-DB29D3890617}"/>
                </a:ext>
              </a:extLst>
            </p:cNvPr>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14" name="Rectangle 13">
              <a:extLst>
                <a:ext uri="{FF2B5EF4-FFF2-40B4-BE49-F238E27FC236}">
                  <a16:creationId xmlns="" xmlns:a16="http://schemas.microsoft.com/office/drawing/2014/main" id="{4E488A89-9A6A-43B3-8B27-1C5F834123EA}"/>
                </a:ext>
              </a:extLst>
            </p:cNvPr>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Tree>
    <p:extLst>
      <p:ext uri="{BB962C8B-B14F-4D97-AF65-F5344CB8AC3E}">
        <p14:creationId xmlns:p14="http://schemas.microsoft.com/office/powerpoint/2010/main" val="150142639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grpSp>
        <p:nvGrpSpPr>
          <p:cNvPr id="14" name="Group 13">
            <a:extLst>
              <a:ext uri="{FF2B5EF4-FFF2-40B4-BE49-F238E27FC236}">
                <a16:creationId xmlns="" xmlns:a16="http://schemas.microsoft.com/office/drawing/2014/main" id="{5AEF91FE-CE08-4C64-9D1A-BF086DAC22E9}"/>
              </a:ext>
            </a:extLst>
          </p:cNvPr>
          <p:cNvGrpSpPr/>
          <p:nvPr userDrawn="1"/>
        </p:nvGrpSpPr>
        <p:grpSpPr>
          <a:xfrm>
            <a:off x="7418768" y="6522814"/>
            <a:ext cx="1725232" cy="335186"/>
            <a:chOff x="7418768" y="6522818"/>
            <a:chExt cx="1725232" cy="335186"/>
          </a:xfrm>
        </p:grpSpPr>
        <p:sp>
          <p:nvSpPr>
            <p:cNvPr id="15" name="Rectangle 14">
              <a:extLst>
                <a:ext uri="{FF2B5EF4-FFF2-40B4-BE49-F238E27FC236}">
                  <a16:creationId xmlns="" xmlns:a16="http://schemas.microsoft.com/office/drawing/2014/main" id="{F36587F9-4489-4F31-A201-9E603A9EFA33}"/>
                </a:ext>
              </a:extLst>
            </p:cNvPr>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16" name="Rectangle 15">
              <a:extLst>
                <a:ext uri="{FF2B5EF4-FFF2-40B4-BE49-F238E27FC236}">
                  <a16:creationId xmlns="" xmlns:a16="http://schemas.microsoft.com/office/drawing/2014/main" id="{57D842AC-AEF0-446E-9DFB-E136E63032D2}"/>
                </a:ext>
              </a:extLst>
            </p:cNvPr>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
        <p:nvSpPr>
          <p:cNvPr id="2" name="Title 1"/>
          <p:cNvSpPr>
            <a:spLocks noGrp="1"/>
          </p:cNvSpPr>
          <p:nvPr>
            <p:ph type="title" hasCustomPrompt="1"/>
          </p:nvPr>
        </p:nvSpPr>
        <p:spPr>
          <a:xfrm>
            <a:off x="476251" y="116943"/>
            <a:ext cx="8319407" cy="1325563"/>
          </a:xfrm>
        </p:spPr>
        <p:txBody>
          <a:bodyPr/>
          <a:lstStyle>
            <a:lvl1pPr>
              <a:defRPr>
                <a:latin typeface="Agency FB" panose="020B0503020202020204" pitchFamily="34" charset="0"/>
              </a:defRPr>
            </a:lvl1pPr>
          </a:lstStyle>
          <a:p>
            <a:r>
              <a:rPr lang="en-US" dirty="0"/>
              <a:t>Bab L1/ L2 / L3</a:t>
            </a:r>
          </a:p>
        </p:txBody>
      </p:sp>
      <p:sp>
        <p:nvSpPr>
          <p:cNvPr id="3" name="Content Placeholder 2"/>
          <p:cNvSpPr>
            <a:spLocks noGrp="1"/>
          </p:cNvSpPr>
          <p:nvPr>
            <p:ph idx="1" hasCustomPrompt="1"/>
          </p:nvPr>
        </p:nvSpPr>
        <p:spPr>
          <a:xfrm>
            <a:off x="476251" y="1658982"/>
            <a:ext cx="8319406" cy="4859675"/>
          </a:xfrm>
        </p:spPr>
        <p:txBody>
          <a:bodyPr/>
          <a:lstStyle>
            <a:lvl1pPr marL="457178" indent="-457178">
              <a:buFont typeface="Wingdings" panose="05000000000000000000" pitchFamily="2" charset="2"/>
              <a:buChar char="q"/>
              <a:defRPr/>
            </a:lvl1pPr>
            <a:lvl2pPr marL="685766" indent="-228589">
              <a:buFont typeface="Wingdings" panose="05000000000000000000" pitchFamily="2" charset="2"/>
              <a:buChar char="q"/>
              <a:defRPr/>
            </a:lvl2pPr>
            <a:lvl3pPr marL="1142942" indent="-228589">
              <a:buFont typeface="Wingdings" panose="05000000000000000000" pitchFamily="2" charset="2"/>
              <a:buChar char="q"/>
              <a:defRPr/>
            </a:lvl3pPr>
            <a:lvl4pPr marL="1600120" indent="-228589">
              <a:buFont typeface="Wingdings" panose="05000000000000000000" pitchFamily="2" charset="2"/>
              <a:buChar char="q"/>
              <a:defRPr/>
            </a:lvl4pPr>
            <a:lvl5pPr marL="2057298" indent="-228589">
              <a:buFont typeface="Wingdings" panose="05000000000000000000" pitchFamily="2" charset="2"/>
              <a:buChar char="q"/>
              <a:defRPr/>
            </a:lvl5pPr>
          </a:lstStyle>
          <a:p>
            <a:pPr lvl="0"/>
            <a:r>
              <a:rPr lang="en-US" dirty="0" err="1"/>
              <a:t>Teks</a:t>
            </a:r>
            <a:endParaRPr lang="en-US" dirty="0"/>
          </a:p>
        </p:txBody>
      </p:sp>
      <p:sp>
        <p:nvSpPr>
          <p:cNvPr id="4" name="Rectangle 3"/>
          <p:cNvSpPr/>
          <p:nvPr userDrawn="1"/>
        </p:nvSpPr>
        <p:spPr>
          <a:xfrm>
            <a:off x="115910" y="116943"/>
            <a:ext cx="309707" cy="1325563"/>
          </a:xfrm>
          <a:prstGeom prst="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52369659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b="0">
                <a:latin typeface="Agency FB" panose="020B05030202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p:nvPr userDrawn="1"/>
        </p:nvSpPr>
        <p:spPr>
          <a:xfrm>
            <a:off x="255058" y="262204"/>
            <a:ext cx="202142" cy="1167868"/>
          </a:xfrm>
          <a:prstGeom prst="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23772735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ormAutofit/>
          </a:bodyPr>
          <a:lstStyle>
            <a:lvl1pPr>
              <a:defRPr sz="4400" b="0">
                <a:latin typeface="Agency FB" panose="020B0503020202020204" pitchFamily="34" charset="0"/>
              </a:defRPr>
            </a:lvl1p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a:prstGeom prst="rect">
            <a:avLst/>
          </a:prstGeom>
        </p:spPr>
        <p:txBody>
          <a:bodyPr/>
          <a:lstStyle/>
          <a:p>
            <a:pPr lvl="0"/>
            <a:endParaRPr lang="en-US" noProof="0" smtClean="0"/>
          </a:p>
        </p:txBody>
      </p:sp>
      <p:sp>
        <p:nvSpPr>
          <p:cNvPr id="4" name="Rectangle 3"/>
          <p:cNvSpPr/>
          <p:nvPr userDrawn="1"/>
        </p:nvSpPr>
        <p:spPr>
          <a:xfrm>
            <a:off x="255058" y="262204"/>
            <a:ext cx="202142" cy="1167868"/>
          </a:xfrm>
          <a:prstGeom prst="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09676299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87072"/>
            <a:ext cx="8229600" cy="1143000"/>
          </a:xfrm>
          <a:prstGeom prst="rect">
            <a:avLst/>
          </a:prstGeom>
        </p:spPr>
        <p:txBody>
          <a:bodyPr/>
          <a:lstStyle>
            <a:lvl1pPr>
              <a:defRPr>
                <a:latin typeface="Agency FB" panose="020B0503020202020204" pitchFamily="34"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p:nvPr userDrawn="1"/>
        </p:nvSpPr>
        <p:spPr>
          <a:xfrm>
            <a:off x="255058" y="262204"/>
            <a:ext cx="202142" cy="1167868"/>
          </a:xfrm>
          <a:prstGeom prst="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26586539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atin typeface="Agency FB" panose="020B0503020202020204" pitchFamily="34"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p:nvPr userDrawn="1"/>
        </p:nvSpPr>
        <p:spPr>
          <a:xfrm>
            <a:off x="255058" y="262204"/>
            <a:ext cx="202142" cy="1167868"/>
          </a:xfrm>
          <a:prstGeom prst="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00804753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d-ID"/>
              <a:t>2017</a:t>
            </a:r>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ECABF6-CC33-4333-ADC2-3645AF387021}" type="slidenum">
              <a:rPr lang="en-US" smtClean="0"/>
              <a:t>‹#›</a:t>
            </a:fld>
            <a:endParaRPr lang="en-US"/>
          </a:p>
        </p:txBody>
      </p:sp>
    </p:spTree>
    <p:extLst>
      <p:ext uri="{BB962C8B-B14F-4D97-AF65-F5344CB8AC3E}">
        <p14:creationId xmlns:p14="http://schemas.microsoft.com/office/powerpoint/2010/main" val="26970371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hyperlink" Target="mailto:doniaft@gmail.com" TargetMode="Externa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19.emf"/><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vmlDrawing" Target="../drawings/vmlDrawing2.vml"/><Relationship Id="rId5" Type="http://schemas.openxmlformats.org/officeDocument/2006/relationships/image" Target="../media/image21.emf"/><Relationship Id="rId4" Type="http://schemas.openxmlformats.org/officeDocument/2006/relationships/oleObject" Target="../embeddings/oleObject2.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24.png"/><Relationship Id="rId5" Type="http://schemas.openxmlformats.org/officeDocument/2006/relationships/oleObject" Target="../embeddings/oleObject4.bin"/><Relationship Id="rId4" Type="http://schemas.openxmlformats.org/officeDocument/2006/relationships/image" Target="../media/image23.pn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image" Target="../media/image26.png"/><Relationship Id="rId5" Type="http://schemas.openxmlformats.org/officeDocument/2006/relationships/oleObject" Target="../embeddings/oleObject6.bin"/><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vmlDrawing" Target="../drawings/vmlDrawing5.vml"/><Relationship Id="rId5" Type="http://schemas.openxmlformats.org/officeDocument/2006/relationships/image" Target="../media/image40.emf"/><Relationship Id="rId4" Type="http://schemas.openxmlformats.org/officeDocument/2006/relationships/oleObject" Target="../embeddings/oleObject7.bin"/></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vmlDrawing" Target="../drawings/vmlDrawing6.vml"/><Relationship Id="rId5" Type="http://schemas.openxmlformats.org/officeDocument/2006/relationships/image" Target="../media/image42.emf"/><Relationship Id="rId4" Type="http://schemas.openxmlformats.org/officeDocument/2006/relationships/oleObject" Target="../embeddings/oleObject8.bin"/></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0.xml"/><Relationship Id="rId1" Type="http://schemas.openxmlformats.org/officeDocument/2006/relationships/vmlDrawing" Target="../drawings/vmlDrawing7.vml"/><Relationship Id="rId5" Type="http://schemas.openxmlformats.org/officeDocument/2006/relationships/image" Target="../media/image44.emf"/><Relationship Id="rId4" Type="http://schemas.openxmlformats.org/officeDocument/2006/relationships/oleObject" Target="../embeddings/oleObject9.bin"/></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0.xml"/><Relationship Id="rId1" Type="http://schemas.openxmlformats.org/officeDocument/2006/relationships/vmlDrawing" Target="../drawings/vmlDrawing8.vml"/><Relationship Id="rId5" Type="http://schemas.openxmlformats.org/officeDocument/2006/relationships/image" Target="../media/image45.emf"/><Relationship Id="rId4" Type="http://schemas.openxmlformats.org/officeDocument/2006/relationships/oleObject" Target="../embeddings/oleObject10.bin"/></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a:spLocks noGrp="1"/>
          </p:cNvSpPr>
          <p:nvPr>
            <p:ph type="subTitle" idx="1"/>
          </p:nvPr>
        </p:nvSpPr>
        <p:spPr>
          <a:xfrm>
            <a:off x="628650" y="4450177"/>
            <a:ext cx="7886700" cy="1655762"/>
          </a:xfrm>
        </p:spPr>
        <p:txBody>
          <a:bodyPr/>
          <a:lstStyle/>
          <a:p>
            <a:pPr>
              <a:lnSpc>
                <a:spcPct val="80000"/>
              </a:lnSpc>
              <a:spcBef>
                <a:spcPts val="0"/>
              </a:spcBef>
            </a:pPr>
            <a:r>
              <a:rPr lang="id-ID" sz="3200" dirty="0" smtClean="0"/>
              <a:t>Doni Abdul Fatah</a:t>
            </a:r>
          </a:p>
          <a:p>
            <a:pPr>
              <a:lnSpc>
                <a:spcPct val="80000"/>
              </a:lnSpc>
              <a:spcBef>
                <a:spcPts val="0"/>
              </a:spcBef>
            </a:pPr>
            <a:r>
              <a:rPr lang="id-ID" dirty="0" smtClean="0">
                <a:solidFill>
                  <a:schemeClr val="bg1">
                    <a:lumMod val="65000"/>
                  </a:schemeClr>
                </a:solidFill>
              </a:rPr>
              <a:t>Universitas Trunojoyo Madura</a:t>
            </a:r>
            <a:endParaRPr lang="en-US" dirty="0"/>
          </a:p>
        </p:txBody>
      </p:sp>
      <p:sp>
        <p:nvSpPr>
          <p:cNvPr id="7" name="Title 1"/>
          <p:cNvSpPr>
            <a:spLocks noGrp="1"/>
          </p:cNvSpPr>
          <p:nvPr>
            <p:ph type="ctrTitle"/>
          </p:nvPr>
        </p:nvSpPr>
        <p:spPr>
          <a:xfrm>
            <a:off x="88900" y="2062163"/>
            <a:ext cx="8966200" cy="1396785"/>
          </a:xfrm>
        </p:spPr>
        <p:txBody>
          <a:bodyPr>
            <a:normAutofit/>
          </a:bodyPr>
          <a:lstStyle/>
          <a:p>
            <a:r>
              <a:rPr lang="id-ID" sz="4300" dirty="0" smtClean="0">
                <a:solidFill>
                  <a:schemeClr val="tx1">
                    <a:lumMod val="50000"/>
                    <a:lumOff val="50000"/>
                  </a:schemeClr>
                </a:solidFill>
              </a:rPr>
              <a:t>PENGELOLAAN BASIS DATA</a:t>
            </a:r>
            <a:r>
              <a:rPr lang="en-US" sz="5900" dirty="0">
                <a:solidFill>
                  <a:prstClr val="black"/>
                </a:solidFill>
              </a:rPr>
              <a:t/>
            </a:r>
            <a:br>
              <a:rPr lang="en-US" sz="5900" dirty="0">
                <a:solidFill>
                  <a:prstClr val="black"/>
                </a:solidFill>
              </a:rPr>
            </a:br>
            <a:r>
              <a:rPr lang="id-ID" sz="3600" dirty="0" smtClean="0">
                <a:solidFill>
                  <a:srgbClr val="0070C0"/>
                </a:solidFill>
              </a:rPr>
              <a:t>0</a:t>
            </a:r>
            <a:r>
              <a:rPr lang="id-ID" sz="3600" dirty="0">
                <a:solidFill>
                  <a:srgbClr val="0070C0"/>
                </a:solidFill>
              </a:rPr>
              <a:t>1</a:t>
            </a:r>
            <a:r>
              <a:rPr lang="id-ID" sz="3600" dirty="0" smtClean="0">
                <a:solidFill>
                  <a:srgbClr val="0070C0"/>
                </a:solidFill>
              </a:rPr>
              <a:t>. </a:t>
            </a:r>
            <a:r>
              <a:rPr lang="id-ID" sz="3500" dirty="0" smtClean="0">
                <a:solidFill>
                  <a:srgbClr val="0070C0"/>
                </a:solidFill>
              </a:rPr>
              <a:t>Pendahuluan </a:t>
            </a:r>
            <a:endParaRPr lang="en-US" dirty="0">
              <a:solidFill>
                <a:srgbClr val="0070C0"/>
              </a:solidFill>
            </a:endParaRPr>
          </a:p>
        </p:txBody>
      </p:sp>
    </p:spTree>
    <p:extLst>
      <p:ext uri="{BB962C8B-B14F-4D97-AF65-F5344CB8AC3E}">
        <p14:creationId xmlns:p14="http://schemas.microsoft.com/office/powerpoint/2010/main" val="50705384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Data - Informasi</a:t>
            </a:r>
            <a:endParaRPr lang="id-ID" dirty="0"/>
          </a:p>
        </p:txBody>
      </p:sp>
      <p:sp>
        <p:nvSpPr>
          <p:cNvPr id="3" name="Content Placeholder 2"/>
          <p:cNvSpPr>
            <a:spLocks noGrp="1"/>
          </p:cNvSpPr>
          <p:nvPr>
            <p:ph idx="1"/>
          </p:nvPr>
        </p:nvSpPr>
        <p:spPr/>
        <p:txBody>
          <a:bodyPr/>
          <a:lstStyle/>
          <a:p>
            <a:endParaRPr lang="id-ID" dirty="0"/>
          </a:p>
        </p:txBody>
      </p:sp>
      <p:pic>
        <p:nvPicPr>
          <p:cNvPr id="4" name="Picture 3"/>
          <p:cNvPicPr>
            <a:picLocks noChangeAspect="1"/>
          </p:cNvPicPr>
          <p:nvPr/>
        </p:nvPicPr>
        <p:blipFill>
          <a:blip r:embed="rId2"/>
          <a:stretch>
            <a:fillRect/>
          </a:stretch>
        </p:blipFill>
        <p:spPr>
          <a:xfrm>
            <a:off x="476250" y="1513165"/>
            <a:ext cx="5178716" cy="2670971"/>
          </a:xfrm>
          <a:prstGeom prst="rect">
            <a:avLst/>
          </a:prstGeom>
        </p:spPr>
      </p:pic>
      <p:pic>
        <p:nvPicPr>
          <p:cNvPr id="5" name="Picture 4"/>
          <p:cNvPicPr>
            <a:picLocks noChangeAspect="1"/>
          </p:cNvPicPr>
          <p:nvPr/>
        </p:nvPicPr>
        <p:blipFill>
          <a:blip r:embed="rId3"/>
          <a:stretch>
            <a:fillRect/>
          </a:stretch>
        </p:blipFill>
        <p:spPr>
          <a:xfrm>
            <a:off x="3691366" y="4184136"/>
            <a:ext cx="5104292" cy="2334521"/>
          </a:xfrm>
          <a:prstGeom prst="rect">
            <a:avLst/>
          </a:prstGeom>
        </p:spPr>
      </p:pic>
    </p:spTree>
    <p:extLst>
      <p:ext uri="{BB962C8B-B14F-4D97-AF65-F5344CB8AC3E}">
        <p14:creationId xmlns:p14="http://schemas.microsoft.com/office/powerpoint/2010/main" val="3577362207"/>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84509" y="1783370"/>
            <a:ext cx="4779900" cy="1892766"/>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4244711097"/>
              </p:ext>
            </p:extLst>
          </p:nvPr>
        </p:nvGraphicFramePr>
        <p:xfrm>
          <a:off x="1684509" y="5068047"/>
          <a:ext cx="6096000" cy="148336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pPr algn="ctr"/>
                      <a:r>
                        <a:rPr lang="en-US" dirty="0" err="1" smtClean="0">
                          <a:solidFill>
                            <a:schemeClr val="accent1">
                              <a:lumMod val="50000"/>
                            </a:schemeClr>
                          </a:solidFill>
                        </a:rPr>
                        <a:t>Kode_kul</a:t>
                      </a:r>
                      <a:endParaRPr lang="en-US"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err="1" smtClean="0">
                          <a:solidFill>
                            <a:schemeClr val="accent1">
                              <a:lumMod val="50000"/>
                            </a:schemeClr>
                          </a:solidFill>
                        </a:rPr>
                        <a:t>Nama_kul</a:t>
                      </a:r>
                      <a:endParaRPr lang="en-US"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accent1">
                              <a:lumMod val="50000"/>
                            </a:schemeClr>
                          </a:solidFill>
                        </a:rPr>
                        <a:t>s</a:t>
                      </a:r>
                      <a:r>
                        <a:rPr lang="id-ID" dirty="0" smtClean="0">
                          <a:solidFill>
                            <a:schemeClr val="accent1">
                              <a:lumMod val="50000"/>
                            </a:schemeClr>
                          </a:solidFill>
                        </a:rPr>
                        <a:t>k</a:t>
                      </a:r>
                      <a:r>
                        <a:rPr lang="en-US" dirty="0" smtClean="0">
                          <a:solidFill>
                            <a:schemeClr val="accent1">
                              <a:lumMod val="50000"/>
                            </a:schemeClr>
                          </a:solidFill>
                        </a:rPr>
                        <a:t>s</a:t>
                      </a:r>
                      <a:endParaRPr lang="en-US"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accent1">
                              <a:lumMod val="50000"/>
                            </a:schemeClr>
                          </a:solidFill>
                        </a:rPr>
                        <a:t>Semester</a:t>
                      </a:r>
                      <a:endParaRPr lang="en-US"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4" name="Down Arrow 3"/>
          <p:cNvSpPr/>
          <p:nvPr/>
        </p:nvSpPr>
        <p:spPr>
          <a:xfrm>
            <a:off x="4397188" y="3872753"/>
            <a:ext cx="605118" cy="8471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p:cNvSpPr>
            <a:spLocks noGrp="1"/>
          </p:cNvSpPr>
          <p:nvPr>
            <p:ph type="title"/>
          </p:nvPr>
        </p:nvSpPr>
        <p:spPr/>
        <p:txBody>
          <a:bodyPr>
            <a:normAutofit fontScale="90000"/>
          </a:bodyPr>
          <a:lstStyle/>
          <a:p>
            <a:r>
              <a:rPr lang="en-US" b="1" dirty="0" err="1"/>
              <a:t>Penerapan</a:t>
            </a:r>
            <a:r>
              <a:rPr lang="en-US" b="1" dirty="0"/>
              <a:t> Basis Data</a:t>
            </a:r>
            <a:r>
              <a:rPr lang="id-ID" b="1" dirty="0" smtClean="0">
                <a:solidFill>
                  <a:srgbClr val="FF0000"/>
                </a:solidFill>
              </a:rPr>
              <a:t/>
            </a:r>
            <a:br>
              <a:rPr lang="id-ID" b="1" dirty="0" smtClean="0">
                <a:solidFill>
                  <a:srgbClr val="FF0000"/>
                </a:solidFill>
              </a:rPr>
            </a:br>
            <a:r>
              <a:rPr lang="en-US" sz="3600" b="1" dirty="0" err="1" smtClean="0">
                <a:solidFill>
                  <a:srgbClr val="FF0000"/>
                </a:solidFill>
              </a:rPr>
              <a:t>Transformasi</a:t>
            </a:r>
            <a:r>
              <a:rPr lang="en-US" sz="3600" b="1" dirty="0" smtClean="0">
                <a:solidFill>
                  <a:srgbClr val="FF0000"/>
                </a:solidFill>
              </a:rPr>
              <a:t> </a:t>
            </a:r>
            <a:r>
              <a:rPr lang="en-US" sz="3600" b="1" dirty="0" err="1">
                <a:solidFill>
                  <a:srgbClr val="FF0000"/>
                </a:solidFill>
              </a:rPr>
              <a:t>himpunan</a:t>
            </a:r>
            <a:r>
              <a:rPr lang="en-US" sz="3600" b="1" dirty="0">
                <a:solidFill>
                  <a:srgbClr val="FF0000"/>
                </a:solidFill>
              </a:rPr>
              <a:t> </a:t>
            </a:r>
            <a:r>
              <a:rPr lang="en-US" sz="3600" b="1" dirty="0" err="1">
                <a:solidFill>
                  <a:srgbClr val="FF0000"/>
                </a:solidFill>
              </a:rPr>
              <a:t>entitas</a:t>
            </a:r>
            <a:r>
              <a:rPr lang="en-US" sz="3600" b="1" dirty="0">
                <a:solidFill>
                  <a:srgbClr val="FF0000"/>
                </a:solidFill>
              </a:rPr>
              <a:t> </a:t>
            </a:r>
            <a:r>
              <a:rPr lang="en-US" sz="3600" b="1" dirty="0" err="1">
                <a:solidFill>
                  <a:srgbClr val="FF0000"/>
                </a:solidFill>
              </a:rPr>
              <a:t>ke</a:t>
            </a:r>
            <a:r>
              <a:rPr lang="en-US" sz="3600" b="1" dirty="0">
                <a:solidFill>
                  <a:srgbClr val="FF0000"/>
                </a:solidFill>
              </a:rPr>
              <a:t> basis data </a:t>
            </a:r>
            <a:r>
              <a:rPr lang="en-US" sz="3600" b="1" dirty="0" err="1">
                <a:solidFill>
                  <a:srgbClr val="FF0000"/>
                </a:solidFill>
              </a:rPr>
              <a:t>fisik</a:t>
            </a:r>
            <a:r>
              <a:rPr lang="en-US" sz="4900" b="1" dirty="0">
                <a:solidFill>
                  <a:srgbClr val="FF0000"/>
                </a:solidFill>
              </a:rPr>
              <a:t> </a:t>
            </a:r>
            <a:endParaRPr lang="id-ID" dirty="0"/>
          </a:p>
        </p:txBody>
      </p:sp>
    </p:spTree>
    <p:extLst>
      <p:ext uri="{BB962C8B-B14F-4D97-AF65-F5344CB8AC3E}">
        <p14:creationId xmlns:p14="http://schemas.microsoft.com/office/powerpoint/2010/main" val="2274204905"/>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14530" y="1574871"/>
            <a:ext cx="4474800" cy="1892766"/>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1213644237"/>
              </p:ext>
            </p:extLst>
          </p:nvPr>
        </p:nvGraphicFramePr>
        <p:xfrm>
          <a:off x="2209800" y="4872991"/>
          <a:ext cx="6096000" cy="148336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err="1" smtClean="0">
                          <a:solidFill>
                            <a:schemeClr val="accent1">
                              <a:lumMod val="50000"/>
                            </a:schemeClr>
                          </a:solidFill>
                        </a:rPr>
                        <a:t>Kode_dosen</a:t>
                      </a:r>
                      <a:endParaRPr lang="en-US"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err="1" smtClean="0">
                          <a:solidFill>
                            <a:schemeClr val="accent1">
                              <a:lumMod val="50000"/>
                            </a:schemeClr>
                          </a:solidFill>
                        </a:rPr>
                        <a:t>Nama_dosen</a:t>
                      </a:r>
                      <a:endParaRPr lang="en-US"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err="1" smtClean="0">
                          <a:solidFill>
                            <a:schemeClr val="accent1">
                              <a:lumMod val="50000"/>
                            </a:schemeClr>
                          </a:solidFill>
                        </a:rPr>
                        <a:t>Alamat_dosen</a:t>
                      </a:r>
                      <a:endParaRPr lang="en-US"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4" name="Down Arrow 3"/>
          <p:cNvSpPr/>
          <p:nvPr/>
        </p:nvSpPr>
        <p:spPr>
          <a:xfrm>
            <a:off x="4961966" y="3744932"/>
            <a:ext cx="753035"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p:txBody>
          <a:bodyPr>
            <a:normAutofit fontScale="90000"/>
          </a:bodyPr>
          <a:lstStyle/>
          <a:p>
            <a:r>
              <a:rPr lang="en-US" b="1" dirty="0" err="1"/>
              <a:t>Penerapan</a:t>
            </a:r>
            <a:r>
              <a:rPr lang="en-US" b="1" dirty="0"/>
              <a:t> Basis Data</a:t>
            </a:r>
            <a:r>
              <a:rPr lang="id-ID" b="1" dirty="0">
                <a:solidFill>
                  <a:srgbClr val="FF0000"/>
                </a:solidFill>
              </a:rPr>
              <a:t/>
            </a:r>
            <a:br>
              <a:rPr lang="id-ID" b="1" dirty="0">
                <a:solidFill>
                  <a:srgbClr val="FF0000"/>
                </a:solidFill>
              </a:rPr>
            </a:br>
            <a:r>
              <a:rPr lang="en-US" sz="3600" b="1" dirty="0" err="1">
                <a:solidFill>
                  <a:srgbClr val="FF0000"/>
                </a:solidFill>
              </a:rPr>
              <a:t>Transformasi</a:t>
            </a:r>
            <a:r>
              <a:rPr lang="en-US" sz="3600" b="1" dirty="0">
                <a:solidFill>
                  <a:srgbClr val="FF0000"/>
                </a:solidFill>
              </a:rPr>
              <a:t> </a:t>
            </a:r>
            <a:r>
              <a:rPr lang="en-US" sz="3600" b="1" dirty="0" err="1">
                <a:solidFill>
                  <a:srgbClr val="FF0000"/>
                </a:solidFill>
              </a:rPr>
              <a:t>himpunan</a:t>
            </a:r>
            <a:r>
              <a:rPr lang="en-US" sz="3600" b="1" dirty="0">
                <a:solidFill>
                  <a:srgbClr val="FF0000"/>
                </a:solidFill>
              </a:rPr>
              <a:t> </a:t>
            </a:r>
            <a:r>
              <a:rPr lang="en-US" sz="3600" b="1" dirty="0" err="1">
                <a:solidFill>
                  <a:srgbClr val="FF0000"/>
                </a:solidFill>
              </a:rPr>
              <a:t>entitas</a:t>
            </a:r>
            <a:r>
              <a:rPr lang="en-US" sz="3600" b="1" dirty="0">
                <a:solidFill>
                  <a:srgbClr val="FF0000"/>
                </a:solidFill>
              </a:rPr>
              <a:t> </a:t>
            </a:r>
            <a:r>
              <a:rPr lang="en-US" sz="3600" b="1" dirty="0" err="1">
                <a:solidFill>
                  <a:srgbClr val="FF0000"/>
                </a:solidFill>
              </a:rPr>
              <a:t>ke</a:t>
            </a:r>
            <a:r>
              <a:rPr lang="en-US" sz="3600" b="1" dirty="0">
                <a:solidFill>
                  <a:srgbClr val="FF0000"/>
                </a:solidFill>
              </a:rPr>
              <a:t> basis data </a:t>
            </a:r>
            <a:r>
              <a:rPr lang="en-US" sz="3600" b="1" dirty="0" err="1">
                <a:solidFill>
                  <a:srgbClr val="FF0000"/>
                </a:solidFill>
              </a:rPr>
              <a:t>fisik</a:t>
            </a:r>
            <a:r>
              <a:rPr lang="en-US" sz="5300" b="1" dirty="0">
                <a:solidFill>
                  <a:srgbClr val="FF0000"/>
                </a:solidFill>
              </a:rPr>
              <a:t> </a:t>
            </a:r>
            <a:endParaRPr lang="id-ID" dirty="0"/>
          </a:p>
        </p:txBody>
      </p:sp>
    </p:spTree>
    <p:extLst>
      <p:ext uri="{BB962C8B-B14F-4D97-AF65-F5344CB8AC3E}">
        <p14:creationId xmlns:p14="http://schemas.microsoft.com/office/powerpoint/2010/main" val="1893267372"/>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912263652"/>
              </p:ext>
            </p:extLst>
          </p:nvPr>
        </p:nvGraphicFramePr>
        <p:xfrm>
          <a:off x="4775705" y="5051494"/>
          <a:ext cx="3808691" cy="1483360"/>
        </p:xfrm>
        <a:graphic>
          <a:graphicData uri="http://schemas.openxmlformats.org/drawingml/2006/table">
            <a:tbl>
              <a:tblPr firstRow="1" bandRow="1">
                <a:tableStyleId>{5C22544A-7EE6-4342-B048-85BDC9FD1C3A}</a:tableStyleId>
              </a:tblPr>
              <a:tblGrid>
                <a:gridCol w="1149897"/>
                <a:gridCol w="1181686"/>
                <a:gridCol w="1477108"/>
              </a:tblGrid>
              <a:tr h="370840">
                <a:tc>
                  <a:txBody>
                    <a:bodyPr/>
                    <a:lstStyle/>
                    <a:p>
                      <a:pPr algn="ctr"/>
                      <a:r>
                        <a:rPr lang="en-US" sz="1600" dirty="0" err="1" smtClean="0">
                          <a:solidFill>
                            <a:schemeClr val="accent1">
                              <a:lumMod val="50000"/>
                            </a:schemeClr>
                          </a:solidFill>
                        </a:rPr>
                        <a:t>Kode_jur</a:t>
                      </a:r>
                      <a:endParaRPr lang="en-US" sz="160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err="1" smtClean="0">
                          <a:solidFill>
                            <a:schemeClr val="accent1">
                              <a:lumMod val="50000"/>
                            </a:schemeClr>
                          </a:solidFill>
                        </a:rPr>
                        <a:t>Nama_jur</a:t>
                      </a:r>
                      <a:endParaRPr lang="en-US" sz="160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err="1" smtClean="0">
                          <a:solidFill>
                            <a:schemeClr val="accent1">
                              <a:lumMod val="50000"/>
                            </a:schemeClr>
                          </a:solidFill>
                        </a:rPr>
                        <a:t>Kode_dosen</a:t>
                      </a:r>
                      <a:endParaRPr lang="en-US" sz="160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41196800"/>
              </p:ext>
            </p:extLst>
          </p:nvPr>
        </p:nvGraphicFramePr>
        <p:xfrm>
          <a:off x="4782671" y="1616633"/>
          <a:ext cx="4022051" cy="1483360"/>
        </p:xfrm>
        <a:graphic>
          <a:graphicData uri="http://schemas.openxmlformats.org/drawingml/2006/table">
            <a:tbl>
              <a:tblPr firstRow="1" bandRow="1">
                <a:tableStyleId>{5C22544A-7EE6-4342-B048-85BDC9FD1C3A}</a:tableStyleId>
              </a:tblPr>
              <a:tblGrid>
                <a:gridCol w="1250715"/>
                <a:gridCol w="1364566"/>
                <a:gridCol w="1406770"/>
              </a:tblGrid>
              <a:tr h="370840">
                <a:tc>
                  <a:txBody>
                    <a:bodyPr/>
                    <a:lstStyle/>
                    <a:p>
                      <a:pPr algn="ctr"/>
                      <a:r>
                        <a:rPr lang="en-US" sz="1600" dirty="0" err="1" smtClean="0">
                          <a:solidFill>
                            <a:schemeClr val="accent1">
                              <a:lumMod val="50000"/>
                            </a:schemeClr>
                          </a:solidFill>
                        </a:rPr>
                        <a:t>Kode_dosen</a:t>
                      </a:r>
                      <a:endParaRPr lang="en-US" sz="160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err="1" smtClean="0">
                          <a:solidFill>
                            <a:schemeClr val="accent1">
                              <a:lumMod val="50000"/>
                            </a:schemeClr>
                          </a:solidFill>
                        </a:rPr>
                        <a:t>Nama_dosen</a:t>
                      </a:r>
                      <a:endParaRPr lang="en-US" sz="160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err="1" smtClean="0">
                          <a:solidFill>
                            <a:schemeClr val="accent1">
                              <a:lumMod val="50000"/>
                            </a:schemeClr>
                          </a:solidFill>
                        </a:rPr>
                        <a:t>Alamat_dosen</a:t>
                      </a:r>
                      <a:endParaRPr lang="en-US" sz="160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8" name="Picture 7"/>
          <p:cNvPicPr>
            <a:picLocks noChangeAspect="1"/>
          </p:cNvPicPr>
          <p:nvPr/>
        </p:nvPicPr>
        <p:blipFill>
          <a:blip r:embed="rId2"/>
          <a:stretch>
            <a:fillRect/>
          </a:stretch>
        </p:blipFill>
        <p:spPr>
          <a:xfrm>
            <a:off x="121024" y="1352905"/>
            <a:ext cx="4375058" cy="5266710"/>
          </a:xfrm>
          <a:prstGeom prst="rect">
            <a:avLst/>
          </a:prstGeom>
        </p:spPr>
      </p:pic>
      <p:sp>
        <p:nvSpPr>
          <p:cNvPr id="10" name="Title 1"/>
          <p:cNvSpPr txBox="1">
            <a:spLocks/>
          </p:cNvSpPr>
          <p:nvPr/>
        </p:nvSpPr>
        <p:spPr>
          <a:xfrm>
            <a:off x="6472515" y="1148212"/>
            <a:ext cx="1877074" cy="406398"/>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dirty="0" smtClean="0">
                <a:solidFill>
                  <a:srgbClr val="FF0000"/>
                </a:solidFill>
                <a:latin typeface="+mn-lt"/>
              </a:rPr>
              <a:t> </a:t>
            </a:r>
            <a:r>
              <a:rPr lang="en-US" sz="2000" b="1" dirty="0" err="1" smtClean="0">
                <a:solidFill>
                  <a:srgbClr val="FF0000"/>
                </a:solidFill>
                <a:latin typeface="+mn-lt"/>
              </a:rPr>
              <a:t>Tabel</a:t>
            </a:r>
            <a:r>
              <a:rPr lang="en-US" sz="2000" b="1" dirty="0" smtClean="0">
                <a:solidFill>
                  <a:srgbClr val="FF0000"/>
                </a:solidFill>
                <a:latin typeface="+mn-lt"/>
              </a:rPr>
              <a:t> </a:t>
            </a:r>
            <a:r>
              <a:rPr lang="en-US" sz="2000" b="1" dirty="0" err="1" smtClean="0">
                <a:solidFill>
                  <a:srgbClr val="FF0000"/>
                </a:solidFill>
                <a:latin typeface="+mn-lt"/>
              </a:rPr>
              <a:t>Dosen</a:t>
            </a:r>
            <a:endParaRPr lang="en-US" sz="2000" b="1" dirty="0">
              <a:solidFill>
                <a:srgbClr val="FF0000"/>
              </a:solidFill>
              <a:latin typeface="+mn-lt"/>
            </a:endParaRPr>
          </a:p>
        </p:txBody>
      </p:sp>
      <p:sp>
        <p:nvSpPr>
          <p:cNvPr id="11" name="Title 1"/>
          <p:cNvSpPr txBox="1">
            <a:spLocks/>
          </p:cNvSpPr>
          <p:nvPr/>
        </p:nvSpPr>
        <p:spPr>
          <a:xfrm>
            <a:off x="4622338" y="4493982"/>
            <a:ext cx="1877074" cy="406398"/>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dirty="0" smtClean="0">
                <a:solidFill>
                  <a:srgbClr val="FF0000"/>
                </a:solidFill>
                <a:latin typeface="+mn-lt"/>
              </a:rPr>
              <a:t> </a:t>
            </a:r>
            <a:r>
              <a:rPr lang="en-US" sz="2000" b="1" dirty="0" err="1" smtClean="0">
                <a:solidFill>
                  <a:srgbClr val="FF0000"/>
                </a:solidFill>
                <a:latin typeface="+mn-lt"/>
              </a:rPr>
              <a:t>Tabel</a:t>
            </a:r>
            <a:r>
              <a:rPr lang="en-US" sz="2000" b="1" dirty="0" smtClean="0">
                <a:solidFill>
                  <a:srgbClr val="FF0000"/>
                </a:solidFill>
                <a:latin typeface="+mn-lt"/>
              </a:rPr>
              <a:t> </a:t>
            </a:r>
            <a:r>
              <a:rPr lang="en-US" sz="2000" b="1" dirty="0" err="1" smtClean="0">
                <a:solidFill>
                  <a:srgbClr val="FF0000"/>
                </a:solidFill>
                <a:latin typeface="+mn-lt"/>
              </a:rPr>
              <a:t>Jurusan</a:t>
            </a:r>
            <a:endParaRPr lang="en-US" sz="2000" b="1" dirty="0">
              <a:solidFill>
                <a:srgbClr val="FF0000"/>
              </a:solidFill>
              <a:latin typeface="+mn-lt"/>
            </a:endParaRPr>
          </a:p>
        </p:txBody>
      </p:sp>
      <p:sp>
        <p:nvSpPr>
          <p:cNvPr id="12" name="Title 1"/>
          <p:cNvSpPr txBox="1">
            <a:spLocks/>
          </p:cNvSpPr>
          <p:nvPr/>
        </p:nvSpPr>
        <p:spPr>
          <a:xfrm>
            <a:off x="4324569" y="3324014"/>
            <a:ext cx="4752196" cy="1169967"/>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0988" indent="-280988" algn="just"/>
            <a:r>
              <a:rPr lang="en-US" sz="1600" dirty="0" smtClean="0">
                <a:solidFill>
                  <a:schemeClr val="accent1">
                    <a:lumMod val="50000"/>
                  </a:schemeClr>
                </a:solidFill>
                <a:latin typeface="+mn-lt"/>
              </a:rPr>
              <a:t>2. </a:t>
            </a:r>
            <a:r>
              <a:rPr lang="en-US" sz="1600" dirty="0" err="1" smtClean="0">
                <a:solidFill>
                  <a:schemeClr val="accent1">
                    <a:lumMod val="50000"/>
                  </a:schemeClr>
                </a:solidFill>
                <a:latin typeface="+mn-lt"/>
              </a:rPr>
              <a:t>Relasi</a:t>
            </a:r>
            <a:r>
              <a:rPr lang="en-US" sz="1600" dirty="0" smtClean="0">
                <a:solidFill>
                  <a:schemeClr val="accent1">
                    <a:lumMod val="50000"/>
                  </a:schemeClr>
                </a:solidFill>
                <a:latin typeface="+mn-lt"/>
              </a:rPr>
              <a:t> </a:t>
            </a:r>
            <a:r>
              <a:rPr lang="en-US" sz="1600" dirty="0" err="1" smtClean="0">
                <a:solidFill>
                  <a:schemeClr val="accent1">
                    <a:lumMod val="50000"/>
                  </a:schemeClr>
                </a:solidFill>
                <a:latin typeface="+mn-lt"/>
              </a:rPr>
              <a:t>dengan</a:t>
            </a:r>
            <a:r>
              <a:rPr lang="en-US" sz="1600" dirty="0" smtClean="0">
                <a:solidFill>
                  <a:schemeClr val="accent1">
                    <a:lumMod val="50000"/>
                  </a:schemeClr>
                </a:solidFill>
                <a:latin typeface="+mn-lt"/>
              </a:rPr>
              <a:t> </a:t>
            </a:r>
            <a:r>
              <a:rPr lang="en-US" sz="1600" dirty="0" err="1" smtClean="0">
                <a:solidFill>
                  <a:schemeClr val="accent1">
                    <a:lumMod val="50000"/>
                  </a:schemeClr>
                </a:solidFill>
                <a:latin typeface="+mn-lt"/>
              </a:rPr>
              <a:t>derajat</a:t>
            </a:r>
            <a:r>
              <a:rPr lang="en-US" sz="1600" dirty="0" smtClean="0">
                <a:solidFill>
                  <a:schemeClr val="accent1">
                    <a:lumMod val="50000"/>
                  </a:schemeClr>
                </a:solidFill>
                <a:latin typeface="+mn-lt"/>
              </a:rPr>
              <a:t> </a:t>
            </a:r>
            <a:r>
              <a:rPr lang="en-US" sz="1600" dirty="0" err="1" smtClean="0">
                <a:solidFill>
                  <a:schemeClr val="accent1">
                    <a:lumMod val="50000"/>
                  </a:schemeClr>
                </a:solidFill>
                <a:latin typeface="+mn-lt"/>
              </a:rPr>
              <a:t>relasi</a:t>
            </a:r>
            <a:r>
              <a:rPr lang="en-US" sz="1600" dirty="0" smtClean="0">
                <a:solidFill>
                  <a:schemeClr val="accent1">
                    <a:lumMod val="50000"/>
                  </a:schemeClr>
                </a:solidFill>
                <a:latin typeface="+mn-lt"/>
              </a:rPr>
              <a:t> 1 – 1 yang </a:t>
            </a:r>
            <a:r>
              <a:rPr lang="en-US" sz="1600" dirty="0" err="1" smtClean="0">
                <a:solidFill>
                  <a:schemeClr val="accent1">
                    <a:lumMod val="50000"/>
                  </a:schemeClr>
                </a:solidFill>
                <a:latin typeface="+mn-lt"/>
              </a:rPr>
              <a:t>menghubungkan</a:t>
            </a:r>
            <a:r>
              <a:rPr lang="en-US" sz="1600" dirty="0" smtClean="0">
                <a:solidFill>
                  <a:schemeClr val="accent1">
                    <a:lumMod val="50000"/>
                  </a:schemeClr>
                </a:solidFill>
                <a:latin typeface="+mn-lt"/>
              </a:rPr>
              <a:t> </a:t>
            </a:r>
            <a:r>
              <a:rPr lang="en-US" sz="1600" dirty="0" err="1" smtClean="0">
                <a:solidFill>
                  <a:schemeClr val="accent1">
                    <a:lumMod val="50000"/>
                  </a:schemeClr>
                </a:solidFill>
                <a:latin typeface="+mn-lt"/>
              </a:rPr>
              <a:t>dua</a:t>
            </a:r>
            <a:r>
              <a:rPr lang="en-US" sz="1600" dirty="0" smtClean="0">
                <a:solidFill>
                  <a:schemeClr val="accent1">
                    <a:lumMod val="50000"/>
                  </a:schemeClr>
                </a:solidFill>
                <a:latin typeface="+mn-lt"/>
              </a:rPr>
              <a:t> </a:t>
            </a:r>
            <a:r>
              <a:rPr lang="en-US" sz="1600" dirty="0" err="1" smtClean="0">
                <a:solidFill>
                  <a:schemeClr val="accent1">
                    <a:lumMod val="50000"/>
                  </a:schemeClr>
                </a:solidFill>
                <a:latin typeface="+mn-lt"/>
              </a:rPr>
              <a:t>buah</a:t>
            </a:r>
            <a:r>
              <a:rPr lang="en-US" sz="1600" dirty="0" smtClean="0">
                <a:solidFill>
                  <a:schemeClr val="accent1">
                    <a:lumMod val="50000"/>
                  </a:schemeClr>
                </a:solidFill>
                <a:latin typeface="+mn-lt"/>
              </a:rPr>
              <a:t> </a:t>
            </a:r>
            <a:r>
              <a:rPr lang="en-US" sz="1600" dirty="0" err="1" smtClean="0">
                <a:solidFill>
                  <a:schemeClr val="accent1">
                    <a:lumMod val="50000"/>
                  </a:schemeClr>
                </a:solidFill>
                <a:latin typeface="+mn-lt"/>
              </a:rPr>
              <a:t>himpunan</a:t>
            </a:r>
            <a:r>
              <a:rPr lang="en-US" sz="1600" dirty="0" smtClean="0">
                <a:solidFill>
                  <a:schemeClr val="accent1">
                    <a:lumMod val="50000"/>
                  </a:schemeClr>
                </a:solidFill>
                <a:latin typeface="+mn-lt"/>
              </a:rPr>
              <a:t> </a:t>
            </a:r>
            <a:r>
              <a:rPr lang="en-US" sz="1600" dirty="0" err="1" smtClean="0">
                <a:solidFill>
                  <a:schemeClr val="accent1">
                    <a:lumMod val="50000"/>
                  </a:schemeClr>
                </a:solidFill>
                <a:latin typeface="+mn-lt"/>
              </a:rPr>
              <a:t>entitas</a:t>
            </a:r>
            <a:r>
              <a:rPr lang="en-US" sz="1600" dirty="0" smtClean="0">
                <a:solidFill>
                  <a:schemeClr val="accent1">
                    <a:lumMod val="50000"/>
                  </a:schemeClr>
                </a:solidFill>
                <a:latin typeface="+mn-lt"/>
              </a:rPr>
              <a:t> </a:t>
            </a:r>
            <a:r>
              <a:rPr lang="en-US" sz="1600" dirty="0" err="1" smtClean="0">
                <a:solidFill>
                  <a:schemeClr val="accent1">
                    <a:lumMod val="50000"/>
                  </a:schemeClr>
                </a:solidFill>
                <a:latin typeface="+mn-lt"/>
              </a:rPr>
              <a:t>akan</a:t>
            </a:r>
            <a:r>
              <a:rPr lang="en-US" sz="1600" dirty="0" smtClean="0">
                <a:solidFill>
                  <a:schemeClr val="accent1">
                    <a:lumMod val="50000"/>
                  </a:schemeClr>
                </a:solidFill>
                <a:latin typeface="+mn-lt"/>
              </a:rPr>
              <a:t> </a:t>
            </a:r>
            <a:r>
              <a:rPr lang="en-US" sz="1600" dirty="0" err="1" smtClean="0">
                <a:solidFill>
                  <a:schemeClr val="accent1">
                    <a:lumMod val="50000"/>
                  </a:schemeClr>
                </a:solidFill>
                <a:latin typeface="+mn-lt"/>
              </a:rPr>
              <a:t>direpresentasikan</a:t>
            </a:r>
            <a:r>
              <a:rPr lang="en-US" sz="1600" dirty="0" smtClean="0">
                <a:solidFill>
                  <a:schemeClr val="accent1">
                    <a:lumMod val="50000"/>
                  </a:schemeClr>
                </a:solidFill>
                <a:latin typeface="+mn-lt"/>
              </a:rPr>
              <a:t> </a:t>
            </a:r>
            <a:r>
              <a:rPr lang="en-US" sz="1600" dirty="0" err="1" smtClean="0">
                <a:solidFill>
                  <a:schemeClr val="accent1">
                    <a:lumMod val="50000"/>
                  </a:schemeClr>
                </a:solidFill>
                <a:latin typeface="+mn-lt"/>
              </a:rPr>
              <a:t>dalam</a:t>
            </a:r>
            <a:r>
              <a:rPr lang="en-US" sz="1600" dirty="0" smtClean="0">
                <a:solidFill>
                  <a:schemeClr val="accent1">
                    <a:lumMod val="50000"/>
                  </a:schemeClr>
                </a:solidFill>
                <a:latin typeface="+mn-lt"/>
              </a:rPr>
              <a:t> </a:t>
            </a:r>
            <a:r>
              <a:rPr lang="en-US" sz="1600" dirty="0" err="1" smtClean="0">
                <a:solidFill>
                  <a:schemeClr val="accent1">
                    <a:lumMod val="50000"/>
                  </a:schemeClr>
                </a:solidFill>
                <a:latin typeface="+mn-lt"/>
              </a:rPr>
              <a:t>bentuk</a:t>
            </a:r>
            <a:r>
              <a:rPr lang="en-US" sz="1600" dirty="0" smtClean="0">
                <a:solidFill>
                  <a:schemeClr val="accent1">
                    <a:lumMod val="50000"/>
                  </a:schemeClr>
                </a:solidFill>
                <a:latin typeface="+mn-lt"/>
              </a:rPr>
              <a:t> </a:t>
            </a:r>
            <a:r>
              <a:rPr lang="en-US" sz="1600" dirty="0" err="1" smtClean="0">
                <a:solidFill>
                  <a:schemeClr val="accent1">
                    <a:lumMod val="50000"/>
                  </a:schemeClr>
                </a:solidFill>
                <a:latin typeface="+mn-lt"/>
              </a:rPr>
              <a:t>penambahan</a:t>
            </a:r>
            <a:r>
              <a:rPr lang="en-US" sz="1600" dirty="0" smtClean="0">
                <a:solidFill>
                  <a:schemeClr val="accent1">
                    <a:lumMod val="50000"/>
                  </a:schemeClr>
                </a:solidFill>
                <a:latin typeface="+mn-lt"/>
              </a:rPr>
              <a:t> </a:t>
            </a:r>
            <a:r>
              <a:rPr lang="en-US" sz="1600" dirty="0" err="1" smtClean="0">
                <a:solidFill>
                  <a:schemeClr val="accent1">
                    <a:lumMod val="50000"/>
                  </a:schemeClr>
                </a:solidFill>
                <a:latin typeface="+mn-lt"/>
              </a:rPr>
              <a:t>atribut</a:t>
            </a:r>
            <a:r>
              <a:rPr lang="en-US" sz="1600" dirty="0" smtClean="0">
                <a:solidFill>
                  <a:schemeClr val="accent1">
                    <a:lumMod val="50000"/>
                  </a:schemeClr>
                </a:solidFill>
                <a:latin typeface="+mn-lt"/>
              </a:rPr>
              <a:t> </a:t>
            </a:r>
            <a:r>
              <a:rPr lang="en-US" sz="1600" dirty="0" err="1" smtClean="0">
                <a:solidFill>
                  <a:schemeClr val="accent1">
                    <a:lumMod val="50000"/>
                  </a:schemeClr>
                </a:solidFill>
                <a:latin typeface="+mn-lt"/>
              </a:rPr>
              <a:t>relasi</a:t>
            </a:r>
            <a:r>
              <a:rPr lang="en-US" sz="1600" dirty="0" smtClean="0">
                <a:solidFill>
                  <a:schemeClr val="accent1">
                    <a:lumMod val="50000"/>
                  </a:schemeClr>
                </a:solidFill>
                <a:latin typeface="+mn-lt"/>
              </a:rPr>
              <a:t> </a:t>
            </a:r>
            <a:r>
              <a:rPr lang="en-US" sz="1600" dirty="0" err="1" smtClean="0">
                <a:solidFill>
                  <a:schemeClr val="accent1">
                    <a:lumMod val="50000"/>
                  </a:schemeClr>
                </a:solidFill>
                <a:latin typeface="+mn-lt"/>
              </a:rPr>
              <a:t>ke</a:t>
            </a:r>
            <a:r>
              <a:rPr lang="en-US" sz="1600" dirty="0" smtClean="0">
                <a:solidFill>
                  <a:schemeClr val="accent1">
                    <a:lumMod val="50000"/>
                  </a:schemeClr>
                </a:solidFill>
                <a:latin typeface="+mn-lt"/>
              </a:rPr>
              <a:t> table yang </a:t>
            </a:r>
            <a:r>
              <a:rPr lang="en-US" sz="1600" dirty="0" err="1" smtClean="0">
                <a:solidFill>
                  <a:schemeClr val="accent1">
                    <a:lumMod val="50000"/>
                  </a:schemeClr>
                </a:solidFill>
                <a:latin typeface="+mn-lt"/>
              </a:rPr>
              <a:t>mewakili</a:t>
            </a:r>
            <a:r>
              <a:rPr lang="en-US" sz="1600" dirty="0" smtClean="0">
                <a:solidFill>
                  <a:schemeClr val="accent1">
                    <a:lumMod val="50000"/>
                  </a:schemeClr>
                </a:solidFill>
                <a:latin typeface="+mn-lt"/>
              </a:rPr>
              <a:t> </a:t>
            </a:r>
            <a:r>
              <a:rPr lang="en-US" sz="1600" dirty="0" err="1" smtClean="0">
                <a:solidFill>
                  <a:schemeClr val="accent1">
                    <a:lumMod val="50000"/>
                  </a:schemeClr>
                </a:solidFill>
                <a:latin typeface="+mn-lt"/>
              </a:rPr>
              <a:t>salah</a:t>
            </a:r>
            <a:r>
              <a:rPr lang="en-US" sz="1600" dirty="0" smtClean="0">
                <a:solidFill>
                  <a:schemeClr val="accent1">
                    <a:lumMod val="50000"/>
                  </a:schemeClr>
                </a:solidFill>
                <a:latin typeface="+mn-lt"/>
              </a:rPr>
              <a:t> </a:t>
            </a:r>
            <a:r>
              <a:rPr lang="en-US" sz="1600" dirty="0" err="1" smtClean="0">
                <a:solidFill>
                  <a:schemeClr val="accent1">
                    <a:lumMod val="50000"/>
                  </a:schemeClr>
                </a:solidFill>
                <a:latin typeface="+mn-lt"/>
              </a:rPr>
              <a:t>satu</a:t>
            </a:r>
            <a:r>
              <a:rPr lang="en-US" sz="1600" dirty="0" smtClean="0">
                <a:solidFill>
                  <a:schemeClr val="accent1">
                    <a:lumMod val="50000"/>
                  </a:schemeClr>
                </a:solidFill>
                <a:latin typeface="+mn-lt"/>
              </a:rPr>
              <a:t> </a:t>
            </a:r>
            <a:r>
              <a:rPr lang="en-US" sz="1600" dirty="0" err="1" smtClean="0">
                <a:solidFill>
                  <a:schemeClr val="accent1">
                    <a:lumMod val="50000"/>
                  </a:schemeClr>
                </a:solidFill>
                <a:latin typeface="+mn-lt"/>
              </a:rPr>
              <a:t>dari</a:t>
            </a:r>
            <a:r>
              <a:rPr lang="en-US" sz="1600" dirty="0" smtClean="0">
                <a:solidFill>
                  <a:schemeClr val="accent1">
                    <a:lumMod val="50000"/>
                  </a:schemeClr>
                </a:solidFill>
                <a:latin typeface="+mn-lt"/>
              </a:rPr>
              <a:t> </a:t>
            </a:r>
            <a:r>
              <a:rPr lang="en-US" sz="1600" dirty="0" err="1" smtClean="0">
                <a:solidFill>
                  <a:schemeClr val="accent1">
                    <a:lumMod val="50000"/>
                  </a:schemeClr>
                </a:solidFill>
                <a:latin typeface="+mn-lt"/>
              </a:rPr>
              <a:t>kedua</a:t>
            </a:r>
            <a:r>
              <a:rPr lang="en-US" sz="1600" dirty="0" smtClean="0">
                <a:solidFill>
                  <a:schemeClr val="accent1">
                    <a:lumMod val="50000"/>
                  </a:schemeClr>
                </a:solidFill>
                <a:latin typeface="+mn-lt"/>
              </a:rPr>
              <a:t> </a:t>
            </a:r>
            <a:r>
              <a:rPr lang="en-US" sz="1600" dirty="0" err="1" smtClean="0">
                <a:solidFill>
                  <a:schemeClr val="accent1">
                    <a:lumMod val="50000"/>
                  </a:schemeClr>
                </a:solidFill>
                <a:latin typeface="+mn-lt"/>
              </a:rPr>
              <a:t>himpunan</a:t>
            </a:r>
            <a:r>
              <a:rPr lang="en-US" sz="1600" dirty="0" smtClean="0">
                <a:solidFill>
                  <a:schemeClr val="accent1">
                    <a:lumMod val="50000"/>
                  </a:schemeClr>
                </a:solidFill>
                <a:latin typeface="+mn-lt"/>
              </a:rPr>
              <a:t> </a:t>
            </a:r>
            <a:r>
              <a:rPr lang="en-US" sz="1600" dirty="0" err="1" smtClean="0">
                <a:solidFill>
                  <a:schemeClr val="accent1">
                    <a:lumMod val="50000"/>
                  </a:schemeClr>
                </a:solidFill>
                <a:latin typeface="+mn-lt"/>
              </a:rPr>
              <a:t>entitas</a:t>
            </a:r>
            <a:r>
              <a:rPr lang="en-US" sz="1600" dirty="0" smtClean="0">
                <a:solidFill>
                  <a:schemeClr val="accent1">
                    <a:lumMod val="50000"/>
                  </a:schemeClr>
                </a:solidFill>
                <a:latin typeface="+mn-lt"/>
              </a:rPr>
              <a:t>.</a:t>
            </a:r>
            <a:endParaRPr lang="en-US" sz="1600" dirty="0">
              <a:solidFill>
                <a:schemeClr val="accent1">
                  <a:lumMod val="50000"/>
                </a:schemeClr>
              </a:solidFill>
              <a:latin typeface="+mn-lt"/>
            </a:endParaRPr>
          </a:p>
        </p:txBody>
      </p:sp>
      <p:sp>
        <p:nvSpPr>
          <p:cNvPr id="7" name="Title 6"/>
          <p:cNvSpPr>
            <a:spLocks noGrp="1"/>
          </p:cNvSpPr>
          <p:nvPr>
            <p:ph type="title"/>
          </p:nvPr>
        </p:nvSpPr>
        <p:spPr>
          <a:xfrm>
            <a:off x="457200" y="261191"/>
            <a:ext cx="8229600" cy="1143000"/>
          </a:xfrm>
        </p:spPr>
        <p:txBody>
          <a:bodyPr>
            <a:normAutofit fontScale="90000"/>
          </a:bodyPr>
          <a:lstStyle/>
          <a:p>
            <a:r>
              <a:rPr lang="en-US" b="1" dirty="0" err="1"/>
              <a:t>Penerapan</a:t>
            </a:r>
            <a:r>
              <a:rPr lang="en-US" b="1" dirty="0"/>
              <a:t> Basis Data</a:t>
            </a:r>
            <a:r>
              <a:rPr lang="id-ID" b="1" dirty="0">
                <a:solidFill>
                  <a:srgbClr val="FF0000"/>
                </a:solidFill>
              </a:rPr>
              <a:t/>
            </a:r>
            <a:br>
              <a:rPr lang="id-ID" b="1" dirty="0">
                <a:solidFill>
                  <a:srgbClr val="FF0000"/>
                </a:solidFill>
              </a:rPr>
            </a:br>
            <a:r>
              <a:rPr lang="en-US" sz="2800" b="1" dirty="0" err="1">
                <a:solidFill>
                  <a:srgbClr val="FF0000"/>
                </a:solidFill>
              </a:rPr>
              <a:t>Transformasi</a:t>
            </a:r>
            <a:r>
              <a:rPr lang="en-US" sz="2800" b="1" dirty="0">
                <a:solidFill>
                  <a:srgbClr val="FF0000"/>
                </a:solidFill>
              </a:rPr>
              <a:t> </a:t>
            </a:r>
            <a:r>
              <a:rPr lang="en-US" sz="2800" b="1" dirty="0" err="1"/>
              <a:t>relasi</a:t>
            </a:r>
            <a:r>
              <a:rPr lang="en-US" sz="2800" b="1" dirty="0"/>
              <a:t> </a:t>
            </a:r>
            <a:r>
              <a:rPr lang="en-US" sz="2800" b="1" dirty="0" err="1"/>
              <a:t>satu</a:t>
            </a:r>
            <a:r>
              <a:rPr lang="en-US" sz="2800" b="1" dirty="0"/>
              <a:t> </a:t>
            </a:r>
            <a:r>
              <a:rPr lang="en-US" sz="2800" b="1" dirty="0" err="1"/>
              <a:t>ke</a:t>
            </a:r>
            <a:r>
              <a:rPr lang="en-US" sz="2800" b="1" dirty="0"/>
              <a:t> </a:t>
            </a:r>
            <a:r>
              <a:rPr lang="en-US" sz="2800" b="1" dirty="0" err="1"/>
              <a:t>satu</a:t>
            </a:r>
            <a:r>
              <a:rPr lang="en-US" sz="2800" b="1" dirty="0"/>
              <a:t> </a:t>
            </a:r>
            <a:r>
              <a:rPr lang="en-US" sz="2800" b="1" dirty="0" err="1"/>
              <a:t>ke</a:t>
            </a:r>
            <a:r>
              <a:rPr lang="en-US" sz="2800" b="1" dirty="0"/>
              <a:t> basis </a:t>
            </a:r>
            <a:r>
              <a:rPr lang="en-US" sz="2800" b="1" dirty="0">
                <a:solidFill>
                  <a:srgbClr val="FF0000"/>
                </a:solidFill>
              </a:rPr>
              <a:t>data </a:t>
            </a:r>
            <a:r>
              <a:rPr lang="en-US" sz="2800" b="1" dirty="0" err="1">
                <a:solidFill>
                  <a:srgbClr val="FF0000"/>
                </a:solidFill>
              </a:rPr>
              <a:t>fisik</a:t>
            </a:r>
            <a:r>
              <a:rPr lang="en-US" sz="4000" b="1" dirty="0">
                <a:solidFill>
                  <a:srgbClr val="FF0000"/>
                </a:solidFill>
              </a:rPr>
              <a:t> </a:t>
            </a:r>
          </a:p>
        </p:txBody>
      </p:sp>
      <p:sp>
        <p:nvSpPr>
          <p:cNvPr id="4" name="Down Arrow 3"/>
          <p:cNvSpPr/>
          <p:nvPr/>
        </p:nvSpPr>
        <p:spPr>
          <a:xfrm rot="16200000">
            <a:off x="4177694" y="1630571"/>
            <a:ext cx="636776" cy="501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rot="16200000">
            <a:off x="3984812" y="5245123"/>
            <a:ext cx="636776" cy="501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6984925"/>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0372" y="650196"/>
            <a:ext cx="4804080" cy="5038862"/>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353889470"/>
              </p:ext>
            </p:extLst>
          </p:nvPr>
        </p:nvGraphicFramePr>
        <p:xfrm>
          <a:off x="5356412" y="2339742"/>
          <a:ext cx="3787588" cy="1483360"/>
        </p:xfrm>
        <a:graphic>
          <a:graphicData uri="http://schemas.openxmlformats.org/drawingml/2006/table">
            <a:tbl>
              <a:tblPr firstRow="1" bandRow="1">
                <a:tableStyleId>{5C22544A-7EE6-4342-B048-85BDC9FD1C3A}</a:tableStyleId>
              </a:tblPr>
              <a:tblGrid>
                <a:gridCol w="1111623"/>
                <a:gridCol w="1290918"/>
                <a:gridCol w="1385047"/>
              </a:tblGrid>
              <a:tr h="370840">
                <a:tc>
                  <a:txBody>
                    <a:bodyPr/>
                    <a:lstStyle/>
                    <a:p>
                      <a:pPr algn="ctr"/>
                      <a:r>
                        <a:rPr lang="en-US" sz="1400" dirty="0" err="1" smtClean="0">
                          <a:solidFill>
                            <a:schemeClr val="tx1">
                              <a:lumMod val="95000"/>
                              <a:lumOff val="5000"/>
                            </a:schemeClr>
                          </a:solidFill>
                        </a:rPr>
                        <a:t>Kode_dosen</a:t>
                      </a:r>
                      <a:endParaRPr lang="en-US" sz="1400" dirty="0">
                        <a:solidFill>
                          <a:schemeClr val="tx1">
                            <a:lumMod val="95000"/>
                            <a:lumOff val="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err="1" smtClean="0">
                          <a:solidFill>
                            <a:schemeClr val="tx1">
                              <a:lumMod val="95000"/>
                              <a:lumOff val="5000"/>
                            </a:schemeClr>
                          </a:solidFill>
                        </a:rPr>
                        <a:t>Nama_dosen</a:t>
                      </a:r>
                      <a:endParaRPr lang="en-US" sz="1400" dirty="0">
                        <a:solidFill>
                          <a:schemeClr val="tx1">
                            <a:lumMod val="95000"/>
                            <a:lumOff val="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err="1" smtClean="0">
                          <a:solidFill>
                            <a:schemeClr val="tx1">
                              <a:lumMod val="95000"/>
                              <a:lumOff val="5000"/>
                            </a:schemeClr>
                          </a:solidFill>
                        </a:rPr>
                        <a:t>Alamat_dosen</a:t>
                      </a:r>
                      <a:endParaRPr lang="en-US" sz="1400" dirty="0">
                        <a:solidFill>
                          <a:schemeClr val="tx1">
                            <a:lumMod val="95000"/>
                            <a:lumOff val="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387303877"/>
              </p:ext>
            </p:extLst>
          </p:nvPr>
        </p:nvGraphicFramePr>
        <p:xfrm>
          <a:off x="1868721" y="5664257"/>
          <a:ext cx="7212106" cy="1112520"/>
        </p:xfrm>
        <a:graphic>
          <a:graphicData uri="http://schemas.openxmlformats.org/drawingml/2006/table">
            <a:tbl>
              <a:tblPr firstRow="1" bandRow="1">
                <a:tableStyleId>{5C22544A-7EE6-4342-B048-85BDC9FD1C3A}</a:tableStyleId>
              </a:tblPr>
              <a:tblGrid>
                <a:gridCol w="878542"/>
                <a:gridCol w="1153458"/>
                <a:gridCol w="742577"/>
                <a:gridCol w="995082"/>
                <a:gridCol w="1210236"/>
                <a:gridCol w="1196788"/>
                <a:gridCol w="1035423"/>
              </a:tblGrid>
              <a:tr h="370840">
                <a:tc>
                  <a:txBody>
                    <a:bodyPr/>
                    <a:lstStyle/>
                    <a:p>
                      <a:pPr algn="ctr"/>
                      <a:r>
                        <a:rPr lang="en-US" sz="1400" dirty="0" err="1" smtClean="0">
                          <a:solidFill>
                            <a:schemeClr val="tx1">
                              <a:lumMod val="95000"/>
                              <a:lumOff val="5000"/>
                            </a:schemeClr>
                          </a:solidFill>
                        </a:rPr>
                        <a:t>Kode_kul</a:t>
                      </a:r>
                      <a:endParaRPr lang="en-US" sz="1400" dirty="0">
                        <a:solidFill>
                          <a:schemeClr val="tx1">
                            <a:lumMod val="95000"/>
                            <a:lumOff val="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err="1" smtClean="0">
                          <a:solidFill>
                            <a:schemeClr val="tx1">
                              <a:lumMod val="95000"/>
                              <a:lumOff val="5000"/>
                            </a:schemeClr>
                          </a:solidFill>
                        </a:rPr>
                        <a:t>Nama_kul</a:t>
                      </a:r>
                      <a:endParaRPr lang="en-US" sz="1400" dirty="0">
                        <a:solidFill>
                          <a:schemeClr val="tx1">
                            <a:lumMod val="95000"/>
                            <a:lumOff val="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err="1" smtClean="0">
                          <a:solidFill>
                            <a:schemeClr val="tx1">
                              <a:lumMod val="95000"/>
                              <a:lumOff val="5000"/>
                            </a:schemeClr>
                          </a:solidFill>
                        </a:rPr>
                        <a:t>sks</a:t>
                      </a:r>
                      <a:endParaRPr lang="en-US" sz="1400" dirty="0">
                        <a:solidFill>
                          <a:schemeClr val="tx1">
                            <a:lumMod val="95000"/>
                            <a:lumOff val="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smtClean="0">
                          <a:solidFill>
                            <a:schemeClr val="tx1">
                              <a:lumMod val="95000"/>
                              <a:lumOff val="5000"/>
                            </a:schemeClr>
                          </a:solidFill>
                        </a:rPr>
                        <a:t>semester</a:t>
                      </a:r>
                      <a:endParaRPr lang="en-US" sz="1400" dirty="0">
                        <a:solidFill>
                          <a:schemeClr val="tx1">
                            <a:lumMod val="95000"/>
                            <a:lumOff val="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400" dirty="0" err="1" smtClean="0">
                          <a:solidFill>
                            <a:schemeClr val="tx1">
                              <a:lumMod val="95000"/>
                              <a:lumOff val="5000"/>
                            </a:schemeClr>
                          </a:solidFill>
                        </a:rPr>
                        <a:t>Kode_dosen</a:t>
                      </a:r>
                      <a:endParaRPr lang="en-US" sz="1400" dirty="0">
                        <a:solidFill>
                          <a:schemeClr val="tx1">
                            <a:lumMod val="95000"/>
                            <a:lumOff val="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1400" dirty="0" err="1" smtClean="0">
                          <a:solidFill>
                            <a:schemeClr val="tx1">
                              <a:lumMod val="95000"/>
                              <a:lumOff val="5000"/>
                            </a:schemeClr>
                          </a:solidFill>
                        </a:rPr>
                        <a:t>tempat</a:t>
                      </a:r>
                      <a:endParaRPr lang="en-US" sz="1400" dirty="0">
                        <a:solidFill>
                          <a:schemeClr val="tx1">
                            <a:lumMod val="95000"/>
                            <a:lumOff val="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1400" dirty="0" err="1" smtClean="0">
                          <a:solidFill>
                            <a:schemeClr val="tx1">
                              <a:lumMod val="95000"/>
                              <a:lumOff val="5000"/>
                            </a:schemeClr>
                          </a:solidFill>
                        </a:rPr>
                        <a:t>waktu</a:t>
                      </a:r>
                      <a:endParaRPr lang="en-US" sz="1400" dirty="0">
                        <a:solidFill>
                          <a:schemeClr val="tx1">
                            <a:lumMod val="95000"/>
                            <a:lumOff val="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r>
            </a:tbl>
          </a:graphicData>
        </a:graphic>
      </p:graphicFrame>
      <p:sp>
        <p:nvSpPr>
          <p:cNvPr id="5" name="Title 1"/>
          <p:cNvSpPr txBox="1">
            <a:spLocks/>
          </p:cNvSpPr>
          <p:nvPr/>
        </p:nvSpPr>
        <p:spPr>
          <a:xfrm>
            <a:off x="7270371" y="1827667"/>
            <a:ext cx="1627093" cy="406398"/>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dirty="0" smtClean="0">
                <a:solidFill>
                  <a:srgbClr val="FF0000"/>
                </a:solidFill>
                <a:latin typeface="+mn-lt"/>
              </a:rPr>
              <a:t> </a:t>
            </a:r>
            <a:r>
              <a:rPr lang="en-US" sz="2000" b="1" dirty="0" err="1" smtClean="0">
                <a:solidFill>
                  <a:srgbClr val="FF0000"/>
                </a:solidFill>
                <a:latin typeface="+mn-lt"/>
              </a:rPr>
              <a:t>Tabel</a:t>
            </a:r>
            <a:r>
              <a:rPr lang="en-US" sz="2000" b="1" dirty="0" smtClean="0">
                <a:solidFill>
                  <a:srgbClr val="FF0000"/>
                </a:solidFill>
                <a:latin typeface="+mn-lt"/>
              </a:rPr>
              <a:t> </a:t>
            </a:r>
            <a:r>
              <a:rPr lang="en-US" sz="2000" b="1" dirty="0" err="1" smtClean="0">
                <a:solidFill>
                  <a:srgbClr val="FF0000"/>
                </a:solidFill>
                <a:latin typeface="+mn-lt"/>
              </a:rPr>
              <a:t>Dosen</a:t>
            </a:r>
            <a:endParaRPr lang="en-US" sz="2000" b="1" dirty="0">
              <a:solidFill>
                <a:srgbClr val="FF0000"/>
              </a:solidFill>
              <a:latin typeface="+mn-lt"/>
            </a:endParaRPr>
          </a:p>
        </p:txBody>
      </p:sp>
      <p:sp>
        <p:nvSpPr>
          <p:cNvPr id="6" name="Title 1"/>
          <p:cNvSpPr txBox="1">
            <a:spLocks/>
          </p:cNvSpPr>
          <p:nvPr/>
        </p:nvSpPr>
        <p:spPr>
          <a:xfrm>
            <a:off x="6127374" y="5100922"/>
            <a:ext cx="2626661" cy="406398"/>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dirty="0" smtClean="0">
                <a:solidFill>
                  <a:srgbClr val="FF0000"/>
                </a:solidFill>
                <a:latin typeface="+mn-lt"/>
              </a:rPr>
              <a:t> </a:t>
            </a:r>
            <a:r>
              <a:rPr lang="en-US" sz="2000" b="1" dirty="0" err="1" smtClean="0">
                <a:solidFill>
                  <a:srgbClr val="FF0000"/>
                </a:solidFill>
                <a:latin typeface="+mn-lt"/>
              </a:rPr>
              <a:t>Tabel</a:t>
            </a:r>
            <a:r>
              <a:rPr lang="en-US" sz="2000" b="1" dirty="0" smtClean="0">
                <a:solidFill>
                  <a:srgbClr val="FF0000"/>
                </a:solidFill>
                <a:latin typeface="+mn-lt"/>
              </a:rPr>
              <a:t> </a:t>
            </a:r>
            <a:r>
              <a:rPr lang="en-US" sz="2000" b="1" dirty="0" err="1" smtClean="0">
                <a:solidFill>
                  <a:srgbClr val="FF0000"/>
                </a:solidFill>
                <a:latin typeface="+mn-lt"/>
              </a:rPr>
              <a:t>Kuliah</a:t>
            </a:r>
            <a:endParaRPr lang="en-US" sz="2000" b="1" dirty="0">
              <a:solidFill>
                <a:srgbClr val="FF0000"/>
              </a:solidFill>
              <a:latin typeface="+mn-lt"/>
            </a:endParaRPr>
          </a:p>
        </p:txBody>
      </p:sp>
      <p:sp>
        <p:nvSpPr>
          <p:cNvPr id="9" name="Down Arrow 8"/>
          <p:cNvSpPr/>
          <p:nvPr/>
        </p:nvSpPr>
        <p:spPr>
          <a:xfrm rot="17877088">
            <a:off x="4811689" y="1761929"/>
            <a:ext cx="618564" cy="5378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rot="19865492">
            <a:off x="5111426" y="5035184"/>
            <a:ext cx="618564" cy="5378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5109882" y="116943"/>
            <a:ext cx="3685776" cy="1325563"/>
          </a:xfrm>
        </p:spPr>
        <p:txBody>
          <a:bodyPr>
            <a:normAutofit fontScale="90000"/>
          </a:bodyPr>
          <a:lstStyle/>
          <a:p>
            <a:r>
              <a:rPr lang="en-US" b="1" dirty="0" err="1"/>
              <a:t>Penerapan</a:t>
            </a:r>
            <a:r>
              <a:rPr lang="en-US" b="1" dirty="0"/>
              <a:t> Basis Data</a:t>
            </a:r>
            <a:r>
              <a:rPr lang="id-ID" b="1" dirty="0">
                <a:solidFill>
                  <a:srgbClr val="FF0000"/>
                </a:solidFill>
              </a:rPr>
              <a:t/>
            </a:r>
            <a:br>
              <a:rPr lang="id-ID" b="1" dirty="0">
                <a:solidFill>
                  <a:srgbClr val="FF0000"/>
                </a:solidFill>
              </a:rPr>
            </a:br>
            <a:r>
              <a:rPr lang="en-US" sz="2400" b="1" dirty="0" err="1">
                <a:solidFill>
                  <a:srgbClr val="FF0000"/>
                </a:solidFill>
              </a:rPr>
              <a:t>Transformasi</a:t>
            </a:r>
            <a:r>
              <a:rPr lang="en-US" sz="2400" b="1" dirty="0">
                <a:solidFill>
                  <a:srgbClr val="FF0000"/>
                </a:solidFill>
              </a:rPr>
              <a:t> </a:t>
            </a:r>
            <a:r>
              <a:rPr lang="en-US" sz="2400" b="1" dirty="0" err="1">
                <a:solidFill>
                  <a:srgbClr val="FF0000"/>
                </a:solidFill>
              </a:rPr>
              <a:t>relasi</a:t>
            </a:r>
            <a:r>
              <a:rPr lang="en-US" sz="2400" b="1" dirty="0">
                <a:solidFill>
                  <a:srgbClr val="FF0000"/>
                </a:solidFill>
              </a:rPr>
              <a:t> </a:t>
            </a:r>
            <a:r>
              <a:rPr lang="en-US" sz="2400" b="1" dirty="0" err="1"/>
              <a:t>satu</a:t>
            </a:r>
            <a:r>
              <a:rPr lang="en-US" sz="2400" b="1" dirty="0"/>
              <a:t> </a:t>
            </a:r>
            <a:r>
              <a:rPr lang="en-US" sz="2400" b="1" dirty="0" err="1"/>
              <a:t>kebanyak</a:t>
            </a:r>
            <a:r>
              <a:rPr lang="en-US" sz="2400" b="1" dirty="0"/>
              <a:t> </a:t>
            </a:r>
            <a:r>
              <a:rPr lang="en-US" sz="2400" b="1" dirty="0" err="1"/>
              <a:t>kebasis</a:t>
            </a:r>
            <a:r>
              <a:rPr lang="en-US" sz="2400" b="1" dirty="0"/>
              <a:t> </a:t>
            </a:r>
            <a:r>
              <a:rPr lang="en-US" sz="2400" b="1" dirty="0">
                <a:solidFill>
                  <a:srgbClr val="FF0000"/>
                </a:solidFill>
              </a:rPr>
              <a:t>data </a:t>
            </a:r>
            <a:r>
              <a:rPr lang="en-US" sz="2400" b="1" dirty="0" err="1" smtClean="0">
                <a:solidFill>
                  <a:srgbClr val="FF0000"/>
                </a:solidFill>
              </a:rPr>
              <a:t>fisik</a:t>
            </a:r>
            <a:endParaRPr lang="id-ID" sz="2400" dirty="0">
              <a:solidFill>
                <a:srgbClr val="FF0000"/>
              </a:solidFill>
            </a:endParaRPr>
          </a:p>
        </p:txBody>
      </p:sp>
    </p:spTree>
    <p:extLst>
      <p:ext uri="{BB962C8B-B14F-4D97-AF65-F5344CB8AC3E}">
        <p14:creationId xmlns:p14="http://schemas.microsoft.com/office/powerpoint/2010/main" val="3888777134"/>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2913" y="1651826"/>
            <a:ext cx="4954385" cy="5206174"/>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462779204"/>
              </p:ext>
            </p:extLst>
          </p:nvPr>
        </p:nvGraphicFramePr>
        <p:xfrm>
          <a:off x="4975416" y="1922027"/>
          <a:ext cx="4061009" cy="1112520"/>
        </p:xfrm>
        <a:graphic>
          <a:graphicData uri="http://schemas.openxmlformats.org/drawingml/2006/table">
            <a:tbl>
              <a:tblPr firstRow="1" bandRow="1">
                <a:tableStyleId>{5C22544A-7EE6-4342-B048-85BDC9FD1C3A}</a:tableStyleId>
              </a:tblPr>
              <a:tblGrid>
                <a:gridCol w="645456"/>
                <a:gridCol w="1169894"/>
                <a:gridCol w="1290918"/>
                <a:gridCol w="954741"/>
              </a:tblGrid>
              <a:tr h="370840">
                <a:tc>
                  <a:txBody>
                    <a:bodyPr/>
                    <a:lstStyle/>
                    <a:p>
                      <a:pPr algn="ctr"/>
                      <a:r>
                        <a:rPr lang="en-US" sz="1600" dirty="0" err="1" smtClean="0">
                          <a:solidFill>
                            <a:srgbClr val="0070C0"/>
                          </a:solidFill>
                        </a:rPr>
                        <a:t>nim</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err="1" smtClean="0">
                          <a:solidFill>
                            <a:srgbClr val="0070C0"/>
                          </a:solidFill>
                        </a:rPr>
                        <a:t>Nama_mhs</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err="1" smtClean="0">
                          <a:solidFill>
                            <a:srgbClr val="0070C0"/>
                          </a:solidFill>
                        </a:rPr>
                        <a:t>Alamat_mhs</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err="1" smtClean="0">
                          <a:solidFill>
                            <a:srgbClr val="0070C0"/>
                          </a:solidFill>
                        </a:rPr>
                        <a:t>Tgl_lahir</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042290013"/>
              </p:ext>
            </p:extLst>
          </p:nvPr>
        </p:nvGraphicFramePr>
        <p:xfrm>
          <a:off x="5410202" y="3912358"/>
          <a:ext cx="3477623" cy="1112520"/>
        </p:xfrm>
        <a:graphic>
          <a:graphicData uri="http://schemas.openxmlformats.org/drawingml/2006/table">
            <a:tbl>
              <a:tblPr firstRow="1" bandRow="1">
                <a:tableStyleId>{5C22544A-7EE6-4342-B048-85BDC9FD1C3A}</a:tableStyleId>
              </a:tblPr>
              <a:tblGrid>
                <a:gridCol w="761318"/>
                <a:gridCol w="1210235"/>
                <a:gridCol w="1506070"/>
              </a:tblGrid>
              <a:tr h="370840">
                <a:tc>
                  <a:txBody>
                    <a:bodyPr/>
                    <a:lstStyle/>
                    <a:p>
                      <a:r>
                        <a:rPr lang="en-US" sz="1600" dirty="0" err="1" smtClean="0">
                          <a:solidFill>
                            <a:srgbClr val="0070C0"/>
                          </a:solidFill>
                        </a:rPr>
                        <a:t>nim</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err="1" smtClean="0">
                          <a:solidFill>
                            <a:srgbClr val="0070C0"/>
                          </a:solidFill>
                        </a:rPr>
                        <a:t>Kode_kul</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err="1" smtClean="0">
                          <a:solidFill>
                            <a:srgbClr val="0070C0"/>
                          </a:solidFill>
                        </a:rPr>
                        <a:t>Indeks_nilai</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02417185"/>
              </p:ext>
            </p:extLst>
          </p:nvPr>
        </p:nvGraphicFramePr>
        <p:xfrm>
          <a:off x="5244353" y="5611163"/>
          <a:ext cx="3899647" cy="1112520"/>
        </p:xfrm>
        <a:graphic>
          <a:graphicData uri="http://schemas.openxmlformats.org/drawingml/2006/table">
            <a:tbl>
              <a:tblPr firstRow="1" bandRow="1">
                <a:tableStyleId>{5C22544A-7EE6-4342-B048-85BDC9FD1C3A}</a:tableStyleId>
              </a:tblPr>
              <a:tblGrid>
                <a:gridCol w="1075765"/>
                <a:gridCol w="1210235"/>
                <a:gridCol w="564777"/>
                <a:gridCol w="1048870"/>
              </a:tblGrid>
              <a:tr h="370840">
                <a:tc>
                  <a:txBody>
                    <a:bodyPr/>
                    <a:lstStyle/>
                    <a:p>
                      <a:pPr algn="ctr"/>
                      <a:r>
                        <a:rPr lang="en-US" sz="1600" dirty="0" err="1" smtClean="0">
                          <a:solidFill>
                            <a:srgbClr val="0070C0"/>
                          </a:solidFill>
                        </a:rPr>
                        <a:t>Kode_kul</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err="1" smtClean="0">
                          <a:solidFill>
                            <a:srgbClr val="0070C0"/>
                          </a:solidFill>
                        </a:rPr>
                        <a:t>Nama_kul</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err="1" smtClean="0">
                          <a:solidFill>
                            <a:srgbClr val="0070C0"/>
                          </a:solidFill>
                        </a:rPr>
                        <a:t>sks</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smtClean="0">
                          <a:solidFill>
                            <a:srgbClr val="0070C0"/>
                          </a:solidFill>
                        </a:rPr>
                        <a:t>semester</a:t>
                      </a:r>
                      <a:endParaRPr lang="en-US" sz="1600" dirty="0">
                        <a:solidFill>
                          <a:srgbClr val="0070C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7" name="Title 1"/>
          <p:cNvSpPr txBox="1">
            <a:spLocks/>
          </p:cNvSpPr>
          <p:nvPr/>
        </p:nvSpPr>
        <p:spPr>
          <a:xfrm>
            <a:off x="5522260" y="5116523"/>
            <a:ext cx="1766050" cy="406398"/>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dirty="0" smtClean="0">
                <a:solidFill>
                  <a:srgbClr val="FF0000"/>
                </a:solidFill>
                <a:latin typeface="+mn-lt"/>
              </a:rPr>
              <a:t> </a:t>
            </a:r>
            <a:r>
              <a:rPr lang="en-US" sz="2000" b="1" dirty="0" err="1" smtClean="0">
                <a:solidFill>
                  <a:srgbClr val="FF0000"/>
                </a:solidFill>
                <a:latin typeface="+mn-lt"/>
              </a:rPr>
              <a:t>Tabel</a:t>
            </a:r>
            <a:r>
              <a:rPr lang="en-US" sz="2000" b="1" dirty="0" smtClean="0">
                <a:solidFill>
                  <a:srgbClr val="FF0000"/>
                </a:solidFill>
                <a:latin typeface="+mn-lt"/>
              </a:rPr>
              <a:t> </a:t>
            </a:r>
            <a:r>
              <a:rPr lang="en-US" sz="2000" b="1" dirty="0" err="1" smtClean="0">
                <a:solidFill>
                  <a:srgbClr val="FF0000"/>
                </a:solidFill>
                <a:latin typeface="+mn-lt"/>
              </a:rPr>
              <a:t>Kuliah</a:t>
            </a:r>
            <a:endParaRPr lang="en-US" sz="2000" b="1" dirty="0">
              <a:solidFill>
                <a:srgbClr val="FF0000"/>
              </a:solidFill>
              <a:latin typeface="+mn-lt"/>
            </a:endParaRPr>
          </a:p>
        </p:txBody>
      </p:sp>
      <p:sp>
        <p:nvSpPr>
          <p:cNvPr id="9" name="Title 1"/>
          <p:cNvSpPr txBox="1">
            <a:spLocks/>
          </p:cNvSpPr>
          <p:nvPr/>
        </p:nvSpPr>
        <p:spPr>
          <a:xfrm>
            <a:off x="5351931" y="3183897"/>
            <a:ext cx="3724835" cy="605117"/>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2000" b="1" dirty="0" smtClean="0">
                <a:solidFill>
                  <a:srgbClr val="FF0000"/>
                </a:solidFill>
                <a:latin typeface="+mn-lt"/>
              </a:rPr>
              <a:t> </a:t>
            </a:r>
            <a:r>
              <a:rPr lang="en-US" sz="2000" b="1" dirty="0" err="1" smtClean="0">
                <a:solidFill>
                  <a:srgbClr val="FF0000"/>
                </a:solidFill>
                <a:latin typeface="+mn-lt"/>
              </a:rPr>
              <a:t>Tabel</a:t>
            </a:r>
            <a:r>
              <a:rPr lang="en-US" sz="2000" b="1" dirty="0" smtClean="0">
                <a:solidFill>
                  <a:srgbClr val="FF0000"/>
                </a:solidFill>
                <a:latin typeface="+mn-lt"/>
              </a:rPr>
              <a:t> </a:t>
            </a:r>
            <a:r>
              <a:rPr lang="en-US" sz="2000" b="1" dirty="0" err="1" smtClean="0">
                <a:solidFill>
                  <a:srgbClr val="FF0000"/>
                </a:solidFill>
                <a:latin typeface="+mn-lt"/>
              </a:rPr>
              <a:t>mempelajari</a:t>
            </a:r>
            <a:r>
              <a:rPr lang="en-US" sz="2000" b="1" dirty="0" smtClean="0">
                <a:solidFill>
                  <a:srgbClr val="FF0000"/>
                </a:solidFill>
                <a:latin typeface="+mn-lt"/>
              </a:rPr>
              <a:t>/</a:t>
            </a:r>
            <a:r>
              <a:rPr lang="en-US" sz="2000" b="1" dirty="0" err="1" smtClean="0">
                <a:solidFill>
                  <a:srgbClr val="FF0000"/>
                </a:solidFill>
                <a:latin typeface="+mn-lt"/>
              </a:rPr>
              <a:t>nilai</a:t>
            </a:r>
            <a:endParaRPr lang="en-US" sz="2000" b="1" dirty="0" smtClean="0">
              <a:solidFill>
                <a:srgbClr val="FF0000"/>
              </a:solidFill>
              <a:latin typeface="+mn-lt"/>
            </a:endParaRPr>
          </a:p>
          <a:p>
            <a:pPr algn="just"/>
            <a:r>
              <a:rPr lang="en-US" sz="1400" b="1" dirty="0" err="1" smtClean="0">
                <a:solidFill>
                  <a:srgbClr val="0070C0"/>
                </a:solidFill>
                <a:latin typeface="+mn-lt"/>
              </a:rPr>
              <a:t>Tabel</a:t>
            </a:r>
            <a:r>
              <a:rPr lang="en-US" sz="1400" b="1" dirty="0" smtClean="0">
                <a:solidFill>
                  <a:srgbClr val="0070C0"/>
                </a:solidFill>
                <a:latin typeface="+mn-lt"/>
              </a:rPr>
              <a:t> </a:t>
            </a:r>
            <a:r>
              <a:rPr lang="en-US" sz="1400" b="1" dirty="0" err="1" smtClean="0">
                <a:solidFill>
                  <a:srgbClr val="0070C0"/>
                </a:solidFill>
                <a:latin typeface="+mn-lt"/>
              </a:rPr>
              <a:t>khusus</a:t>
            </a:r>
            <a:r>
              <a:rPr lang="en-US" sz="1400" b="1" dirty="0" smtClean="0">
                <a:solidFill>
                  <a:srgbClr val="0070C0"/>
                </a:solidFill>
                <a:latin typeface="+mn-lt"/>
              </a:rPr>
              <a:t> yang </a:t>
            </a:r>
            <a:r>
              <a:rPr lang="en-US" sz="1400" b="1" dirty="0" err="1" smtClean="0">
                <a:solidFill>
                  <a:srgbClr val="0070C0"/>
                </a:solidFill>
                <a:latin typeface="+mn-lt"/>
              </a:rPr>
              <a:t>mewakili</a:t>
            </a:r>
            <a:r>
              <a:rPr lang="en-US" sz="1400" b="1" dirty="0" smtClean="0">
                <a:solidFill>
                  <a:srgbClr val="0070C0"/>
                </a:solidFill>
                <a:latin typeface="+mn-lt"/>
              </a:rPr>
              <a:t> </a:t>
            </a:r>
            <a:r>
              <a:rPr lang="en-US" sz="1400" b="1" dirty="0" err="1" smtClean="0">
                <a:solidFill>
                  <a:srgbClr val="0070C0"/>
                </a:solidFill>
                <a:latin typeface="+mn-lt"/>
              </a:rPr>
              <a:t>himpunan</a:t>
            </a:r>
            <a:r>
              <a:rPr lang="en-US" sz="1400" b="1" dirty="0" smtClean="0">
                <a:solidFill>
                  <a:srgbClr val="0070C0"/>
                </a:solidFill>
                <a:latin typeface="+mn-lt"/>
              </a:rPr>
              <a:t> </a:t>
            </a:r>
            <a:r>
              <a:rPr lang="en-US" sz="1400" b="1" dirty="0" err="1" smtClean="0">
                <a:solidFill>
                  <a:srgbClr val="0070C0"/>
                </a:solidFill>
                <a:latin typeface="+mn-lt"/>
              </a:rPr>
              <a:t>relasi</a:t>
            </a:r>
            <a:endParaRPr lang="en-US" sz="1400" b="1" dirty="0">
              <a:solidFill>
                <a:srgbClr val="0070C0"/>
              </a:solidFill>
              <a:latin typeface="+mn-lt"/>
            </a:endParaRPr>
          </a:p>
        </p:txBody>
      </p:sp>
      <p:sp>
        <p:nvSpPr>
          <p:cNvPr id="10" name="Title 1"/>
          <p:cNvSpPr txBox="1">
            <a:spLocks/>
          </p:cNvSpPr>
          <p:nvPr/>
        </p:nvSpPr>
        <p:spPr>
          <a:xfrm>
            <a:off x="5374343" y="1399177"/>
            <a:ext cx="2411506" cy="406398"/>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dirty="0" smtClean="0">
                <a:solidFill>
                  <a:srgbClr val="FF0000"/>
                </a:solidFill>
                <a:latin typeface="+mn-lt"/>
              </a:rPr>
              <a:t> </a:t>
            </a:r>
            <a:r>
              <a:rPr lang="en-US" sz="2000" b="1" dirty="0" err="1" smtClean="0">
                <a:solidFill>
                  <a:srgbClr val="FF0000"/>
                </a:solidFill>
                <a:latin typeface="+mn-lt"/>
              </a:rPr>
              <a:t>Tabel</a:t>
            </a:r>
            <a:r>
              <a:rPr lang="en-US" sz="2000" b="1" dirty="0" smtClean="0">
                <a:solidFill>
                  <a:srgbClr val="FF0000"/>
                </a:solidFill>
                <a:latin typeface="+mn-lt"/>
              </a:rPr>
              <a:t> </a:t>
            </a:r>
            <a:r>
              <a:rPr lang="en-US" sz="2000" b="1" dirty="0" err="1" smtClean="0">
                <a:solidFill>
                  <a:srgbClr val="FF0000"/>
                </a:solidFill>
                <a:latin typeface="+mn-lt"/>
              </a:rPr>
              <a:t>mahasiswa</a:t>
            </a:r>
            <a:endParaRPr lang="en-US" sz="2000" b="1" dirty="0">
              <a:solidFill>
                <a:srgbClr val="FF0000"/>
              </a:solidFill>
              <a:latin typeface="+mn-lt"/>
            </a:endParaRPr>
          </a:p>
        </p:txBody>
      </p:sp>
      <p:sp>
        <p:nvSpPr>
          <p:cNvPr id="14" name="Title 13"/>
          <p:cNvSpPr>
            <a:spLocks noGrp="1"/>
          </p:cNvSpPr>
          <p:nvPr>
            <p:ph type="title"/>
          </p:nvPr>
        </p:nvSpPr>
        <p:spPr/>
        <p:txBody>
          <a:bodyPr>
            <a:normAutofit/>
          </a:bodyPr>
          <a:lstStyle/>
          <a:p>
            <a:r>
              <a:rPr lang="en-US" b="1" dirty="0" err="1"/>
              <a:t>Penerapan</a:t>
            </a:r>
            <a:r>
              <a:rPr lang="en-US" b="1" dirty="0"/>
              <a:t> Basis Data </a:t>
            </a:r>
            <a:r>
              <a:rPr lang="id-ID" b="1" dirty="0" smtClean="0"/>
              <a:t/>
            </a:r>
            <a:br>
              <a:rPr lang="id-ID" b="1" dirty="0" smtClean="0"/>
            </a:br>
            <a:r>
              <a:rPr lang="en-US" sz="2400" b="1" dirty="0" err="1" smtClean="0"/>
              <a:t>Transformasi</a:t>
            </a:r>
            <a:r>
              <a:rPr lang="en-US" sz="2400" b="1" dirty="0" smtClean="0"/>
              <a:t> </a:t>
            </a:r>
            <a:r>
              <a:rPr lang="en-US" sz="2400" b="1" dirty="0" err="1">
                <a:solidFill>
                  <a:srgbClr val="FF0000"/>
                </a:solidFill>
              </a:rPr>
              <a:t>relasi</a:t>
            </a:r>
            <a:r>
              <a:rPr lang="en-US" sz="2400" b="1" dirty="0">
                <a:solidFill>
                  <a:srgbClr val="FF0000"/>
                </a:solidFill>
              </a:rPr>
              <a:t> </a:t>
            </a:r>
            <a:r>
              <a:rPr lang="en-US" sz="2400" b="1" dirty="0" err="1">
                <a:solidFill>
                  <a:srgbClr val="FF0000"/>
                </a:solidFill>
              </a:rPr>
              <a:t>banyak</a:t>
            </a:r>
            <a:r>
              <a:rPr lang="en-US" sz="2400" b="1" dirty="0">
                <a:solidFill>
                  <a:srgbClr val="FF0000"/>
                </a:solidFill>
              </a:rPr>
              <a:t> </a:t>
            </a:r>
            <a:r>
              <a:rPr lang="en-US" sz="2400" b="1" dirty="0" err="1">
                <a:solidFill>
                  <a:srgbClr val="FF0000"/>
                </a:solidFill>
              </a:rPr>
              <a:t>ke</a:t>
            </a:r>
            <a:r>
              <a:rPr lang="en-US" sz="2400" b="1" dirty="0">
                <a:solidFill>
                  <a:srgbClr val="FF0000"/>
                </a:solidFill>
              </a:rPr>
              <a:t> </a:t>
            </a:r>
            <a:r>
              <a:rPr lang="en-US" sz="2400" b="1" dirty="0" err="1">
                <a:solidFill>
                  <a:srgbClr val="FF0000"/>
                </a:solidFill>
              </a:rPr>
              <a:t>banyak</a:t>
            </a:r>
            <a:r>
              <a:rPr lang="en-US" sz="2400" b="1" dirty="0"/>
              <a:t> </a:t>
            </a:r>
            <a:r>
              <a:rPr lang="en-US" sz="2400" b="1" dirty="0" err="1"/>
              <a:t>ke</a:t>
            </a:r>
            <a:r>
              <a:rPr lang="en-US" sz="2400" b="1" dirty="0"/>
              <a:t> basis data </a:t>
            </a:r>
            <a:r>
              <a:rPr lang="en-US" sz="2400" b="1" dirty="0" err="1"/>
              <a:t>fisik</a:t>
            </a:r>
            <a:endParaRPr lang="id-ID" dirty="0"/>
          </a:p>
        </p:txBody>
      </p:sp>
      <p:sp>
        <p:nvSpPr>
          <p:cNvPr id="8" name="Down Arrow 7"/>
          <p:cNvSpPr/>
          <p:nvPr/>
        </p:nvSpPr>
        <p:spPr>
          <a:xfrm rot="16200000">
            <a:off x="4262719" y="1892981"/>
            <a:ext cx="443753"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rot="16200000">
            <a:off x="4778188" y="3927965"/>
            <a:ext cx="443753"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rot="16200000">
            <a:off x="4966446" y="5030629"/>
            <a:ext cx="443753"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8721914"/>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SQL - </a:t>
            </a:r>
            <a:r>
              <a:rPr lang="id-ID" sz="4000" b="1" dirty="0"/>
              <a:t>Structured Language Query </a:t>
            </a:r>
            <a:endParaRPr lang="en-US" sz="4000" b="1" dirty="0">
              <a:solidFill>
                <a:srgbClr val="0070C0"/>
              </a:solidFill>
            </a:endParaRPr>
          </a:p>
        </p:txBody>
      </p:sp>
      <p:sp>
        <p:nvSpPr>
          <p:cNvPr id="3" name="Content Placeholder 2"/>
          <p:cNvSpPr>
            <a:spLocks noGrp="1"/>
          </p:cNvSpPr>
          <p:nvPr>
            <p:ph idx="1"/>
          </p:nvPr>
        </p:nvSpPr>
        <p:spPr/>
        <p:txBody>
          <a:bodyPr>
            <a:normAutofit/>
          </a:bodyPr>
          <a:lstStyle/>
          <a:p>
            <a:pPr marL="0" indent="0" algn="just">
              <a:buNone/>
            </a:pPr>
            <a:r>
              <a:rPr lang="id-ID" dirty="0" smtClean="0"/>
              <a:t>Adalah </a:t>
            </a:r>
            <a:r>
              <a:rPr lang="id-ID" b="1" dirty="0"/>
              <a:t>bahasa standar </a:t>
            </a:r>
            <a:r>
              <a:rPr lang="id-ID" dirty="0"/>
              <a:t>yang digunakan untuk </a:t>
            </a:r>
            <a:r>
              <a:rPr lang="id-ID" b="1" dirty="0" smtClean="0"/>
              <a:t>memanipulasi </a:t>
            </a:r>
            <a:r>
              <a:rPr lang="id-ID" b="1" dirty="0"/>
              <a:t>basisdata </a:t>
            </a:r>
            <a:r>
              <a:rPr lang="id-ID" b="1" dirty="0" smtClean="0"/>
              <a:t>relasional</a:t>
            </a:r>
          </a:p>
          <a:p>
            <a:r>
              <a:rPr lang="id-ID" dirty="0"/>
              <a:t>Terdiri dari: </a:t>
            </a:r>
            <a:endParaRPr lang="id-ID" dirty="0" smtClean="0"/>
          </a:p>
          <a:p>
            <a:pPr marL="806450" lvl="1" indent="-349250"/>
            <a:r>
              <a:rPr lang="id-ID" b="1" dirty="0" smtClean="0"/>
              <a:t>Data Definition Language (DDL): </a:t>
            </a:r>
          </a:p>
          <a:p>
            <a:pPr marL="1250950" lvl="2" indent="-336550"/>
            <a:r>
              <a:rPr lang="id-ID" dirty="0" smtClean="0"/>
              <a:t>CREATE tables, indexes, views, Establish primary / foreign keys, DROP / ALTER tables .... etc </a:t>
            </a:r>
          </a:p>
          <a:p>
            <a:pPr marL="806450" lvl="1" indent="-349250"/>
            <a:r>
              <a:rPr lang="id-ID" b="1" dirty="0" smtClean="0"/>
              <a:t>Data </a:t>
            </a:r>
            <a:r>
              <a:rPr lang="id-ID" b="1" dirty="0"/>
              <a:t>Manipulation Language (DML):</a:t>
            </a:r>
            <a:r>
              <a:rPr lang="id-ID" dirty="0"/>
              <a:t> </a:t>
            </a:r>
            <a:endParaRPr lang="id-ID" dirty="0" smtClean="0"/>
          </a:p>
          <a:p>
            <a:pPr marL="1250950" lvl="2" indent="-336550"/>
            <a:r>
              <a:rPr lang="id-ID" dirty="0" smtClean="0"/>
              <a:t>INSERT </a:t>
            </a:r>
            <a:r>
              <a:rPr lang="id-ID" dirty="0"/>
              <a:t>/ UPDATE / DELETE, SELECT .... etc. </a:t>
            </a:r>
            <a:endParaRPr lang="id-ID" dirty="0" smtClean="0"/>
          </a:p>
          <a:p>
            <a:pPr marL="806450" lvl="1" indent="-349250"/>
            <a:r>
              <a:rPr lang="id-ID" b="1" dirty="0" smtClean="0"/>
              <a:t>Data </a:t>
            </a:r>
            <a:r>
              <a:rPr lang="id-ID" b="1" dirty="0"/>
              <a:t>Control Language (DCL): </a:t>
            </a:r>
            <a:endParaRPr lang="id-ID" b="1" dirty="0" smtClean="0"/>
          </a:p>
          <a:p>
            <a:pPr marL="1250950" lvl="2" indent="-336550"/>
            <a:r>
              <a:rPr lang="id-ID" dirty="0" smtClean="0"/>
              <a:t>COMMIT </a:t>
            </a:r>
            <a:r>
              <a:rPr lang="id-ID" dirty="0"/>
              <a:t>/ ROLLBACK work, GRANT / REVOKE .... etc</a:t>
            </a:r>
            <a:endParaRPr lang="en-US" dirty="0"/>
          </a:p>
        </p:txBody>
      </p:sp>
    </p:spTree>
    <p:extLst>
      <p:ext uri="{BB962C8B-B14F-4D97-AF65-F5344CB8AC3E}">
        <p14:creationId xmlns:p14="http://schemas.microsoft.com/office/powerpoint/2010/main" val="438776572"/>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SQL</a:t>
            </a:r>
            <a:r>
              <a:rPr lang="en-US" dirty="0"/>
              <a:t/>
            </a:r>
            <a:br>
              <a:rPr lang="en-US" dirty="0"/>
            </a:br>
            <a:r>
              <a:rPr lang="id-ID" sz="3200" b="1" dirty="0" smtClean="0">
                <a:solidFill>
                  <a:srgbClr val="0070C0"/>
                </a:solidFill>
              </a:rPr>
              <a:t>b) </a:t>
            </a:r>
            <a:r>
              <a:rPr lang="id-ID" sz="3200" b="1" dirty="0">
                <a:solidFill>
                  <a:srgbClr val="0070C0"/>
                </a:solidFill>
              </a:rPr>
              <a:t>DDL DML</a:t>
            </a:r>
            <a:endParaRPr lang="en-US" sz="4000" b="1" dirty="0">
              <a:solidFill>
                <a:srgbClr val="0070C0"/>
              </a:solidFill>
            </a:endParaRP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Data Definition Language (DDL)</a:t>
            </a:r>
          </a:p>
          <a:p>
            <a:r>
              <a:rPr lang="en-US" dirty="0"/>
              <a:t>Data Manipulation Language (DML)</a:t>
            </a:r>
          </a:p>
        </p:txBody>
      </p:sp>
      <p:pic>
        <p:nvPicPr>
          <p:cNvPr id="2050" name="Picture 2" descr="http://www.tech-recipes.com/wp-content/uploads/2015/05/DML-DCL-DDL-TCL-SQL.png"/>
          <p:cNvPicPr>
            <a:picLocks noChangeAspect="1" noChangeArrowheads="1"/>
          </p:cNvPicPr>
          <p:nvPr/>
        </p:nvPicPr>
        <p:blipFill rotWithShape="1">
          <a:blip r:embed="rId2">
            <a:extLst>
              <a:ext uri="{28A0092B-C50C-407E-A947-70E740481C1C}">
                <a14:useLocalDpi xmlns:a14="http://schemas.microsoft.com/office/drawing/2010/main" val="0"/>
              </a:ext>
            </a:extLst>
          </a:blip>
          <a:srcRect l="1533" t="4016" r="7739" b="7477"/>
          <a:stretch/>
        </p:blipFill>
        <p:spPr bwMode="auto">
          <a:xfrm>
            <a:off x="1396161" y="1658982"/>
            <a:ext cx="6479585" cy="33528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371478"/>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SQL</a:t>
            </a:r>
            <a:r>
              <a:rPr lang="en-US" dirty="0" smtClean="0"/>
              <a:t/>
            </a:r>
            <a:br>
              <a:rPr lang="en-US" dirty="0" smtClean="0"/>
            </a:br>
            <a:r>
              <a:rPr lang="id-ID" sz="3600" b="1" dirty="0" smtClean="0">
                <a:solidFill>
                  <a:srgbClr val="0070C0"/>
                </a:solidFill>
              </a:rPr>
              <a:t>b) DDL</a:t>
            </a:r>
            <a:endParaRPr lang="en-US" b="1" dirty="0">
              <a:solidFill>
                <a:srgbClr val="0070C0"/>
              </a:solidFill>
            </a:endParaRPr>
          </a:p>
        </p:txBody>
      </p:sp>
      <p:sp>
        <p:nvSpPr>
          <p:cNvPr id="3" name="Content Placeholder 2"/>
          <p:cNvSpPr>
            <a:spLocks noGrp="1"/>
          </p:cNvSpPr>
          <p:nvPr>
            <p:ph idx="1"/>
          </p:nvPr>
        </p:nvSpPr>
        <p:spPr/>
        <p:txBody>
          <a:bodyPr>
            <a:normAutofit/>
          </a:bodyPr>
          <a:lstStyle/>
          <a:p>
            <a:r>
              <a:rPr lang="en-US" dirty="0" err="1">
                <a:solidFill>
                  <a:srgbClr val="0070C0"/>
                </a:solidFill>
              </a:rPr>
              <a:t>Pengelolaan</a:t>
            </a:r>
            <a:r>
              <a:rPr lang="en-US" dirty="0"/>
              <a:t> </a:t>
            </a:r>
            <a:r>
              <a:rPr lang="en-US" dirty="0" err="1">
                <a:solidFill>
                  <a:srgbClr val="FF0000"/>
                </a:solidFill>
              </a:rPr>
              <a:t>pembuatan</a:t>
            </a:r>
            <a:r>
              <a:rPr lang="en-US" dirty="0"/>
              <a:t> </a:t>
            </a:r>
            <a:r>
              <a:rPr lang="en-US" dirty="0">
                <a:solidFill>
                  <a:srgbClr val="0070C0"/>
                </a:solidFill>
              </a:rPr>
              <a:t>database </a:t>
            </a:r>
            <a:r>
              <a:rPr lang="en-US" dirty="0" err="1">
                <a:solidFill>
                  <a:srgbClr val="0070C0"/>
                </a:solidFill>
              </a:rPr>
              <a:t>dan</a:t>
            </a:r>
            <a:r>
              <a:rPr lang="en-US" dirty="0">
                <a:solidFill>
                  <a:srgbClr val="0070C0"/>
                </a:solidFill>
              </a:rPr>
              <a:t> </a:t>
            </a:r>
            <a:r>
              <a:rPr lang="en-US" dirty="0" err="1">
                <a:solidFill>
                  <a:srgbClr val="0070C0"/>
                </a:solidFill>
              </a:rPr>
              <a:t>tabel</a:t>
            </a:r>
            <a:r>
              <a:rPr lang="en-US" dirty="0"/>
              <a:t>.</a:t>
            </a:r>
          </a:p>
          <a:p>
            <a:r>
              <a:rPr lang="en-US" dirty="0" err="1"/>
              <a:t>Dengan</a:t>
            </a:r>
            <a:r>
              <a:rPr lang="en-US" dirty="0"/>
              <a:t> </a:t>
            </a:r>
            <a:r>
              <a:rPr lang="en-US" dirty="0" err="1"/>
              <a:t>berdasar</a:t>
            </a:r>
            <a:r>
              <a:rPr lang="en-US" dirty="0"/>
              <a:t> </a:t>
            </a:r>
            <a:r>
              <a:rPr lang="en-US" dirty="0" err="1"/>
              <a:t>pada</a:t>
            </a:r>
            <a:r>
              <a:rPr lang="en-US" dirty="0"/>
              <a:t> </a:t>
            </a:r>
            <a:r>
              <a:rPr lang="en-US" dirty="0" err="1"/>
              <a:t>relasi</a:t>
            </a:r>
            <a:r>
              <a:rPr lang="en-US" dirty="0"/>
              <a:t> table </a:t>
            </a:r>
            <a:r>
              <a:rPr lang="en-US" dirty="0" err="1"/>
              <a:t>seperti</a:t>
            </a:r>
            <a:r>
              <a:rPr lang="en-US" dirty="0"/>
              <a:t> </a:t>
            </a:r>
            <a:r>
              <a:rPr lang="en-US" dirty="0" err="1"/>
              <a:t>gambar</a:t>
            </a:r>
            <a:r>
              <a:rPr lang="en-US" dirty="0"/>
              <a:t> </a:t>
            </a:r>
            <a:r>
              <a:rPr lang="en-US" dirty="0" err="1"/>
              <a:t>berikut</a:t>
            </a:r>
            <a:r>
              <a:rPr lang="en-US" dirty="0"/>
              <a:t>, (</a:t>
            </a:r>
            <a:r>
              <a:rPr lang="en-US" dirty="0" err="1"/>
              <a:t>nama</a:t>
            </a:r>
            <a:r>
              <a:rPr lang="en-US" dirty="0"/>
              <a:t> database = </a:t>
            </a:r>
            <a:r>
              <a:rPr lang="en-US" dirty="0" err="1">
                <a:solidFill>
                  <a:srgbClr val="FF0000"/>
                </a:solidFill>
              </a:rPr>
              <a:t>sekolah</a:t>
            </a:r>
            <a:r>
              <a:rPr lang="en-US" dirty="0"/>
              <a:t>)</a:t>
            </a:r>
          </a:p>
        </p:txBody>
      </p:sp>
      <p:pic>
        <p:nvPicPr>
          <p:cNvPr id="4" name="Picture 3"/>
          <p:cNvPicPr>
            <a:picLocks noChangeAspect="1"/>
          </p:cNvPicPr>
          <p:nvPr/>
        </p:nvPicPr>
        <p:blipFill>
          <a:blip r:embed="rId2"/>
          <a:stretch>
            <a:fillRect/>
          </a:stretch>
        </p:blipFill>
        <p:spPr>
          <a:xfrm>
            <a:off x="1080156" y="3113454"/>
            <a:ext cx="7111595" cy="29475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3545435"/>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SQL</a:t>
            </a:r>
            <a:r>
              <a:rPr lang="en-US" dirty="0"/>
              <a:t/>
            </a:r>
            <a:br>
              <a:rPr lang="en-US" dirty="0"/>
            </a:br>
            <a:r>
              <a:rPr lang="id-ID" sz="3600" b="1" dirty="0" smtClean="0">
                <a:solidFill>
                  <a:srgbClr val="0070C0"/>
                </a:solidFill>
              </a:rPr>
              <a:t>b) </a:t>
            </a:r>
            <a:r>
              <a:rPr lang="id-ID" sz="3600" b="1" dirty="0">
                <a:solidFill>
                  <a:srgbClr val="0070C0"/>
                </a:solidFill>
              </a:rPr>
              <a:t>DDL </a:t>
            </a:r>
            <a:r>
              <a:rPr lang="en-US" sz="3200" b="1" dirty="0">
                <a:solidFill>
                  <a:srgbClr val="0070C0"/>
                </a:solidFill>
              </a:rPr>
              <a:t>Script – </a:t>
            </a:r>
            <a:r>
              <a:rPr lang="en-US" sz="2800" b="1" dirty="0" err="1">
                <a:solidFill>
                  <a:srgbClr val="FF0000"/>
                </a:solidFill>
              </a:rPr>
              <a:t>buat</a:t>
            </a:r>
            <a:r>
              <a:rPr lang="en-US" sz="2800" b="1" dirty="0">
                <a:solidFill>
                  <a:srgbClr val="FF0000"/>
                </a:solidFill>
              </a:rPr>
              <a:t> database</a:t>
            </a:r>
            <a:endParaRPr lang="en-US" sz="4000" b="1" dirty="0">
              <a:solidFill>
                <a:srgbClr val="FF0000"/>
              </a:solidFill>
            </a:endParaRPr>
          </a:p>
        </p:txBody>
      </p:sp>
      <p:sp>
        <p:nvSpPr>
          <p:cNvPr id="3" name="Content Placeholder 2"/>
          <p:cNvSpPr>
            <a:spLocks noGrp="1"/>
          </p:cNvSpPr>
          <p:nvPr>
            <p:ph idx="1"/>
          </p:nvPr>
        </p:nvSpPr>
        <p:spPr>
          <a:xfrm>
            <a:off x="4813299" y="2163131"/>
            <a:ext cx="4044955" cy="3775109"/>
          </a:xfrm>
          <a:ln>
            <a:solidFill>
              <a:schemeClr val="accent1">
                <a:lumMod val="75000"/>
              </a:schemeClr>
            </a:solidFill>
          </a:ln>
        </p:spPr>
        <p:txBody>
          <a:bodyPr>
            <a:normAutofit/>
          </a:bodyPr>
          <a:lstStyle/>
          <a:p>
            <a:pPr marL="0" indent="0">
              <a:buNone/>
            </a:pPr>
            <a:r>
              <a:rPr lang="en-US" sz="2400" b="1" dirty="0">
                <a:latin typeface="Courier New" panose="02070309020205020404" pitchFamily="49" charset="0"/>
                <a:cs typeface="Courier New" panose="02070309020205020404" pitchFamily="49" charset="0"/>
              </a:rPr>
              <a:t>CREATE DATABASE </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sekolah</a:t>
            </a:r>
            <a:r>
              <a:rPr lang="en-US" sz="2400" dirty="0">
                <a:latin typeface="Courier New" panose="02070309020205020404" pitchFamily="49" charset="0"/>
                <a:cs typeface="Courier New" panose="02070309020205020404" pitchFamily="49" charset="0"/>
              </a:rPr>
              <a:t>`;</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b="1" dirty="0">
                <a:latin typeface="Courier New" panose="02070309020205020404" pitchFamily="49" charset="0"/>
                <a:cs typeface="Courier New" panose="02070309020205020404" pitchFamily="49" charset="0"/>
              </a:rPr>
              <a:t>USE</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sekolah</a:t>
            </a:r>
            <a:r>
              <a:rPr lang="en-US" sz="2400" dirty="0">
                <a:latin typeface="Courier New" panose="02070309020205020404" pitchFamily="49" charset="0"/>
                <a:cs typeface="Courier New" panose="02070309020205020404" pitchFamily="49" charset="0"/>
              </a:rPr>
              <a:t>`;</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b="1" dirty="0">
                <a:latin typeface="Courier New" panose="02070309020205020404" pitchFamily="49" charset="0"/>
                <a:cs typeface="Courier New" panose="02070309020205020404" pitchFamily="49" charset="0"/>
              </a:rPr>
              <a:t>SHOW TABLES</a:t>
            </a:r>
            <a:r>
              <a:rPr lang="en-US" sz="2400" dirty="0">
                <a:latin typeface="Courier New" panose="02070309020205020404" pitchFamily="49" charset="0"/>
                <a:cs typeface="Courier New" panose="02070309020205020404" pitchFamily="49" charset="0"/>
              </a:rPr>
              <a:t>;</a:t>
            </a:r>
          </a:p>
        </p:txBody>
      </p:sp>
      <p:pic>
        <p:nvPicPr>
          <p:cNvPr id="5" name="Picture 4"/>
          <p:cNvPicPr>
            <a:picLocks noChangeAspect="1"/>
          </p:cNvPicPr>
          <p:nvPr/>
        </p:nvPicPr>
        <p:blipFill>
          <a:blip r:embed="rId2"/>
          <a:stretch>
            <a:fillRect/>
          </a:stretch>
        </p:blipFill>
        <p:spPr>
          <a:xfrm>
            <a:off x="588964" y="2163129"/>
            <a:ext cx="3965576" cy="3775111"/>
          </a:xfrm>
          <a:prstGeom prst="rect">
            <a:avLst/>
          </a:prstGeom>
          <a:ln>
            <a:noFill/>
          </a:ln>
          <a:effectLst>
            <a:outerShdw blurRad="292100" dist="139700" dir="2700000" algn="tl" rotWithShape="0">
              <a:srgbClr val="333333">
                <a:alpha val="65000"/>
              </a:srgbClr>
            </a:outerShdw>
          </a:effectLst>
        </p:spPr>
      </p:pic>
      <p:sp>
        <p:nvSpPr>
          <p:cNvPr id="6" name="Content Placeholder 2"/>
          <p:cNvSpPr txBox="1">
            <a:spLocks/>
          </p:cNvSpPr>
          <p:nvPr/>
        </p:nvSpPr>
        <p:spPr>
          <a:xfrm>
            <a:off x="476251" y="1565221"/>
            <a:ext cx="4191002" cy="475194"/>
          </a:xfrm>
          <a:prstGeom prst="rect">
            <a:avLst/>
          </a:prstGeom>
          <a:solidFill>
            <a:schemeClr val="accent2">
              <a:lumMod val="40000"/>
              <a:lumOff val="60000"/>
            </a:schemeClr>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sz="2400" dirty="0">
                <a:cs typeface="Courier New" panose="02070309020205020404" pitchFamily="49" charset="0"/>
              </a:rPr>
              <a:t>GUI</a:t>
            </a:r>
          </a:p>
        </p:txBody>
      </p:sp>
      <p:sp>
        <p:nvSpPr>
          <p:cNvPr id="7" name="Content Placeholder 2"/>
          <p:cNvSpPr txBox="1">
            <a:spLocks/>
          </p:cNvSpPr>
          <p:nvPr/>
        </p:nvSpPr>
        <p:spPr>
          <a:xfrm>
            <a:off x="4813299" y="1565221"/>
            <a:ext cx="4044956" cy="475194"/>
          </a:xfrm>
          <a:prstGeom prst="rect">
            <a:avLst/>
          </a:prstGeom>
          <a:solidFill>
            <a:schemeClr val="accent6">
              <a:lumMod val="40000"/>
              <a:lumOff val="60000"/>
            </a:schemeClr>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sz="2400" dirty="0">
                <a:cs typeface="Courier New" panose="02070309020205020404" pitchFamily="49" charset="0"/>
              </a:rPr>
              <a:t>CLI</a:t>
            </a:r>
          </a:p>
        </p:txBody>
      </p:sp>
    </p:spTree>
    <p:extLst>
      <p:ext uri="{BB962C8B-B14F-4D97-AF65-F5344CB8AC3E}">
        <p14:creationId xmlns:p14="http://schemas.microsoft.com/office/powerpoint/2010/main" val="837184795"/>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SQL</a:t>
            </a:r>
            <a:r>
              <a:rPr lang="en-US" dirty="0"/>
              <a:t/>
            </a:r>
            <a:br>
              <a:rPr lang="en-US" dirty="0"/>
            </a:br>
            <a:r>
              <a:rPr lang="id-ID" sz="3600" b="1" dirty="0" smtClean="0">
                <a:solidFill>
                  <a:srgbClr val="0070C0"/>
                </a:solidFill>
              </a:rPr>
              <a:t>b) </a:t>
            </a:r>
            <a:r>
              <a:rPr lang="id-ID" sz="3600" b="1" dirty="0">
                <a:solidFill>
                  <a:srgbClr val="0070C0"/>
                </a:solidFill>
              </a:rPr>
              <a:t>DDL </a:t>
            </a:r>
            <a:r>
              <a:rPr lang="en-US" sz="3200" b="1" dirty="0">
                <a:solidFill>
                  <a:srgbClr val="0070C0"/>
                </a:solidFill>
              </a:rPr>
              <a:t>Script – </a:t>
            </a:r>
            <a:r>
              <a:rPr lang="en-US" sz="2800" b="1" dirty="0" err="1">
                <a:solidFill>
                  <a:srgbClr val="FF0000"/>
                </a:solidFill>
              </a:rPr>
              <a:t>buat</a:t>
            </a:r>
            <a:r>
              <a:rPr lang="en-US" sz="2800" b="1" dirty="0">
                <a:solidFill>
                  <a:srgbClr val="FF0000"/>
                </a:solidFill>
              </a:rPr>
              <a:t> </a:t>
            </a:r>
            <a:r>
              <a:rPr lang="en-US" sz="2800" b="1" dirty="0" err="1">
                <a:solidFill>
                  <a:srgbClr val="FF0000"/>
                </a:solidFill>
              </a:rPr>
              <a:t>tabel</a:t>
            </a:r>
            <a:endParaRPr lang="en-US" sz="4000" b="1" dirty="0">
              <a:solidFill>
                <a:srgbClr val="FF0000"/>
              </a:solidFill>
            </a:endParaRPr>
          </a:p>
        </p:txBody>
      </p:sp>
      <p:sp>
        <p:nvSpPr>
          <p:cNvPr id="3" name="Content Placeholder 2"/>
          <p:cNvSpPr>
            <a:spLocks noGrp="1"/>
          </p:cNvSpPr>
          <p:nvPr>
            <p:ph idx="1"/>
          </p:nvPr>
        </p:nvSpPr>
        <p:spPr>
          <a:xfrm>
            <a:off x="4813299" y="2163131"/>
            <a:ext cx="4044955" cy="3996275"/>
          </a:xfrm>
          <a:ln>
            <a:solidFill>
              <a:schemeClr val="accent1">
                <a:lumMod val="75000"/>
              </a:schemeClr>
            </a:solidFill>
          </a:ln>
        </p:spPr>
        <p:txBody>
          <a:bodyPr>
            <a:normAutofit/>
          </a:bodyPr>
          <a:lstStyle/>
          <a:p>
            <a:pPr marL="0" indent="0">
              <a:buNone/>
            </a:pPr>
            <a:r>
              <a:rPr lang="en-US" sz="2000" b="1" dirty="0">
                <a:latin typeface="Courier New" panose="02070309020205020404" pitchFamily="49" charset="0"/>
                <a:cs typeface="Courier New" panose="02070309020205020404" pitchFamily="49" charset="0"/>
              </a:rPr>
              <a:t>CREATE</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TABLE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siswa</a:t>
            </a:r>
            <a:r>
              <a:rPr lang="en-US" sz="2000" dirty="0">
                <a:latin typeface="Courier New" panose="02070309020205020404" pitchFamily="49" charset="0"/>
                <a:cs typeface="Courier New" panose="02070309020205020404" pitchFamily="49" charset="0"/>
              </a:rPr>
              <a:t>` (</a:t>
            </a:r>
          </a:p>
          <a:p>
            <a:pPr marL="0"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id_siswa</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VARCHAR</a:t>
            </a:r>
            <a:r>
              <a:rPr lang="en-US" sz="2000" dirty="0">
                <a:latin typeface="Courier New" panose="02070309020205020404" pitchFamily="49" charset="0"/>
                <a:cs typeface="Courier New" panose="02070309020205020404" pitchFamily="49" charset="0"/>
              </a:rPr>
              <a:t>(10) </a:t>
            </a:r>
            <a:r>
              <a:rPr lang="en-US" sz="2000" b="1" dirty="0">
                <a:latin typeface="Courier New" panose="02070309020205020404" pitchFamily="49" charset="0"/>
                <a:cs typeface="Courier New" panose="02070309020205020404" pitchFamily="49" charset="0"/>
              </a:rPr>
              <a:t>NULL</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nama_siswa</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VARCHAR</a:t>
            </a:r>
            <a:r>
              <a:rPr lang="en-US" sz="2000" dirty="0">
                <a:latin typeface="Courier New" panose="02070309020205020404" pitchFamily="49" charset="0"/>
                <a:cs typeface="Courier New" panose="02070309020205020404" pitchFamily="49" charset="0"/>
              </a:rPr>
              <a:t>(100) </a:t>
            </a:r>
            <a:r>
              <a:rPr lang="en-US" sz="2000" b="1" dirty="0">
                <a:latin typeface="Courier New" panose="02070309020205020404" pitchFamily="49" charset="0"/>
                <a:cs typeface="Courier New" panose="02070309020205020404" pitchFamily="49" charset="0"/>
              </a:rPr>
              <a:t>NULL</a:t>
            </a:r>
          </a:p>
          <a:p>
            <a:pPr marL="0" indent="0">
              <a:buNone/>
            </a:pPr>
            <a:r>
              <a:rPr lang="en-US" sz="2000" dirty="0">
                <a:latin typeface="Courier New" panose="02070309020205020404" pitchFamily="49" charset="0"/>
                <a:cs typeface="Courier New" panose="02070309020205020404" pitchFamily="49" charset="0"/>
              </a:rPr>
              <a:t>);</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SHOW TABLES</a:t>
            </a:r>
            <a:r>
              <a:rPr lang="en-US" sz="2000" dirty="0">
                <a:latin typeface="Courier New" panose="02070309020205020404" pitchFamily="49" charset="0"/>
                <a:cs typeface="Courier New" panose="02070309020205020404" pitchFamily="49" charset="0"/>
              </a:rPr>
              <a:t>;</a:t>
            </a:r>
          </a:p>
        </p:txBody>
      </p:sp>
      <p:sp>
        <p:nvSpPr>
          <p:cNvPr id="6" name="Content Placeholder 2"/>
          <p:cNvSpPr txBox="1">
            <a:spLocks/>
          </p:cNvSpPr>
          <p:nvPr/>
        </p:nvSpPr>
        <p:spPr>
          <a:xfrm>
            <a:off x="476251" y="1565221"/>
            <a:ext cx="4191002" cy="475194"/>
          </a:xfrm>
          <a:prstGeom prst="rect">
            <a:avLst/>
          </a:prstGeom>
          <a:solidFill>
            <a:schemeClr val="accent2">
              <a:lumMod val="40000"/>
              <a:lumOff val="60000"/>
            </a:schemeClr>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sz="2400" dirty="0">
                <a:cs typeface="Courier New" panose="02070309020205020404" pitchFamily="49" charset="0"/>
              </a:rPr>
              <a:t>GUI</a:t>
            </a:r>
          </a:p>
        </p:txBody>
      </p:sp>
      <p:sp>
        <p:nvSpPr>
          <p:cNvPr id="7" name="Content Placeholder 2"/>
          <p:cNvSpPr txBox="1">
            <a:spLocks/>
          </p:cNvSpPr>
          <p:nvPr/>
        </p:nvSpPr>
        <p:spPr>
          <a:xfrm>
            <a:off x="4813299" y="1565221"/>
            <a:ext cx="4044956" cy="475194"/>
          </a:xfrm>
          <a:prstGeom prst="rect">
            <a:avLst/>
          </a:prstGeom>
          <a:solidFill>
            <a:schemeClr val="accent6">
              <a:lumMod val="40000"/>
              <a:lumOff val="60000"/>
            </a:schemeClr>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sz="2400" dirty="0">
                <a:cs typeface="Courier New" panose="02070309020205020404" pitchFamily="49" charset="0"/>
              </a:rPr>
              <a:t>CLI</a:t>
            </a:r>
          </a:p>
        </p:txBody>
      </p:sp>
      <p:pic>
        <p:nvPicPr>
          <p:cNvPr id="4" name="Picture 3"/>
          <p:cNvPicPr>
            <a:picLocks noChangeAspect="1"/>
          </p:cNvPicPr>
          <p:nvPr/>
        </p:nvPicPr>
        <p:blipFill rotWithShape="1">
          <a:blip r:embed="rId2"/>
          <a:srcRect b="50033"/>
          <a:stretch/>
        </p:blipFill>
        <p:spPr>
          <a:xfrm>
            <a:off x="476251" y="2163131"/>
            <a:ext cx="4191002" cy="190087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3"/>
          <a:stretch>
            <a:fillRect/>
          </a:stretch>
        </p:blipFill>
        <p:spPr>
          <a:xfrm>
            <a:off x="476251" y="4186718"/>
            <a:ext cx="4191002" cy="19726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52431614"/>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Data</a:t>
            </a:r>
            <a:endParaRPr lang="id-ID" dirty="0"/>
          </a:p>
        </p:txBody>
      </p:sp>
      <p:sp>
        <p:nvSpPr>
          <p:cNvPr id="3" name="Content Placeholder 2"/>
          <p:cNvSpPr>
            <a:spLocks noGrp="1"/>
          </p:cNvSpPr>
          <p:nvPr>
            <p:ph idx="1"/>
          </p:nvPr>
        </p:nvSpPr>
        <p:spPr/>
        <p:txBody>
          <a:bodyPr>
            <a:normAutofit lnSpcReduction="10000"/>
          </a:bodyPr>
          <a:lstStyle/>
          <a:p>
            <a:pPr algn="just"/>
            <a:r>
              <a:rPr lang="id-ID" dirty="0"/>
              <a:t>Data adalah </a:t>
            </a:r>
            <a:r>
              <a:rPr lang="id-ID" b="1" dirty="0"/>
              <a:t>fakta, angka, dan bahkan simbol mentah. </a:t>
            </a:r>
            <a:r>
              <a:rPr lang="id-ID" dirty="0"/>
              <a:t>Secara bersama‐sama merupakan masukan bagi suatu sistem informasi (Wilkinson, 1992) </a:t>
            </a:r>
            <a:endParaRPr lang="id-ID" dirty="0" smtClean="0"/>
          </a:p>
          <a:p>
            <a:pPr algn="just"/>
            <a:r>
              <a:rPr lang="id-ID" dirty="0" smtClean="0"/>
              <a:t>Data </a:t>
            </a:r>
            <a:r>
              <a:rPr lang="id-ID" dirty="0"/>
              <a:t>adalah deskripsi tentang benda, kejadian, aktivitas, dan transaksi yang </a:t>
            </a:r>
            <a:r>
              <a:rPr lang="id-ID" b="1" dirty="0"/>
              <a:t>tidak mempunyai makna </a:t>
            </a:r>
            <a:r>
              <a:rPr lang="id-ID" dirty="0"/>
              <a:t>atau tidak berpengaruh secara langsung kepada pemakai (Kadir, 2003) </a:t>
            </a:r>
            <a:endParaRPr lang="id-ID" dirty="0" smtClean="0"/>
          </a:p>
          <a:p>
            <a:pPr algn="just"/>
            <a:r>
              <a:rPr lang="id-ID" dirty="0" smtClean="0"/>
              <a:t>Data </a:t>
            </a:r>
            <a:r>
              <a:rPr lang="id-ID" dirty="0"/>
              <a:t>adalah </a:t>
            </a:r>
            <a:r>
              <a:rPr lang="id-ID" b="1" dirty="0"/>
              <a:t>fakta‐fakta mentah </a:t>
            </a:r>
            <a:r>
              <a:rPr lang="id-ID" dirty="0"/>
              <a:t>yang mewakili kejadian‐ kejadian kejadian yang berlangsung berlangsung dalam organisasi organisasi atau lingkungan fisik </a:t>
            </a:r>
            <a:r>
              <a:rPr lang="id-ID" b="1" dirty="0"/>
              <a:t>sebelum ditata dan diatur </a:t>
            </a:r>
            <a:r>
              <a:rPr lang="id-ID" dirty="0"/>
              <a:t>ke dalam bentuk yang dapat dipahami dan digunakan orang. (Laudon, 1998)</a:t>
            </a:r>
          </a:p>
        </p:txBody>
      </p:sp>
    </p:spTree>
    <p:extLst>
      <p:ext uri="{BB962C8B-B14F-4D97-AF65-F5344CB8AC3E}">
        <p14:creationId xmlns:p14="http://schemas.microsoft.com/office/powerpoint/2010/main" val="2465096967"/>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SQL</a:t>
            </a:r>
            <a:r>
              <a:rPr lang="en-US" dirty="0"/>
              <a:t/>
            </a:r>
            <a:br>
              <a:rPr lang="en-US" dirty="0"/>
            </a:br>
            <a:r>
              <a:rPr lang="id-ID" sz="3600" b="1" dirty="0" smtClean="0">
                <a:solidFill>
                  <a:srgbClr val="0070C0"/>
                </a:solidFill>
              </a:rPr>
              <a:t>c) </a:t>
            </a:r>
            <a:r>
              <a:rPr lang="id-ID" sz="3600" b="1" dirty="0">
                <a:solidFill>
                  <a:srgbClr val="0070C0"/>
                </a:solidFill>
              </a:rPr>
              <a:t>DML</a:t>
            </a:r>
            <a:endParaRPr lang="en-US" b="1" dirty="0">
              <a:solidFill>
                <a:srgbClr val="0070C0"/>
              </a:solidFill>
            </a:endParaRPr>
          </a:p>
        </p:txBody>
      </p:sp>
      <p:sp>
        <p:nvSpPr>
          <p:cNvPr id="3" name="Content Placeholder 2"/>
          <p:cNvSpPr>
            <a:spLocks noGrp="1"/>
          </p:cNvSpPr>
          <p:nvPr>
            <p:ph idx="1"/>
          </p:nvPr>
        </p:nvSpPr>
        <p:spPr/>
        <p:txBody>
          <a:bodyPr>
            <a:normAutofit/>
          </a:bodyPr>
          <a:lstStyle/>
          <a:p>
            <a:r>
              <a:rPr lang="en-US" dirty="0" err="1">
                <a:solidFill>
                  <a:srgbClr val="0070C0"/>
                </a:solidFill>
              </a:rPr>
              <a:t>Pengelolaan</a:t>
            </a:r>
            <a:r>
              <a:rPr lang="en-US" dirty="0">
                <a:solidFill>
                  <a:srgbClr val="0070C0"/>
                </a:solidFill>
              </a:rPr>
              <a:t> </a:t>
            </a:r>
            <a:r>
              <a:rPr lang="en-US" dirty="0">
                <a:solidFill>
                  <a:srgbClr val="FF0000"/>
                </a:solidFill>
              </a:rPr>
              <a:t>data</a:t>
            </a:r>
            <a:r>
              <a:rPr lang="en-US" dirty="0">
                <a:solidFill>
                  <a:srgbClr val="0070C0"/>
                </a:solidFill>
              </a:rPr>
              <a:t> </a:t>
            </a:r>
            <a:r>
              <a:rPr lang="en-US" dirty="0" err="1">
                <a:solidFill>
                  <a:srgbClr val="0070C0"/>
                </a:solidFill>
              </a:rPr>
              <a:t>dalam</a:t>
            </a:r>
            <a:r>
              <a:rPr lang="en-US" dirty="0">
                <a:solidFill>
                  <a:srgbClr val="0070C0"/>
                </a:solidFill>
              </a:rPr>
              <a:t> </a:t>
            </a:r>
            <a:r>
              <a:rPr lang="en-US" dirty="0" err="1">
                <a:solidFill>
                  <a:srgbClr val="0070C0"/>
                </a:solidFill>
              </a:rPr>
              <a:t>tabel</a:t>
            </a:r>
            <a:r>
              <a:rPr lang="en-US" dirty="0">
                <a:solidFill>
                  <a:srgbClr val="0070C0"/>
                </a:solidFill>
              </a:rPr>
              <a:t>.</a:t>
            </a:r>
          </a:p>
          <a:p>
            <a:r>
              <a:rPr lang="en-US" dirty="0" err="1"/>
              <a:t>Bentuk</a:t>
            </a:r>
            <a:r>
              <a:rPr lang="en-US" dirty="0"/>
              <a:t> </a:t>
            </a:r>
            <a:r>
              <a:rPr lang="en-US" dirty="0">
                <a:solidFill>
                  <a:srgbClr val="0070C0"/>
                </a:solidFill>
              </a:rPr>
              <a:t>CRUD</a:t>
            </a:r>
            <a:r>
              <a:rPr lang="en-US" dirty="0"/>
              <a:t>:</a:t>
            </a:r>
          </a:p>
          <a:p>
            <a:pPr marL="800100" lvl="1" indent="-344488">
              <a:buFont typeface="+mj-lt"/>
              <a:buAutoNum type="arabicPeriod"/>
            </a:pPr>
            <a:r>
              <a:rPr lang="en-US" dirty="0">
                <a:solidFill>
                  <a:srgbClr val="0070C0"/>
                </a:solidFill>
              </a:rPr>
              <a:t>C</a:t>
            </a:r>
            <a:r>
              <a:rPr lang="en-US" dirty="0"/>
              <a:t>reate</a:t>
            </a:r>
          </a:p>
          <a:p>
            <a:pPr marL="800100" lvl="1" indent="-344488">
              <a:buFont typeface="+mj-lt"/>
              <a:buAutoNum type="arabicPeriod"/>
            </a:pPr>
            <a:r>
              <a:rPr lang="en-US" dirty="0">
                <a:solidFill>
                  <a:srgbClr val="0070C0"/>
                </a:solidFill>
              </a:rPr>
              <a:t>R</a:t>
            </a:r>
            <a:r>
              <a:rPr lang="en-US" dirty="0"/>
              <a:t>ead (Max, Min, Sum, </a:t>
            </a:r>
            <a:r>
              <a:rPr lang="en-US" dirty="0" err="1"/>
              <a:t>dll</a:t>
            </a:r>
            <a:r>
              <a:rPr lang="en-US" dirty="0"/>
              <a:t>)</a:t>
            </a:r>
          </a:p>
          <a:p>
            <a:pPr marL="800100" lvl="1" indent="-344488">
              <a:buFont typeface="+mj-lt"/>
              <a:buAutoNum type="arabicPeriod"/>
            </a:pPr>
            <a:r>
              <a:rPr lang="en-US" dirty="0">
                <a:solidFill>
                  <a:srgbClr val="0070C0"/>
                </a:solidFill>
              </a:rPr>
              <a:t>U</a:t>
            </a:r>
            <a:r>
              <a:rPr lang="en-US" dirty="0"/>
              <a:t>pdate</a:t>
            </a:r>
          </a:p>
          <a:p>
            <a:pPr marL="800100" lvl="1" indent="-344488">
              <a:buFont typeface="+mj-lt"/>
              <a:buAutoNum type="arabicPeriod"/>
            </a:pPr>
            <a:r>
              <a:rPr lang="en-US" dirty="0">
                <a:solidFill>
                  <a:srgbClr val="0070C0"/>
                </a:solidFill>
              </a:rPr>
              <a:t>D</a:t>
            </a:r>
            <a:r>
              <a:rPr lang="en-US" dirty="0"/>
              <a:t>elete</a:t>
            </a:r>
          </a:p>
        </p:txBody>
      </p:sp>
    </p:spTree>
    <p:extLst>
      <p:ext uri="{BB962C8B-B14F-4D97-AF65-F5344CB8AC3E}">
        <p14:creationId xmlns:p14="http://schemas.microsoft.com/office/powerpoint/2010/main" val="16863621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SQL</a:t>
            </a:r>
            <a:r>
              <a:rPr lang="en-US" dirty="0"/>
              <a:t/>
            </a:r>
            <a:br>
              <a:rPr lang="en-US" dirty="0"/>
            </a:br>
            <a:r>
              <a:rPr lang="id-ID" sz="3600" b="1" dirty="0" smtClean="0">
                <a:solidFill>
                  <a:srgbClr val="0070C0"/>
                </a:solidFill>
              </a:rPr>
              <a:t>c) </a:t>
            </a:r>
            <a:r>
              <a:rPr lang="id-ID" sz="3600" b="1" dirty="0">
                <a:solidFill>
                  <a:srgbClr val="0070C0"/>
                </a:solidFill>
              </a:rPr>
              <a:t>DML </a:t>
            </a:r>
            <a:r>
              <a:rPr lang="en-US" sz="3200" b="1" dirty="0">
                <a:solidFill>
                  <a:srgbClr val="0070C0"/>
                </a:solidFill>
              </a:rPr>
              <a:t>Script – </a:t>
            </a:r>
            <a:r>
              <a:rPr lang="en-US" sz="2800" b="1" dirty="0">
                <a:solidFill>
                  <a:srgbClr val="FF0000"/>
                </a:solidFill>
              </a:rPr>
              <a:t>Create</a:t>
            </a:r>
            <a:endParaRPr lang="en-US" sz="4000" b="1" dirty="0">
              <a:solidFill>
                <a:srgbClr val="FF0000"/>
              </a:solidFill>
            </a:endParaRPr>
          </a:p>
        </p:txBody>
      </p:sp>
      <p:sp>
        <p:nvSpPr>
          <p:cNvPr id="3" name="Content Placeholder 2"/>
          <p:cNvSpPr>
            <a:spLocks noGrp="1"/>
          </p:cNvSpPr>
          <p:nvPr>
            <p:ph idx="1"/>
          </p:nvPr>
        </p:nvSpPr>
        <p:spPr>
          <a:xfrm>
            <a:off x="4813299" y="2163131"/>
            <a:ext cx="4044955" cy="3996275"/>
          </a:xfrm>
          <a:ln>
            <a:solidFill>
              <a:schemeClr val="accent1">
                <a:lumMod val="75000"/>
              </a:schemeClr>
            </a:solidFill>
          </a:ln>
        </p:spPr>
        <p:txBody>
          <a:bodyPr>
            <a:normAutofit/>
          </a:bodyPr>
          <a:lstStyle/>
          <a:p>
            <a:pPr marL="0" indent="0">
              <a:buNone/>
            </a:pPr>
            <a:r>
              <a:rPr lang="en-US" sz="2000" b="1" dirty="0">
                <a:latin typeface="Courier New" panose="02070309020205020404" pitchFamily="49" charset="0"/>
                <a:cs typeface="Courier New" panose="02070309020205020404" pitchFamily="49" charset="0"/>
              </a:rPr>
              <a:t>INSERT INTO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sekolah</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siswa</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id_siswa</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nama_siswa</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VALUES</a:t>
            </a:r>
            <a:r>
              <a:rPr lang="en-US" sz="2000" dirty="0">
                <a:latin typeface="Courier New" panose="02070309020205020404" pitchFamily="49" charset="0"/>
                <a:cs typeface="Courier New" panose="02070309020205020404" pitchFamily="49" charset="0"/>
              </a:rPr>
              <a:t> ('2016111234', '</a:t>
            </a:r>
            <a:r>
              <a:rPr lang="en-US" sz="2000" dirty="0" err="1">
                <a:latin typeface="Courier New" panose="02070309020205020404" pitchFamily="49" charset="0"/>
                <a:cs typeface="Courier New" panose="02070309020205020404" pitchFamily="49" charset="0"/>
              </a:rPr>
              <a:t>Furi</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Hikmawati</a:t>
            </a:r>
            <a:r>
              <a:rPr lang="en-US" sz="2000" dirty="0">
                <a:latin typeface="Courier New" panose="02070309020205020404" pitchFamily="49" charset="0"/>
                <a:cs typeface="Courier New" panose="02070309020205020404" pitchFamily="49" charset="0"/>
              </a:rPr>
              <a:t>');</a:t>
            </a:r>
          </a:p>
        </p:txBody>
      </p:sp>
      <p:sp>
        <p:nvSpPr>
          <p:cNvPr id="6" name="Content Placeholder 2"/>
          <p:cNvSpPr txBox="1">
            <a:spLocks/>
          </p:cNvSpPr>
          <p:nvPr/>
        </p:nvSpPr>
        <p:spPr>
          <a:xfrm>
            <a:off x="476251" y="1565221"/>
            <a:ext cx="4191002" cy="475194"/>
          </a:xfrm>
          <a:prstGeom prst="rect">
            <a:avLst/>
          </a:prstGeom>
          <a:solidFill>
            <a:schemeClr val="accent2">
              <a:lumMod val="40000"/>
              <a:lumOff val="60000"/>
            </a:schemeClr>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sz="2400" dirty="0">
                <a:cs typeface="Courier New" panose="02070309020205020404" pitchFamily="49" charset="0"/>
              </a:rPr>
              <a:t>GUI</a:t>
            </a:r>
          </a:p>
        </p:txBody>
      </p:sp>
      <p:sp>
        <p:nvSpPr>
          <p:cNvPr id="7" name="Content Placeholder 2"/>
          <p:cNvSpPr txBox="1">
            <a:spLocks/>
          </p:cNvSpPr>
          <p:nvPr/>
        </p:nvSpPr>
        <p:spPr>
          <a:xfrm>
            <a:off x="4813299" y="1565221"/>
            <a:ext cx="4044956" cy="475194"/>
          </a:xfrm>
          <a:prstGeom prst="rect">
            <a:avLst/>
          </a:prstGeom>
          <a:solidFill>
            <a:schemeClr val="accent6">
              <a:lumMod val="40000"/>
              <a:lumOff val="60000"/>
            </a:schemeClr>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sz="2400" dirty="0">
                <a:cs typeface="Courier New" panose="02070309020205020404" pitchFamily="49" charset="0"/>
              </a:rPr>
              <a:t>CLI</a:t>
            </a:r>
          </a:p>
        </p:txBody>
      </p:sp>
      <p:grpSp>
        <p:nvGrpSpPr>
          <p:cNvPr id="10" name="Group 9"/>
          <p:cNvGrpSpPr/>
          <p:nvPr/>
        </p:nvGrpSpPr>
        <p:grpSpPr>
          <a:xfrm>
            <a:off x="479424" y="2163130"/>
            <a:ext cx="4187829" cy="2040570"/>
            <a:chOff x="479424" y="2163130"/>
            <a:chExt cx="4187829" cy="2205670"/>
          </a:xfrm>
        </p:grpSpPr>
        <p:pic>
          <p:nvPicPr>
            <p:cNvPr id="5" name="Picture 4"/>
            <p:cNvPicPr>
              <a:picLocks noChangeAspect="1"/>
            </p:cNvPicPr>
            <p:nvPr/>
          </p:nvPicPr>
          <p:blipFill>
            <a:blip r:embed="rId2"/>
            <a:stretch>
              <a:fillRect/>
            </a:stretch>
          </p:blipFill>
          <p:spPr>
            <a:xfrm>
              <a:off x="479424" y="2163130"/>
              <a:ext cx="4187829" cy="2205670"/>
            </a:xfrm>
            <a:prstGeom prst="rect">
              <a:avLst/>
            </a:prstGeom>
          </p:spPr>
        </p:pic>
        <p:sp>
          <p:nvSpPr>
            <p:cNvPr id="9" name="Rectangle 8"/>
            <p:cNvSpPr/>
            <p:nvPr/>
          </p:nvSpPr>
          <p:spPr>
            <a:xfrm>
              <a:off x="3918985" y="2462696"/>
              <a:ext cx="246615" cy="369404"/>
            </a:xfrm>
            <a:prstGeom prst="rect">
              <a:avLst/>
            </a:prstGeom>
            <a:noFill/>
            <a:ln w="57150">
              <a:solidFill>
                <a:srgbClr val="FF0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pic>
        <p:nvPicPr>
          <p:cNvPr id="11" name="Picture 10"/>
          <p:cNvPicPr>
            <a:picLocks noChangeAspect="1"/>
          </p:cNvPicPr>
          <p:nvPr/>
        </p:nvPicPr>
        <p:blipFill>
          <a:blip r:embed="rId3"/>
          <a:stretch>
            <a:fillRect/>
          </a:stretch>
        </p:blipFill>
        <p:spPr>
          <a:xfrm>
            <a:off x="476251" y="4326415"/>
            <a:ext cx="4191002" cy="1890060"/>
          </a:xfrm>
          <a:prstGeom prst="rect">
            <a:avLst/>
          </a:prstGeom>
        </p:spPr>
      </p:pic>
      <p:sp>
        <p:nvSpPr>
          <p:cNvPr id="12" name="Rectangle 11"/>
          <p:cNvSpPr/>
          <p:nvPr/>
        </p:nvSpPr>
        <p:spPr>
          <a:xfrm>
            <a:off x="2674385" y="4421473"/>
            <a:ext cx="322815" cy="379127"/>
          </a:xfrm>
          <a:prstGeom prst="rect">
            <a:avLst/>
          </a:prstGeom>
          <a:noFill/>
          <a:ln w="57150">
            <a:solidFill>
              <a:srgbClr val="FF0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79505228"/>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SQL</a:t>
            </a:r>
            <a:r>
              <a:rPr lang="en-US" dirty="0"/>
              <a:t/>
            </a:r>
            <a:br>
              <a:rPr lang="en-US" dirty="0"/>
            </a:br>
            <a:r>
              <a:rPr lang="id-ID" sz="3600" b="1" dirty="0" smtClean="0">
                <a:solidFill>
                  <a:srgbClr val="0070C0"/>
                </a:solidFill>
              </a:rPr>
              <a:t>c) </a:t>
            </a:r>
            <a:r>
              <a:rPr lang="id-ID" sz="3600" b="1" dirty="0">
                <a:solidFill>
                  <a:srgbClr val="0070C0"/>
                </a:solidFill>
              </a:rPr>
              <a:t>DML </a:t>
            </a:r>
            <a:r>
              <a:rPr lang="en-US" sz="3200" b="1" dirty="0">
                <a:solidFill>
                  <a:srgbClr val="0070C0"/>
                </a:solidFill>
              </a:rPr>
              <a:t>Script – </a:t>
            </a:r>
            <a:r>
              <a:rPr lang="en-US" sz="2800" b="1" dirty="0">
                <a:solidFill>
                  <a:srgbClr val="FF0000"/>
                </a:solidFill>
              </a:rPr>
              <a:t>Read</a:t>
            </a:r>
            <a:endParaRPr lang="en-US" sz="4000" b="1" dirty="0">
              <a:solidFill>
                <a:srgbClr val="FF0000"/>
              </a:solidFill>
            </a:endParaRPr>
          </a:p>
        </p:txBody>
      </p:sp>
      <p:sp>
        <p:nvSpPr>
          <p:cNvPr id="3" name="Content Placeholder 2"/>
          <p:cNvSpPr>
            <a:spLocks noGrp="1"/>
          </p:cNvSpPr>
          <p:nvPr>
            <p:ph idx="1"/>
          </p:nvPr>
        </p:nvSpPr>
        <p:spPr>
          <a:xfrm>
            <a:off x="4813299" y="2163131"/>
            <a:ext cx="4044955" cy="3996275"/>
          </a:xfrm>
          <a:ln>
            <a:solidFill>
              <a:schemeClr val="accent1">
                <a:lumMod val="75000"/>
              </a:schemeClr>
            </a:solidFill>
          </a:ln>
        </p:spPr>
        <p:txBody>
          <a:bodyPr>
            <a:normAutofit/>
          </a:bodyPr>
          <a:lstStyle/>
          <a:p>
            <a:pPr marL="0" indent="0">
              <a:buNone/>
            </a:pPr>
            <a:r>
              <a:rPr lang="en-US" sz="2000" b="1" dirty="0">
                <a:latin typeface="Courier New" panose="02070309020205020404" pitchFamily="49" charset="0"/>
                <a:cs typeface="Courier New" panose="02070309020205020404" pitchFamily="49" charset="0"/>
              </a:rPr>
              <a:t>SELECT * FROM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sekolah</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siswa</a:t>
            </a:r>
            <a:r>
              <a:rPr lang="en-US" sz="2000" dirty="0">
                <a:latin typeface="Courier New" panose="02070309020205020404" pitchFamily="49" charset="0"/>
                <a:cs typeface="Courier New" panose="02070309020205020404" pitchFamily="49" charset="0"/>
              </a:rPr>
              <a:t>`;</a:t>
            </a:r>
          </a:p>
        </p:txBody>
      </p:sp>
      <p:sp>
        <p:nvSpPr>
          <p:cNvPr id="6" name="Content Placeholder 2"/>
          <p:cNvSpPr txBox="1">
            <a:spLocks/>
          </p:cNvSpPr>
          <p:nvPr/>
        </p:nvSpPr>
        <p:spPr>
          <a:xfrm>
            <a:off x="476251" y="1565221"/>
            <a:ext cx="4191002" cy="475194"/>
          </a:xfrm>
          <a:prstGeom prst="rect">
            <a:avLst/>
          </a:prstGeom>
          <a:solidFill>
            <a:schemeClr val="accent2">
              <a:lumMod val="40000"/>
              <a:lumOff val="60000"/>
            </a:schemeClr>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sz="2400" dirty="0">
                <a:cs typeface="Courier New" panose="02070309020205020404" pitchFamily="49" charset="0"/>
              </a:rPr>
              <a:t>GUI</a:t>
            </a:r>
          </a:p>
        </p:txBody>
      </p:sp>
      <p:sp>
        <p:nvSpPr>
          <p:cNvPr id="7" name="Content Placeholder 2"/>
          <p:cNvSpPr txBox="1">
            <a:spLocks/>
          </p:cNvSpPr>
          <p:nvPr/>
        </p:nvSpPr>
        <p:spPr>
          <a:xfrm>
            <a:off x="4813299" y="1565221"/>
            <a:ext cx="4044956" cy="475194"/>
          </a:xfrm>
          <a:prstGeom prst="rect">
            <a:avLst/>
          </a:prstGeom>
          <a:solidFill>
            <a:schemeClr val="accent6">
              <a:lumMod val="40000"/>
              <a:lumOff val="60000"/>
            </a:schemeClr>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sz="2400" dirty="0">
                <a:cs typeface="Courier New" panose="02070309020205020404" pitchFamily="49" charset="0"/>
              </a:rPr>
              <a:t>CLI</a:t>
            </a:r>
          </a:p>
        </p:txBody>
      </p:sp>
      <p:grpSp>
        <p:nvGrpSpPr>
          <p:cNvPr id="10" name="Group 9"/>
          <p:cNvGrpSpPr/>
          <p:nvPr/>
        </p:nvGrpSpPr>
        <p:grpSpPr>
          <a:xfrm>
            <a:off x="476251" y="2163130"/>
            <a:ext cx="4191002" cy="1316669"/>
            <a:chOff x="476251" y="2112331"/>
            <a:chExt cx="4191002" cy="1316669"/>
          </a:xfrm>
        </p:grpSpPr>
        <p:pic>
          <p:nvPicPr>
            <p:cNvPr id="5" name="Picture 4"/>
            <p:cNvPicPr>
              <a:picLocks noChangeAspect="1"/>
            </p:cNvPicPr>
            <p:nvPr/>
          </p:nvPicPr>
          <p:blipFill>
            <a:blip r:embed="rId2"/>
            <a:stretch>
              <a:fillRect/>
            </a:stretch>
          </p:blipFill>
          <p:spPr>
            <a:xfrm>
              <a:off x="476251" y="2163130"/>
              <a:ext cx="4191002" cy="1265870"/>
            </a:xfrm>
            <a:prstGeom prst="rect">
              <a:avLst/>
            </a:prstGeom>
          </p:spPr>
        </p:pic>
        <p:sp>
          <p:nvSpPr>
            <p:cNvPr id="9" name="Rectangle 8"/>
            <p:cNvSpPr/>
            <p:nvPr/>
          </p:nvSpPr>
          <p:spPr>
            <a:xfrm>
              <a:off x="3925786" y="2112331"/>
              <a:ext cx="722868" cy="364170"/>
            </a:xfrm>
            <a:prstGeom prst="rect">
              <a:avLst/>
            </a:prstGeom>
            <a:noFill/>
            <a:ln w="57150">
              <a:solidFill>
                <a:srgbClr val="FF0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180683686"/>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SQL</a:t>
            </a:r>
            <a:r>
              <a:rPr lang="en-US" dirty="0"/>
              <a:t/>
            </a:r>
            <a:br>
              <a:rPr lang="en-US" dirty="0"/>
            </a:br>
            <a:r>
              <a:rPr lang="id-ID" sz="3600" b="1" dirty="0" smtClean="0">
                <a:solidFill>
                  <a:srgbClr val="0070C0"/>
                </a:solidFill>
              </a:rPr>
              <a:t>c) </a:t>
            </a:r>
            <a:r>
              <a:rPr lang="id-ID" sz="3600" b="1" dirty="0">
                <a:solidFill>
                  <a:srgbClr val="0070C0"/>
                </a:solidFill>
              </a:rPr>
              <a:t>DML </a:t>
            </a:r>
            <a:r>
              <a:rPr lang="en-US" sz="3200" b="1" dirty="0">
                <a:solidFill>
                  <a:srgbClr val="0070C0"/>
                </a:solidFill>
              </a:rPr>
              <a:t>Script – </a:t>
            </a:r>
            <a:r>
              <a:rPr lang="en-US" sz="2800" b="1" dirty="0">
                <a:solidFill>
                  <a:srgbClr val="FF0000"/>
                </a:solidFill>
              </a:rPr>
              <a:t>Read (count)</a:t>
            </a:r>
            <a:endParaRPr lang="en-US" sz="4000" b="1" dirty="0">
              <a:solidFill>
                <a:srgbClr val="FF0000"/>
              </a:solidFill>
            </a:endParaRPr>
          </a:p>
        </p:txBody>
      </p:sp>
      <p:sp>
        <p:nvSpPr>
          <p:cNvPr id="3" name="Content Placeholder 2"/>
          <p:cNvSpPr>
            <a:spLocks noGrp="1"/>
          </p:cNvSpPr>
          <p:nvPr>
            <p:ph idx="1"/>
          </p:nvPr>
        </p:nvSpPr>
        <p:spPr>
          <a:xfrm>
            <a:off x="4813299" y="2163131"/>
            <a:ext cx="4044955" cy="3996275"/>
          </a:xfrm>
          <a:ln>
            <a:solidFill>
              <a:schemeClr val="accent1">
                <a:lumMod val="75000"/>
              </a:schemeClr>
            </a:solidFill>
          </a:ln>
        </p:spPr>
        <p:txBody>
          <a:bodyPr>
            <a:normAutofit/>
          </a:bodyPr>
          <a:lstStyle/>
          <a:p>
            <a:pPr marL="0" indent="0">
              <a:buNone/>
            </a:pPr>
            <a:r>
              <a:rPr lang="en-US" sz="2000" b="1" dirty="0">
                <a:latin typeface="Courier New" panose="02070309020205020404" pitchFamily="49" charset="0"/>
                <a:cs typeface="Courier New" panose="02070309020205020404" pitchFamily="49" charset="0"/>
              </a:rPr>
              <a:t>Select COUNT(*) from</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siswa</a:t>
            </a:r>
            <a:r>
              <a:rPr lang="en-US" sz="2000" dirty="0">
                <a:latin typeface="Courier New" panose="02070309020205020404" pitchFamily="49" charset="0"/>
                <a:cs typeface="Courier New" panose="02070309020205020404" pitchFamily="49" charset="0"/>
              </a:rPr>
              <a:t>;</a:t>
            </a:r>
          </a:p>
        </p:txBody>
      </p:sp>
      <p:sp>
        <p:nvSpPr>
          <p:cNvPr id="6" name="Content Placeholder 2"/>
          <p:cNvSpPr txBox="1">
            <a:spLocks/>
          </p:cNvSpPr>
          <p:nvPr/>
        </p:nvSpPr>
        <p:spPr>
          <a:xfrm>
            <a:off x="476251" y="1565221"/>
            <a:ext cx="4191002" cy="475194"/>
          </a:xfrm>
          <a:prstGeom prst="rect">
            <a:avLst/>
          </a:prstGeom>
          <a:solidFill>
            <a:schemeClr val="accent2">
              <a:lumMod val="40000"/>
              <a:lumOff val="60000"/>
            </a:schemeClr>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sz="2400" dirty="0">
                <a:cs typeface="Courier New" panose="02070309020205020404" pitchFamily="49" charset="0"/>
              </a:rPr>
              <a:t>GUI</a:t>
            </a:r>
          </a:p>
        </p:txBody>
      </p:sp>
      <p:sp>
        <p:nvSpPr>
          <p:cNvPr id="7" name="Content Placeholder 2"/>
          <p:cNvSpPr txBox="1">
            <a:spLocks/>
          </p:cNvSpPr>
          <p:nvPr/>
        </p:nvSpPr>
        <p:spPr>
          <a:xfrm>
            <a:off x="4813299" y="1565221"/>
            <a:ext cx="4044956" cy="475194"/>
          </a:xfrm>
          <a:prstGeom prst="rect">
            <a:avLst/>
          </a:prstGeom>
          <a:solidFill>
            <a:schemeClr val="accent6">
              <a:lumMod val="40000"/>
              <a:lumOff val="60000"/>
            </a:schemeClr>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sz="2400" dirty="0">
                <a:cs typeface="Courier New" panose="02070309020205020404" pitchFamily="49" charset="0"/>
              </a:rPr>
              <a:t>CLI</a:t>
            </a:r>
          </a:p>
        </p:txBody>
      </p:sp>
      <p:grpSp>
        <p:nvGrpSpPr>
          <p:cNvPr id="13" name="Group 12"/>
          <p:cNvGrpSpPr/>
          <p:nvPr/>
        </p:nvGrpSpPr>
        <p:grpSpPr>
          <a:xfrm>
            <a:off x="476251" y="2163130"/>
            <a:ext cx="4191002" cy="2888586"/>
            <a:chOff x="463551" y="2650015"/>
            <a:chExt cx="4172403" cy="2888586"/>
          </a:xfrm>
        </p:grpSpPr>
        <p:pic>
          <p:nvPicPr>
            <p:cNvPr id="8" name="Picture 7"/>
            <p:cNvPicPr>
              <a:picLocks noChangeAspect="1"/>
            </p:cNvPicPr>
            <p:nvPr/>
          </p:nvPicPr>
          <p:blipFill>
            <a:blip r:embed="rId2"/>
            <a:stretch>
              <a:fillRect/>
            </a:stretch>
          </p:blipFill>
          <p:spPr>
            <a:xfrm>
              <a:off x="463551" y="2650015"/>
              <a:ext cx="4172403" cy="2888586"/>
            </a:xfrm>
            <a:prstGeom prst="rect">
              <a:avLst/>
            </a:prstGeom>
          </p:spPr>
        </p:pic>
        <p:sp>
          <p:nvSpPr>
            <p:cNvPr id="9" name="Rectangle 8"/>
            <p:cNvSpPr/>
            <p:nvPr/>
          </p:nvSpPr>
          <p:spPr>
            <a:xfrm>
              <a:off x="3748364" y="3316165"/>
              <a:ext cx="887590" cy="232254"/>
            </a:xfrm>
            <a:prstGeom prst="rect">
              <a:avLst/>
            </a:prstGeom>
            <a:noFill/>
            <a:ln w="57150">
              <a:solidFill>
                <a:srgbClr val="FF0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10"/>
            <p:cNvSpPr/>
            <p:nvPr/>
          </p:nvSpPr>
          <p:spPr>
            <a:xfrm>
              <a:off x="2188318" y="4612944"/>
              <a:ext cx="1673998" cy="206659"/>
            </a:xfrm>
            <a:prstGeom prst="rect">
              <a:avLst/>
            </a:prstGeom>
            <a:noFill/>
            <a:ln w="57150">
              <a:solidFill>
                <a:srgbClr val="FF0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p:cNvSpPr/>
            <p:nvPr/>
          </p:nvSpPr>
          <p:spPr>
            <a:xfrm>
              <a:off x="832513" y="5325873"/>
              <a:ext cx="1355805" cy="212728"/>
            </a:xfrm>
            <a:prstGeom prst="rect">
              <a:avLst/>
            </a:prstGeom>
            <a:noFill/>
            <a:ln w="57150">
              <a:solidFill>
                <a:srgbClr val="FF0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746089372"/>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SQL</a:t>
            </a:r>
            <a:r>
              <a:rPr lang="en-US" dirty="0"/>
              <a:t/>
            </a:r>
            <a:br>
              <a:rPr lang="en-US" dirty="0"/>
            </a:br>
            <a:r>
              <a:rPr lang="id-ID" sz="3600" b="1" dirty="0" smtClean="0">
                <a:solidFill>
                  <a:srgbClr val="0070C0"/>
                </a:solidFill>
              </a:rPr>
              <a:t>c) </a:t>
            </a:r>
            <a:r>
              <a:rPr lang="id-ID" sz="3600" b="1" dirty="0">
                <a:solidFill>
                  <a:srgbClr val="0070C0"/>
                </a:solidFill>
              </a:rPr>
              <a:t>DML </a:t>
            </a:r>
            <a:r>
              <a:rPr lang="en-US" sz="3200" b="1" dirty="0">
                <a:solidFill>
                  <a:srgbClr val="0070C0"/>
                </a:solidFill>
              </a:rPr>
              <a:t>Script – </a:t>
            </a:r>
            <a:r>
              <a:rPr lang="en-US" sz="2800" b="1" dirty="0">
                <a:solidFill>
                  <a:srgbClr val="FF0000"/>
                </a:solidFill>
              </a:rPr>
              <a:t>Read (count)</a:t>
            </a:r>
            <a:endParaRPr lang="en-US" sz="4000" b="1" dirty="0">
              <a:solidFill>
                <a:srgbClr val="FF0000"/>
              </a:solidFill>
            </a:endParaRPr>
          </a:p>
        </p:txBody>
      </p:sp>
      <p:sp>
        <p:nvSpPr>
          <p:cNvPr id="4" name="Content Placeholder 3"/>
          <p:cNvSpPr>
            <a:spLocks noGrp="1"/>
          </p:cNvSpPr>
          <p:nvPr>
            <p:ph idx="1"/>
          </p:nvPr>
        </p:nvSpPr>
        <p:spPr/>
        <p:txBody>
          <a:bodyPr/>
          <a:lstStyle/>
          <a:p>
            <a:r>
              <a:rPr lang="id-ID" dirty="0" smtClean="0"/>
              <a:t>Statemen </a:t>
            </a:r>
            <a:r>
              <a:rPr lang="id-ID" dirty="0"/>
              <a:t>SELECT</a:t>
            </a:r>
          </a:p>
          <a:p>
            <a:pPr marL="0" indent="0" algn="just">
              <a:buNone/>
            </a:pPr>
            <a:r>
              <a:rPr lang="id-ID" dirty="0" smtClean="0"/>
              <a:t>Cari </a:t>
            </a:r>
            <a:r>
              <a:rPr lang="id-ID" dirty="0"/>
              <a:t>nomor pemain yang telah melakukan setidaknya dua kali penalti yang jumlahnya lebih dari $25! Urutkan hasil berdasarkan nomor pemainnya</a:t>
            </a:r>
            <a:r>
              <a:rPr lang="id-ID" dirty="0" smtClean="0"/>
              <a:t>!</a:t>
            </a:r>
          </a:p>
          <a:p>
            <a:r>
              <a:rPr lang="en-US" dirty="0"/>
              <a:t>Query: </a:t>
            </a:r>
            <a:endParaRPr lang="id-ID" dirty="0" smtClean="0"/>
          </a:p>
          <a:p>
            <a:pPr marL="0" indent="0" algn="just">
              <a:buNone/>
            </a:pPr>
            <a:r>
              <a:rPr lang="en-US" dirty="0" smtClean="0"/>
              <a:t>SELECT </a:t>
            </a:r>
            <a:r>
              <a:rPr lang="en-US" dirty="0"/>
              <a:t>PLAYERNO FROM PENALTIES WHERE AMOUNT &gt; 25 GROUP BY PLAYERNO HAVING COUNT (*) &gt; 1 ORDER BY PLAYERNO;</a:t>
            </a:r>
            <a:endParaRPr lang="id-ID" dirty="0" smtClean="0"/>
          </a:p>
          <a:p>
            <a:endParaRPr lang="id-ID" dirty="0"/>
          </a:p>
        </p:txBody>
      </p:sp>
    </p:spTree>
    <p:extLst>
      <p:ext uri="{BB962C8B-B14F-4D97-AF65-F5344CB8AC3E}">
        <p14:creationId xmlns:p14="http://schemas.microsoft.com/office/powerpoint/2010/main" val="1286469059"/>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SQL</a:t>
            </a:r>
            <a:r>
              <a:rPr lang="en-US" dirty="0"/>
              <a:t/>
            </a:r>
            <a:br>
              <a:rPr lang="en-US" dirty="0"/>
            </a:br>
            <a:r>
              <a:rPr lang="id-ID" sz="3600" b="1" dirty="0" smtClean="0">
                <a:solidFill>
                  <a:srgbClr val="0070C0"/>
                </a:solidFill>
              </a:rPr>
              <a:t>c) </a:t>
            </a:r>
            <a:r>
              <a:rPr lang="id-ID" sz="3600" b="1" dirty="0">
                <a:solidFill>
                  <a:srgbClr val="0070C0"/>
                </a:solidFill>
              </a:rPr>
              <a:t>DML </a:t>
            </a:r>
            <a:r>
              <a:rPr lang="en-US" sz="3200" b="1" dirty="0">
                <a:solidFill>
                  <a:srgbClr val="0070C0"/>
                </a:solidFill>
              </a:rPr>
              <a:t>Script – </a:t>
            </a:r>
            <a:r>
              <a:rPr lang="en-US" sz="2800" b="1" dirty="0">
                <a:solidFill>
                  <a:srgbClr val="FF0000"/>
                </a:solidFill>
              </a:rPr>
              <a:t>Read (count)</a:t>
            </a:r>
            <a:endParaRPr lang="en-US" sz="4000" b="1" dirty="0">
              <a:solidFill>
                <a:srgbClr val="FF0000"/>
              </a:solidFill>
            </a:endParaRPr>
          </a:p>
        </p:txBody>
      </p:sp>
      <p:sp>
        <p:nvSpPr>
          <p:cNvPr id="4" name="Content Placeholder 3"/>
          <p:cNvSpPr>
            <a:spLocks noGrp="1"/>
          </p:cNvSpPr>
          <p:nvPr>
            <p:ph idx="1"/>
          </p:nvPr>
        </p:nvSpPr>
        <p:spPr/>
        <p:txBody>
          <a:bodyPr/>
          <a:lstStyle/>
          <a:p>
            <a:endParaRPr lang="id-ID" dirty="0"/>
          </a:p>
        </p:txBody>
      </p:sp>
      <p:pic>
        <p:nvPicPr>
          <p:cNvPr id="3" name="Picture 2"/>
          <p:cNvPicPr>
            <a:picLocks noChangeAspect="1"/>
          </p:cNvPicPr>
          <p:nvPr/>
        </p:nvPicPr>
        <p:blipFill>
          <a:blip r:embed="rId2"/>
          <a:stretch>
            <a:fillRect/>
          </a:stretch>
        </p:blipFill>
        <p:spPr>
          <a:xfrm>
            <a:off x="476251" y="1658981"/>
            <a:ext cx="7457514" cy="5099921"/>
          </a:xfrm>
          <a:prstGeom prst="rect">
            <a:avLst/>
          </a:prstGeom>
        </p:spPr>
      </p:pic>
    </p:spTree>
    <p:extLst>
      <p:ext uri="{BB962C8B-B14F-4D97-AF65-F5344CB8AC3E}">
        <p14:creationId xmlns:p14="http://schemas.microsoft.com/office/powerpoint/2010/main" val="3732751898"/>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SQL</a:t>
            </a:r>
            <a:r>
              <a:rPr lang="en-US" dirty="0"/>
              <a:t/>
            </a:r>
            <a:br>
              <a:rPr lang="en-US" dirty="0"/>
            </a:br>
            <a:r>
              <a:rPr lang="id-ID" sz="3600" b="1" dirty="0" smtClean="0">
                <a:solidFill>
                  <a:srgbClr val="0070C0"/>
                </a:solidFill>
              </a:rPr>
              <a:t>c) </a:t>
            </a:r>
            <a:r>
              <a:rPr lang="id-ID" sz="3600" b="1" dirty="0">
                <a:solidFill>
                  <a:srgbClr val="0070C0"/>
                </a:solidFill>
              </a:rPr>
              <a:t>DML </a:t>
            </a:r>
            <a:r>
              <a:rPr lang="en-US" sz="3200" b="1" dirty="0">
                <a:solidFill>
                  <a:srgbClr val="0070C0"/>
                </a:solidFill>
              </a:rPr>
              <a:t>Script – </a:t>
            </a:r>
            <a:r>
              <a:rPr lang="en-US" sz="2800" b="1" dirty="0">
                <a:solidFill>
                  <a:srgbClr val="FF0000"/>
                </a:solidFill>
              </a:rPr>
              <a:t>Update</a:t>
            </a:r>
            <a:endParaRPr lang="en-US" sz="4000" b="1" dirty="0">
              <a:solidFill>
                <a:srgbClr val="FF0000"/>
              </a:solidFill>
            </a:endParaRPr>
          </a:p>
        </p:txBody>
      </p:sp>
      <p:sp>
        <p:nvSpPr>
          <p:cNvPr id="3" name="Content Placeholder 2"/>
          <p:cNvSpPr>
            <a:spLocks noGrp="1"/>
          </p:cNvSpPr>
          <p:nvPr>
            <p:ph idx="1"/>
          </p:nvPr>
        </p:nvSpPr>
        <p:spPr>
          <a:xfrm>
            <a:off x="4813299" y="2163131"/>
            <a:ext cx="4044955" cy="3996275"/>
          </a:xfrm>
          <a:ln>
            <a:solidFill>
              <a:schemeClr val="accent1">
                <a:lumMod val="75000"/>
              </a:schemeClr>
            </a:solidFill>
          </a:ln>
        </p:spPr>
        <p:txBody>
          <a:bodyPr>
            <a:normAutofit/>
          </a:bodyPr>
          <a:lstStyle/>
          <a:p>
            <a:pPr marL="0" indent="0">
              <a:buNone/>
            </a:pPr>
            <a:r>
              <a:rPr lang="en-US" sz="2000" b="1" dirty="0">
                <a:latin typeface="Courier New" panose="02070309020205020404" pitchFamily="49" charset="0"/>
                <a:cs typeface="Courier New" panose="02070309020205020404" pitchFamily="49" charset="0"/>
              </a:rPr>
              <a:t>UPDATE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sekolah</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siswa</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SET</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id_siswa</a:t>
            </a:r>
            <a:r>
              <a:rPr lang="en-US" sz="2000" dirty="0">
                <a:latin typeface="Courier New" panose="02070309020205020404" pitchFamily="49" charset="0"/>
                <a:cs typeface="Courier New" panose="02070309020205020404" pitchFamily="49" charset="0"/>
              </a:rPr>
              <a:t>`='2016111222' </a:t>
            </a:r>
            <a:r>
              <a:rPr lang="en-US" sz="2000" b="1" dirty="0">
                <a:latin typeface="Courier New" panose="02070309020205020404" pitchFamily="49" charset="0"/>
                <a:cs typeface="Courier New" panose="02070309020205020404" pitchFamily="49" charset="0"/>
              </a:rPr>
              <a:t>WHERE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id_siswa</a:t>
            </a:r>
            <a:r>
              <a:rPr lang="en-US" sz="2000" dirty="0">
                <a:latin typeface="Courier New" panose="02070309020205020404" pitchFamily="49" charset="0"/>
                <a:cs typeface="Courier New" panose="02070309020205020404" pitchFamily="49" charset="0"/>
              </a:rPr>
              <a:t>`='2016111234' </a:t>
            </a:r>
            <a:r>
              <a:rPr lang="en-US" sz="2000" b="1" dirty="0">
                <a:latin typeface="Courier New" panose="02070309020205020404" pitchFamily="49" charset="0"/>
                <a:cs typeface="Courier New" panose="02070309020205020404" pitchFamily="49" charset="0"/>
              </a:rPr>
              <a:t>AND</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nama_siswa</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Furi</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hikmawati</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LIMIT</a:t>
            </a:r>
            <a:r>
              <a:rPr lang="en-US" sz="2000" dirty="0">
                <a:latin typeface="Courier New" panose="02070309020205020404" pitchFamily="49" charset="0"/>
                <a:cs typeface="Courier New" panose="02070309020205020404" pitchFamily="49" charset="0"/>
              </a:rPr>
              <a:t> 1;</a:t>
            </a:r>
          </a:p>
        </p:txBody>
      </p:sp>
      <p:sp>
        <p:nvSpPr>
          <p:cNvPr id="6" name="Content Placeholder 2"/>
          <p:cNvSpPr txBox="1">
            <a:spLocks/>
          </p:cNvSpPr>
          <p:nvPr/>
        </p:nvSpPr>
        <p:spPr>
          <a:xfrm>
            <a:off x="476251" y="1565221"/>
            <a:ext cx="4191002" cy="475194"/>
          </a:xfrm>
          <a:prstGeom prst="rect">
            <a:avLst/>
          </a:prstGeom>
          <a:solidFill>
            <a:schemeClr val="accent2">
              <a:lumMod val="40000"/>
              <a:lumOff val="60000"/>
            </a:schemeClr>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sz="2400" dirty="0">
                <a:cs typeface="Courier New" panose="02070309020205020404" pitchFamily="49" charset="0"/>
              </a:rPr>
              <a:t>GUI</a:t>
            </a:r>
          </a:p>
        </p:txBody>
      </p:sp>
      <p:sp>
        <p:nvSpPr>
          <p:cNvPr id="7" name="Content Placeholder 2"/>
          <p:cNvSpPr txBox="1">
            <a:spLocks/>
          </p:cNvSpPr>
          <p:nvPr/>
        </p:nvSpPr>
        <p:spPr>
          <a:xfrm>
            <a:off x="4813299" y="1565221"/>
            <a:ext cx="4044956" cy="475194"/>
          </a:xfrm>
          <a:prstGeom prst="rect">
            <a:avLst/>
          </a:prstGeom>
          <a:solidFill>
            <a:schemeClr val="accent6">
              <a:lumMod val="40000"/>
              <a:lumOff val="60000"/>
            </a:schemeClr>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sz="2400" dirty="0">
                <a:cs typeface="Courier New" panose="02070309020205020404" pitchFamily="49" charset="0"/>
              </a:rPr>
              <a:t>CLI</a:t>
            </a:r>
          </a:p>
        </p:txBody>
      </p:sp>
      <p:grpSp>
        <p:nvGrpSpPr>
          <p:cNvPr id="11" name="Group 10"/>
          <p:cNvGrpSpPr/>
          <p:nvPr/>
        </p:nvGrpSpPr>
        <p:grpSpPr>
          <a:xfrm>
            <a:off x="476251" y="2163130"/>
            <a:ext cx="4191002" cy="1986738"/>
            <a:chOff x="476251" y="2163130"/>
            <a:chExt cx="4191002" cy="1986738"/>
          </a:xfrm>
        </p:grpSpPr>
        <p:pic>
          <p:nvPicPr>
            <p:cNvPr id="9" name="Picture 8"/>
            <p:cNvPicPr>
              <a:picLocks noChangeAspect="1"/>
            </p:cNvPicPr>
            <p:nvPr/>
          </p:nvPicPr>
          <p:blipFill>
            <a:blip r:embed="rId2"/>
            <a:stretch>
              <a:fillRect/>
            </a:stretch>
          </p:blipFill>
          <p:spPr>
            <a:xfrm>
              <a:off x="476251" y="2163130"/>
              <a:ext cx="4191002" cy="1986738"/>
            </a:xfrm>
            <a:prstGeom prst="rect">
              <a:avLst/>
            </a:prstGeom>
          </p:spPr>
        </p:pic>
        <p:sp>
          <p:nvSpPr>
            <p:cNvPr id="10" name="Rectangle 9"/>
            <p:cNvSpPr/>
            <p:nvPr/>
          </p:nvSpPr>
          <p:spPr>
            <a:xfrm>
              <a:off x="3227286" y="2252030"/>
              <a:ext cx="404914" cy="364170"/>
            </a:xfrm>
            <a:prstGeom prst="rect">
              <a:avLst/>
            </a:prstGeom>
            <a:noFill/>
            <a:ln w="57150">
              <a:solidFill>
                <a:srgbClr val="FF0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18470110"/>
      </p:ext>
    </p:extLst>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SQL</a:t>
            </a:r>
            <a:r>
              <a:rPr lang="en-US" dirty="0"/>
              <a:t/>
            </a:r>
            <a:br>
              <a:rPr lang="en-US" dirty="0"/>
            </a:br>
            <a:r>
              <a:rPr lang="id-ID" sz="3600" b="1" dirty="0" smtClean="0">
                <a:solidFill>
                  <a:srgbClr val="0070C0"/>
                </a:solidFill>
              </a:rPr>
              <a:t>c) </a:t>
            </a:r>
            <a:r>
              <a:rPr lang="id-ID" sz="3600" b="1" dirty="0">
                <a:solidFill>
                  <a:srgbClr val="0070C0"/>
                </a:solidFill>
              </a:rPr>
              <a:t>DML </a:t>
            </a:r>
            <a:r>
              <a:rPr lang="en-US" sz="3200" b="1" dirty="0">
                <a:solidFill>
                  <a:srgbClr val="0070C0"/>
                </a:solidFill>
              </a:rPr>
              <a:t>Script – </a:t>
            </a:r>
            <a:r>
              <a:rPr lang="en-US" sz="2800" b="1" dirty="0">
                <a:solidFill>
                  <a:srgbClr val="FF0000"/>
                </a:solidFill>
              </a:rPr>
              <a:t>Delete</a:t>
            </a:r>
            <a:endParaRPr lang="en-US" sz="4000" b="1" dirty="0">
              <a:solidFill>
                <a:srgbClr val="FF0000"/>
              </a:solidFill>
            </a:endParaRPr>
          </a:p>
        </p:txBody>
      </p:sp>
      <p:sp>
        <p:nvSpPr>
          <p:cNvPr id="3" name="Content Placeholder 2"/>
          <p:cNvSpPr>
            <a:spLocks noGrp="1"/>
          </p:cNvSpPr>
          <p:nvPr>
            <p:ph idx="1"/>
          </p:nvPr>
        </p:nvSpPr>
        <p:spPr>
          <a:xfrm>
            <a:off x="4813299" y="2163131"/>
            <a:ext cx="4044955" cy="3996275"/>
          </a:xfrm>
          <a:ln>
            <a:solidFill>
              <a:schemeClr val="accent1">
                <a:lumMod val="75000"/>
              </a:schemeClr>
            </a:solidFill>
          </a:ln>
        </p:spPr>
        <p:txBody>
          <a:bodyPr>
            <a:normAutofit/>
          </a:bodyPr>
          <a:lstStyle/>
          <a:p>
            <a:pPr marL="0" indent="0">
              <a:buNone/>
            </a:pPr>
            <a:r>
              <a:rPr lang="en-US" sz="2000" b="1" dirty="0">
                <a:latin typeface="Courier New" panose="02070309020205020404" pitchFamily="49" charset="0"/>
                <a:cs typeface="Courier New" panose="02070309020205020404" pitchFamily="49" charset="0"/>
              </a:rPr>
              <a:t>DELETE FROM </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sekolah</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siswa</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WHERE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id_siswa</a:t>
            </a:r>
            <a:r>
              <a:rPr lang="en-US" sz="2000" dirty="0">
                <a:latin typeface="Courier New" panose="02070309020205020404" pitchFamily="49" charset="0"/>
                <a:cs typeface="Courier New" panose="02070309020205020404" pitchFamily="49" charset="0"/>
              </a:rPr>
              <a:t>`='2016111222' </a:t>
            </a:r>
            <a:r>
              <a:rPr lang="en-US" sz="2000" b="1" dirty="0">
                <a:latin typeface="Courier New" panose="02070309020205020404" pitchFamily="49" charset="0"/>
                <a:cs typeface="Courier New" panose="02070309020205020404" pitchFamily="49" charset="0"/>
              </a:rPr>
              <a:t>AND</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nama_siswa</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Furi</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hikmawati</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LIMIT</a:t>
            </a:r>
            <a:r>
              <a:rPr lang="en-US" sz="2000" dirty="0">
                <a:latin typeface="Courier New" panose="02070309020205020404" pitchFamily="49" charset="0"/>
                <a:cs typeface="Courier New" panose="02070309020205020404" pitchFamily="49" charset="0"/>
              </a:rPr>
              <a:t> 1;</a:t>
            </a:r>
          </a:p>
        </p:txBody>
      </p:sp>
      <p:sp>
        <p:nvSpPr>
          <p:cNvPr id="6" name="Content Placeholder 2"/>
          <p:cNvSpPr txBox="1">
            <a:spLocks/>
          </p:cNvSpPr>
          <p:nvPr/>
        </p:nvSpPr>
        <p:spPr>
          <a:xfrm>
            <a:off x="476251" y="1565221"/>
            <a:ext cx="4191002" cy="475194"/>
          </a:xfrm>
          <a:prstGeom prst="rect">
            <a:avLst/>
          </a:prstGeom>
          <a:solidFill>
            <a:schemeClr val="accent2">
              <a:lumMod val="40000"/>
              <a:lumOff val="60000"/>
            </a:schemeClr>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sz="2400" dirty="0">
                <a:cs typeface="Courier New" panose="02070309020205020404" pitchFamily="49" charset="0"/>
              </a:rPr>
              <a:t>GUI</a:t>
            </a:r>
          </a:p>
        </p:txBody>
      </p:sp>
      <p:sp>
        <p:nvSpPr>
          <p:cNvPr id="7" name="Content Placeholder 2"/>
          <p:cNvSpPr txBox="1">
            <a:spLocks/>
          </p:cNvSpPr>
          <p:nvPr/>
        </p:nvSpPr>
        <p:spPr>
          <a:xfrm>
            <a:off x="4813299" y="1565221"/>
            <a:ext cx="4044956" cy="475194"/>
          </a:xfrm>
          <a:prstGeom prst="rect">
            <a:avLst/>
          </a:prstGeom>
          <a:solidFill>
            <a:schemeClr val="accent6">
              <a:lumMod val="40000"/>
              <a:lumOff val="60000"/>
            </a:schemeClr>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sz="2400" dirty="0">
                <a:cs typeface="Courier New" panose="02070309020205020404" pitchFamily="49" charset="0"/>
              </a:rPr>
              <a:t>CLI</a:t>
            </a:r>
          </a:p>
        </p:txBody>
      </p:sp>
      <p:grpSp>
        <p:nvGrpSpPr>
          <p:cNvPr id="10" name="Group 9"/>
          <p:cNvGrpSpPr/>
          <p:nvPr/>
        </p:nvGrpSpPr>
        <p:grpSpPr>
          <a:xfrm>
            <a:off x="476250" y="2163130"/>
            <a:ext cx="4188344" cy="1519870"/>
            <a:chOff x="476250" y="2163130"/>
            <a:chExt cx="4188344" cy="1519870"/>
          </a:xfrm>
        </p:grpSpPr>
        <p:pic>
          <p:nvPicPr>
            <p:cNvPr id="5" name="Picture 4"/>
            <p:cNvPicPr>
              <a:picLocks noChangeAspect="1"/>
            </p:cNvPicPr>
            <p:nvPr/>
          </p:nvPicPr>
          <p:blipFill>
            <a:blip r:embed="rId2"/>
            <a:stretch>
              <a:fillRect/>
            </a:stretch>
          </p:blipFill>
          <p:spPr>
            <a:xfrm>
              <a:off x="476250" y="2163130"/>
              <a:ext cx="4188344" cy="1519870"/>
            </a:xfrm>
            <a:prstGeom prst="rect">
              <a:avLst/>
            </a:prstGeom>
          </p:spPr>
        </p:pic>
        <p:sp>
          <p:nvSpPr>
            <p:cNvPr id="9" name="Rectangle 8"/>
            <p:cNvSpPr/>
            <p:nvPr/>
          </p:nvSpPr>
          <p:spPr>
            <a:xfrm>
              <a:off x="2367965" y="2163130"/>
              <a:ext cx="404914" cy="364170"/>
            </a:xfrm>
            <a:prstGeom prst="rect">
              <a:avLst/>
            </a:prstGeom>
            <a:noFill/>
            <a:ln w="57150">
              <a:solidFill>
                <a:srgbClr val="FF0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315536465"/>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8</a:t>
            </a:r>
            <a:r>
              <a:rPr lang="id-ID" dirty="0" smtClean="0"/>
              <a:t>) Proyek Akhir</a:t>
            </a:r>
            <a:endParaRPr lang="id-ID" dirty="0"/>
          </a:p>
        </p:txBody>
      </p:sp>
      <p:sp>
        <p:nvSpPr>
          <p:cNvPr id="3" name="Text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1180279905"/>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Proyek Akhir</a:t>
            </a:r>
            <a:endParaRPr lang="en-US" dirty="0">
              <a:solidFill>
                <a:schemeClr val="bg1">
                  <a:lumMod val="50000"/>
                </a:schemeClr>
              </a:solidFill>
            </a:endParaRPr>
          </a:p>
        </p:txBody>
      </p:sp>
      <p:sp>
        <p:nvSpPr>
          <p:cNvPr id="3" name="Content Placeholder 2"/>
          <p:cNvSpPr>
            <a:spLocks noGrp="1"/>
          </p:cNvSpPr>
          <p:nvPr>
            <p:ph idx="1"/>
          </p:nvPr>
        </p:nvSpPr>
        <p:spPr/>
        <p:txBody>
          <a:bodyPr>
            <a:noAutofit/>
          </a:bodyPr>
          <a:lstStyle/>
          <a:p>
            <a:pPr algn="just"/>
            <a:r>
              <a:rPr lang="id-ID" dirty="0" smtClean="0">
                <a:latin typeface="Agency FB" panose="020B0503020202020204" pitchFamily="34" charset="0"/>
              </a:rPr>
              <a:t>Membuat</a:t>
            </a:r>
            <a:r>
              <a:rPr lang="id-ID" dirty="0">
                <a:latin typeface="Agency FB" panose="020B0503020202020204" pitchFamily="34" charset="0"/>
              </a:rPr>
              <a:t> </a:t>
            </a:r>
            <a:r>
              <a:rPr lang="id-ID" dirty="0" smtClean="0">
                <a:latin typeface="Agency FB" panose="020B0503020202020204" pitchFamily="34" charset="0"/>
              </a:rPr>
              <a:t>aplikasi sederhana dengan fokus </a:t>
            </a:r>
            <a:r>
              <a:rPr lang="id-ID" b="1" dirty="0" smtClean="0">
                <a:latin typeface="Agency FB" panose="020B0503020202020204" pitchFamily="34" charset="0"/>
              </a:rPr>
              <a:t>Penerapan </a:t>
            </a:r>
            <a:r>
              <a:rPr lang="id-ID" b="1" dirty="0">
                <a:latin typeface="Agency FB" panose="020B0503020202020204" pitchFamily="34" charset="0"/>
              </a:rPr>
              <a:t>D</a:t>
            </a:r>
            <a:r>
              <a:rPr lang="id-ID" b="1" dirty="0" smtClean="0">
                <a:latin typeface="Agency FB" panose="020B0503020202020204" pitchFamily="34" charset="0"/>
              </a:rPr>
              <a:t>atabase </a:t>
            </a:r>
            <a:r>
              <a:rPr lang="id-ID" dirty="0" smtClean="0">
                <a:latin typeface="Agency FB" panose="020B0503020202020204" pitchFamily="34" charset="0"/>
              </a:rPr>
              <a:t>ke Aplikasi untuk </a:t>
            </a:r>
            <a:r>
              <a:rPr lang="id-ID" dirty="0">
                <a:latin typeface="Agency FB" panose="020B0503020202020204" pitchFamily="34" charset="0"/>
              </a:rPr>
              <a:t>menyimpan </a:t>
            </a:r>
            <a:r>
              <a:rPr lang="id-ID" dirty="0" smtClean="0">
                <a:latin typeface="Agency FB" panose="020B0503020202020204" pitchFamily="34" charset="0"/>
              </a:rPr>
              <a:t>transaksi</a:t>
            </a:r>
          </a:p>
          <a:p>
            <a:pPr algn="just"/>
            <a:r>
              <a:rPr lang="id-ID" b="1" dirty="0" smtClean="0">
                <a:latin typeface="Agency FB" panose="020B0503020202020204" pitchFamily="34" charset="0"/>
              </a:rPr>
              <a:t>Tahapannya :</a:t>
            </a:r>
          </a:p>
          <a:p>
            <a:pPr lvl="1" algn="just"/>
            <a:r>
              <a:rPr lang="id-ID" dirty="0" smtClean="0">
                <a:latin typeface="Agency FB" panose="020B0503020202020204" pitchFamily="34" charset="0"/>
              </a:rPr>
              <a:t> Penentuan Studi Kasus </a:t>
            </a:r>
          </a:p>
          <a:p>
            <a:pPr marL="806450" lvl="1" indent="-349250" algn="just"/>
            <a:r>
              <a:rPr lang="id-ID" dirty="0" smtClean="0">
                <a:latin typeface="Agency FB" panose="020B0503020202020204" pitchFamily="34" charset="0"/>
              </a:rPr>
              <a:t>Perancangan Database beserta Relasi Tabelnya</a:t>
            </a:r>
          </a:p>
          <a:p>
            <a:pPr marL="806450" lvl="1" indent="-349250" algn="just"/>
            <a:r>
              <a:rPr lang="id-ID" dirty="0" smtClean="0">
                <a:latin typeface="Agency FB" panose="020B0503020202020204" pitchFamily="34" charset="0"/>
              </a:rPr>
              <a:t>Pada database terdapat beberapa SQL Langguage yang dilakukan diantaranya : CRUD, Transactions, Function, </a:t>
            </a:r>
            <a:r>
              <a:rPr lang="id-ID" dirty="0">
                <a:latin typeface="Agency FB" panose="020B0503020202020204" pitchFamily="34" charset="0"/>
              </a:rPr>
              <a:t>Stored Procedure &amp; </a:t>
            </a:r>
            <a:r>
              <a:rPr lang="id-ID" dirty="0" smtClean="0">
                <a:latin typeface="Agency FB" panose="020B0503020202020204" pitchFamily="34" charset="0"/>
              </a:rPr>
              <a:t>Trigger, hingga System Catalog.</a:t>
            </a:r>
            <a:endParaRPr lang="id-ID" dirty="0">
              <a:latin typeface="Agency FB" panose="020B0503020202020204" pitchFamily="34" charset="0"/>
            </a:endParaRPr>
          </a:p>
          <a:p>
            <a:pPr marL="806450" lvl="1" indent="-349250" algn="just"/>
            <a:r>
              <a:rPr lang="id-ID" dirty="0" smtClean="0">
                <a:latin typeface="Agency FB" panose="020B0503020202020204" pitchFamily="34" charset="0"/>
              </a:rPr>
              <a:t>Untuk Aplikasi boleh Web atau Desktop, fokus pada penerapan Database.</a:t>
            </a:r>
          </a:p>
          <a:p>
            <a:pPr marL="806450" lvl="1" indent="-349250" algn="just"/>
            <a:r>
              <a:rPr lang="id-ID" dirty="0" smtClean="0">
                <a:latin typeface="Agency FB" panose="020B0503020202020204" pitchFamily="34" charset="0"/>
              </a:rPr>
              <a:t>Pembuatan Laporan atau Dokumentasi.</a:t>
            </a:r>
          </a:p>
          <a:p>
            <a:pPr marL="444500" lvl="1" indent="-349250" algn="just"/>
            <a:r>
              <a:rPr lang="id-ID" b="1" dirty="0">
                <a:latin typeface="Agency FB" panose="020B0503020202020204" pitchFamily="34" charset="0"/>
              </a:rPr>
              <a:t>Poin penilaian:</a:t>
            </a:r>
            <a:r>
              <a:rPr lang="id-ID" dirty="0">
                <a:latin typeface="Agency FB" panose="020B0503020202020204" pitchFamily="34" charset="0"/>
              </a:rPr>
              <a:t> </a:t>
            </a:r>
            <a:r>
              <a:rPr lang="id-ID" dirty="0" smtClean="0">
                <a:latin typeface="Agency FB" panose="020B0503020202020204" pitchFamily="34" charset="0"/>
              </a:rPr>
              <a:t>Aplikasi (Penerapan Database), Dokumentasi, Presentasi.</a:t>
            </a:r>
            <a:endParaRPr lang="id-ID" dirty="0">
              <a:latin typeface="Agency FB" panose="020B0503020202020204" pitchFamily="34" charset="0"/>
            </a:endParaRPr>
          </a:p>
        </p:txBody>
      </p:sp>
    </p:spTree>
    <p:extLst>
      <p:ext uri="{BB962C8B-B14F-4D97-AF65-F5344CB8AC3E}">
        <p14:creationId xmlns:p14="http://schemas.microsoft.com/office/powerpoint/2010/main" val="3349278815"/>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Informasi</a:t>
            </a:r>
          </a:p>
        </p:txBody>
      </p:sp>
      <p:sp>
        <p:nvSpPr>
          <p:cNvPr id="3" name="Content Placeholder 2"/>
          <p:cNvSpPr>
            <a:spLocks noGrp="1"/>
          </p:cNvSpPr>
          <p:nvPr>
            <p:ph idx="1"/>
          </p:nvPr>
        </p:nvSpPr>
        <p:spPr/>
        <p:txBody>
          <a:bodyPr>
            <a:normAutofit/>
          </a:bodyPr>
          <a:lstStyle/>
          <a:p>
            <a:pPr algn="just"/>
            <a:r>
              <a:rPr lang="id-ID" dirty="0"/>
              <a:t>Informasi adalah </a:t>
            </a:r>
            <a:r>
              <a:rPr lang="id-ID" b="1" dirty="0">
                <a:solidFill>
                  <a:srgbClr val="FF0000"/>
                </a:solidFill>
              </a:rPr>
              <a:t>data yang telah </a:t>
            </a:r>
            <a:r>
              <a:rPr lang="id-ID" b="1" dirty="0"/>
              <a:t>diolah </a:t>
            </a:r>
            <a:r>
              <a:rPr lang="id-ID" dirty="0"/>
              <a:t>menjadi bentuk yang </a:t>
            </a:r>
            <a:r>
              <a:rPr lang="id-ID" b="1" dirty="0">
                <a:solidFill>
                  <a:srgbClr val="FF0000"/>
                </a:solidFill>
              </a:rPr>
              <a:t>bermakna</a:t>
            </a:r>
            <a:r>
              <a:rPr lang="id-ID" dirty="0"/>
              <a:t> dan </a:t>
            </a:r>
            <a:r>
              <a:rPr lang="id-ID" b="1" dirty="0">
                <a:solidFill>
                  <a:srgbClr val="FF0000"/>
                </a:solidFill>
              </a:rPr>
              <a:t>berguna</a:t>
            </a:r>
            <a:r>
              <a:rPr lang="id-ID" dirty="0"/>
              <a:t> bagi manusia ( , Landon, 1998) </a:t>
            </a:r>
            <a:endParaRPr lang="id-ID" dirty="0" smtClean="0"/>
          </a:p>
          <a:p>
            <a:pPr algn="just"/>
            <a:r>
              <a:rPr lang="id-ID" dirty="0" smtClean="0"/>
              <a:t>Informasi </a:t>
            </a:r>
            <a:r>
              <a:rPr lang="id-ID" dirty="0"/>
              <a:t>adalah </a:t>
            </a:r>
            <a:r>
              <a:rPr lang="id-ID" b="1" dirty="0">
                <a:solidFill>
                  <a:srgbClr val="FF0000"/>
                </a:solidFill>
              </a:rPr>
              <a:t>data yang telah diprose</a:t>
            </a:r>
            <a:r>
              <a:rPr lang="id-ID" dirty="0"/>
              <a:t>s </a:t>
            </a:r>
            <a:r>
              <a:rPr lang="id-ID" b="1" dirty="0">
                <a:solidFill>
                  <a:srgbClr val="FF0000"/>
                </a:solidFill>
              </a:rPr>
              <a:t>sedemikian rupa </a:t>
            </a:r>
            <a:r>
              <a:rPr lang="id-ID" dirty="0"/>
              <a:t>sehingga meningkatkan pengetahuan seseorang yang menggunakannya. Hoffer, dkk. (2005) </a:t>
            </a:r>
            <a:endParaRPr lang="id-ID" dirty="0" smtClean="0"/>
          </a:p>
          <a:p>
            <a:pPr algn="just"/>
            <a:r>
              <a:rPr lang="id-ID" b="1" dirty="0" smtClean="0">
                <a:solidFill>
                  <a:srgbClr val="FF0000"/>
                </a:solidFill>
              </a:rPr>
              <a:t>Data </a:t>
            </a:r>
            <a:r>
              <a:rPr lang="id-ID" b="1" dirty="0">
                <a:solidFill>
                  <a:srgbClr val="FF0000"/>
                </a:solidFill>
              </a:rPr>
              <a:t>yang telah diolah </a:t>
            </a:r>
            <a:r>
              <a:rPr lang="id-ID" dirty="0"/>
              <a:t>menjadi menjadi sebuah bentuk yang </a:t>
            </a:r>
            <a:r>
              <a:rPr lang="id-ID" b="1" dirty="0">
                <a:solidFill>
                  <a:srgbClr val="FF0000"/>
                </a:solidFill>
              </a:rPr>
              <a:t>berarti</a:t>
            </a:r>
            <a:r>
              <a:rPr lang="id-ID" dirty="0"/>
              <a:t> bagi penerimanya dan </a:t>
            </a:r>
            <a:r>
              <a:rPr lang="id-ID" b="1" dirty="0">
                <a:solidFill>
                  <a:srgbClr val="FF0000"/>
                </a:solidFill>
              </a:rPr>
              <a:t>bermanfaat</a:t>
            </a:r>
            <a:r>
              <a:rPr lang="id-ID" dirty="0"/>
              <a:t> dalam pengambilan keputusan saat ini dan saat mendatang (Davis, 1999)</a:t>
            </a:r>
          </a:p>
        </p:txBody>
      </p:sp>
    </p:spTree>
    <p:extLst>
      <p:ext uri="{BB962C8B-B14F-4D97-AF65-F5344CB8AC3E}">
        <p14:creationId xmlns:p14="http://schemas.microsoft.com/office/powerpoint/2010/main" val="735630249"/>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9) </a:t>
            </a:r>
            <a:r>
              <a:rPr lang="id-ID" dirty="0"/>
              <a:t>Kebutuhan Software</a:t>
            </a:r>
          </a:p>
        </p:txBody>
      </p:sp>
      <p:sp>
        <p:nvSpPr>
          <p:cNvPr id="3" name="Text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2434184064"/>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Kebutuhan Software</a:t>
            </a:r>
            <a:endParaRPr lang="id-ID" b="1" dirty="0">
              <a:solidFill>
                <a:srgbClr val="0070C0"/>
              </a:solidFill>
            </a:endParaRPr>
          </a:p>
        </p:txBody>
      </p:sp>
      <p:sp>
        <p:nvSpPr>
          <p:cNvPr id="5" name="Content Placeholder 2"/>
          <p:cNvSpPr txBox="1">
            <a:spLocks/>
          </p:cNvSpPr>
          <p:nvPr/>
        </p:nvSpPr>
        <p:spPr>
          <a:xfrm>
            <a:off x="476251" y="1658982"/>
            <a:ext cx="3800781" cy="4637315"/>
          </a:xfrm>
          <a:prstGeom prst="rect">
            <a:avLst/>
          </a:prstGeom>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Browser</a:t>
            </a:r>
          </a:p>
          <a:p>
            <a:pPr lvl="1">
              <a:buFont typeface="Wingdings" panose="05000000000000000000" pitchFamily="2" charset="2"/>
              <a:buChar char="§"/>
            </a:pPr>
            <a:r>
              <a:rPr lang="en-US" dirty="0"/>
              <a:t>Adobe flash</a:t>
            </a:r>
          </a:p>
          <a:p>
            <a:pPr lvl="1">
              <a:buFont typeface="Wingdings" panose="05000000000000000000" pitchFamily="2" charset="2"/>
              <a:buChar char="§"/>
            </a:pPr>
            <a:r>
              <a:rPr lang="en-US" dirty="0">
                <a:solidFill>
                  <a:srgbClr val="FF0000"/>
                </a:solidFill>
              </a:rPr>
              <a:t>Chrome</a:t>
            </a:r>
          </a:p>
          <a:p>
            <a:pPr lvl="1">
              <a:buFont typeface="Wingdings" panose="05000000000000000000" pitchFamily="2" charset="2"/>
              <a:buChar char="§"/>
            </a:pPr>
            <a:r>
              <a:rPr lang="en-US" dirty="0">
                <a:solidFill>
                  <a:srgbClr val="FF0000"/>
                </a:solidFill>
              </a:rPr>
              <a:t>Firefox</a:t>
            </a:r>
          </a:p>
          <a:p>
            <a:r>
              <a:rPr lang="en-US" b="1" dirty="0" err="1" smtClean="0"/>
              <a:t>Localserver</a:t>
            </a:r>
            <a:endParaRPr lang="en-US" b="1" dirty="0"/>
          </a:p>
          <a:p>
            <a:pPr lvl="1">
              <a:buFont typeface="Wingdings" panose="05000000000000000000" pitchFamily="2" charset="2"/>
              <a:buChar char="§"/>
            </a:pPr>
            <a:r>
              <a:rPr lang="en-US" dirty="0" err="1">
                <a:solidFill>
                  <a:srgbClr val="FF0000"/>
                </a:solidFill>
              </a:rPr>
              <a:t>Xampp</a:t>
            </a:r>
            <a:endParaRPr lang="en-US" dirty="0">
              <a:solidFill>
                <a:srgbClr val="FF0000"/>
              </a:solidFill>
            </a:endParaRPr>
          </a:p>
          <a:p>
            <a:pPr lvl="1">
              <a:buFont typeface="Wingdings" panose="05000000000000000000" pitchFamily="2" charset="2"/>
              <a:buChar char="§"/>
            </a:pPr>
            <a:r>
              <a:rPr lang="en-US" dirty="0" err="1" smtClean="0"/>
              <a:t>Laragon</a:t>
            </a:r>
            <a:endParaRPr lang="id-ID" dirty="0" smtClean="0"/>
          </a:p>
          <a:p>
            <a:r>
              <a:rPr lang="id-ID" b="1" dirty="0" smtClean="0"/>
              <a:t>Desain Tools</a:t>
            </a:r>
            <a:endParaRPr lang="en-US" b="1" dirty="0"/>
          </a:p>
          <a:p>
            <a:pPr lvl="1">
              <a:buFont typeface="Wingdings" panose="05000000000000000000" pitchFamily="2" charset="2"/>
              <a:buChar char="§"/>
            </a:pPr>
            <a:r>
              <a:rPr lang="id-ID" dirty="0" smtClean="0">
                <a:solidFill>
                  <a:srgbClr val="FF0000"/>
                </a:solidFill>
              </a:rPr>
              <a:t>Power Designer</a:t>
            </a:r>
          </a:p>
          <a:p>
            <a:pPr lvl="1">
              <a:buFont typeface="Wingdings" panose="05000000000000000000" pitchFamily="2" charset="2"/>
              <a:buChar char="§"/>
            </a:pPr>
            <a:r>
              <a:rPr lang="en-US" dirty="0" err="1" smtClean="0">
                <a:solidFill>
                  <a:srgbClr val="FF0000"/>
                </a:solidFill>
              </a:rPr>
              <a:t>Sparx</a:t>
            </a:r>
            <a:r>
              <a:rPr lang="en-US" dirty="0" smtClean="0">
                <a:solidFill>
                  <a:srgbClr val="FF0000"/>
                </a:solidFill>
              </a:rPr>
              <a:t> </a:t>
            </a:r>
            <a:r>
              <a:rPr lang="en-US" dirty="0">
                <a:solidFill>
                  <a:srgbClr val="FF0000"/>
                </a:solidFill>
              </a:rPr>
              <a:t>Enterprise Architect</a:t>
            </a:r>
          </a:p>
        </p:txBody>
      </p:sp>
      <p:sp>
        <p:nvSpPr>
          <p:cNvPr id="6" name="Content Placeholder 2"/>
          <p:cNvSpPr txBox="1">
            <a:spLocks/>
          </p:cNvSpPr>
          <p:nvPr/>
        </p:nvSpPr>
        <p:spPr>
          <a:xfrm>
            <a:off x="4635954" y="1658982"/>
            <a:ext cx="3800781" cy="4637315"/>
          </a:xfrm>
          <a:prstGeom prst="rect">
            <a:avLst/>
          </a:prstGeom>
        </p:spPr>
        <p:txBody>
          <a:bodyPr vert="horz" lIns="91440" tIns="45720" rIns="91440" bIns="45720" rtlCol="0">
            <a:normAutofit lnSpcReduction="10000"/>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Editor</a:t>
            </a:r>
          </a:p>
          <a:p>
            <a:pPr lvl="1">
              <a:buFont typeface="Wingdings" panose="05000000000000000000" pitchFamily="2" charset="2"/>
              <a:buChar char="§"/>
            </a:pPr>
            <a:r>
              <a:rPr lang="en-US" dirty="0"/>
              <a:t>Notepad++</a:t>
            </a:r>
          </a:p>
          <a:p>
            <a:pPr lvl="1">
              <a:buFont typeface="Wingdings" panose="05000000000000000000" pitchFamily="2" charset="2"/>
              <a:buChar char="§"/>
            </a:pPr>
            <a:r>
              <a:rPr lang="en-US" dirty="0" smtClean="0">
                <a:solidFill>
                  <a:srgbClr val="FF0000"/>
                </a:solidFill>
              </a:rPr>
              <a:t>Sublime </a:t>
            </a:r>
            <a:r>
              <a:rPr lang="en-US" dirty="0">
                <a:solidFill>
                  <a:srgbClr val="FF0000"/>
                </a:solidFill>
              </a:rPr>
              <a:t>Text</a:t>
            </a:r>
          </a:p>
          <a:p>
            <a:r>
              <a:rPr lang="en-US" b="1" dirty="0"/>
              <a:t>Database GUI</a:t>
            </a:r>
          </a:p>
          <a:p>
            <a:pPr lvl="1">
              <a:buFont typeface="Wingdings" panose="05000000000000000000" pitchFamily="2" charset="2"/>
              <a:buChar char="§"/>
            </a:pPr>
            <a:r>
              <a:rPr lang="id-ID" dirty="0"/>
              <a:t>PostgreSQL</a:t>
            </a:r>
          </a:p>
          <a:p>
            <a:pPr lvl="1">
              <a:buFont typeface="Wingdings" panose="05000000000000000000" pitchFamily="2" charset="2"/>
              <a:buChar char="§"/>
            </a:pPr>
            <a:r>
              <a:rPr lang="en-US" dirty="0" err="1" smtClean="0">
                <a:solidFill>
                  <a:srgbClr val="FF0000"/>
                </a:solidFill>
              </a:rPr>
              <a:t>HeidiSQL</a:t>
            </a:r>
            <a:endParaRPr lang="en-US" dirty="0">
              <a:solidFill>
                <a:srgbClr val="FF0000"/>
              </a:solidFill>
            </a:endParaRPr>
          </a:p>
          <a:p>
            <a:pPr lvl="1">
              <a:buFont typeface="Wingdings" panose="05000000000000000000" pitchFamily="2" charset="2"/>
              <a:buChar char="§"/>
            </a:pPr>
            <a:r>
              <a:rPr lang="en-US" dirty="0" err="1" smtClean="0"/>
              <a:t>SQLYog</a:t>
            </a:r>
            <a:endParaRPr lang="id-ID" dirty="0" smtClean="0"/>
          </a:p>
          <a:p>
            <a:pPr lvl="1">
              <a:buFont typeface="Wingdings" panose="05000000000000000000" pitchFamily="2" charset="2"/>
              <a:buChar char="§"/>
            </a:pPr>
            <a:r>
              <a:rPr lang="en-US" dirty="0" err="1">
                <a:solidFill>
                  <a:srgbClr val="FF0000"/>
                </a:solidFill>
              </a:rPr>
              <a:t>FlySpeed</a:t>
            </a:r>
            <a:r>
              <a:rPr lang="en-US" dirty="0">
                <a:solidFill>
                  <a:srgbClr val="FF0000"/>
                </a:solidFill>
              </a:rPr>
              <a:t> SQL</a:t>
            </a:r>
            <a:endParaRPr lang="id-ID" dirty="0" smtClean="0">
              <a:solidFill>
                <a:srgbClr val="FF0000"/>
              </a:solidFill>
            </a:endParaRPr>
          </a:p>
          <a:p>
            <a:r>
              <a:rPr lang="en-US" b="1" dirty="0" smtClean="0"/>
              <a:t>Database</a:t>
            </a:r>
            <a:endParaRPr lang="en-US" b="1" dirty="0"/>
          </a:p>
          <a:p>
            <a:pPr lvl="1">
              <a:buFont typeface="Wingdings" panose="05000000000000000000" pitchFamily="2" charset="2"/>
              <a:buChar char="§"/>
            </a:pPr>
            <a:r>
              <a:rPr lang="id-ID" dirty="0" smtClean="0">
                <a:solidFill>
                  <a:srgbClr val="FF0000"/>
                </a:solidFill>
              </a:rPr>
              <a:t>Mysql </a:t>
            </a:r>
            <a:endParaRPr lang="id-ID" dirty="0">
              <a:solidFill>
                <a:srgbClr val="FF0000"/>
              </a:solidFill>
            </a:endParaRPr>
          </a:p>
          <a:p>
            <a:pPr lvl="1">
              <a:buFont typeface="Wingdings" panose="05000000000000000000" pitchFamily="2" charset="2"/>
              <a:buChar char="§"/>
            </a:pPr>
            <a:r>
              <a:rPr lang="id-ID" dirty="0" smtClean="0">
                <a:solidFill>
                  <a:srgbClr val="FF0000"/>
                </a:solidFill>
              </a:rPr>
              <a:t>Oracle </a:t>
            </a:r>
            <a:endParaRPr lang="en-US" dirty="0">
              <a:solidFill>
                <a:srgbClr val="FF0000"/>
              </a:solidFill>
            </a:endParaRPr>
          </a:p>
          <a:p>
            <a:pPr marL="457177" lvl="1" indent="0">
              <a:buNone/>
            </a:pPr>
            <a:endParaRPr lang="id-ID" dirty="0" smtClean="0"/>
          </a:p>
        </p:txBody>
      </p:sp>
    </p:spTree>
    <p:extLst>
      <p:ext uri="{BB962C8B-B14F-4D97-AF65-F5344CB8AC3E}">
        <p14:creationId xmlns:p14="http://schemas.microsoft.com/office/powerpoint/2010/main" val="3368233551"/>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10) </a:t>
            </a:r>
            <a:r>
              <a:rPr lang="id-ID" dirty="0"/>
              <a:t>Contact</a:t>
            </a:r>
          </a:p>
        </p:txBody>
      </p:sp>
      <p:sp>
        <p:nvSpPr>
          <p:cNvPr id="3" name="Text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689218507"/>
      </p:ext>
    </p:extLst>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a:t>
            </a:r>
          </a:p>
        </p:txBody>
      </p:sp>
      <p:sp>
        <p:nvSpPr>
          <p:cNvPr id="3" name="Content Placeholder 2"/>
          <p:cNvSpPr>
            <a:spLocks noGrp="1"/>
          </p:cNvSpPr>
          <p:nvPr>
            <p:ph idx="1"/>
          </p:nvPr>
        </p:nvSpPr>
        <p:spPr/>
        <p:txBody>
          <a:bodyPr/>
          <a:lstStyle/>
          <a:p>
            <a:r>
              <a:rPr lang="en-US" dirty="0"/>
              <a:t>Email : </a:t>
            </a:r>
            <a:r>
              <a:rPr lang="en-US" sz="2400" dirty="0" smtClean="0">
                <a:solidFill>
                  <a:schemeClr val="bg1">
                    <a:lumMod val="65000"/>
                  </a:schemeClr>
                </a:solidFill>
                <a:hlinkClick r:id="rId2"/>
              </a:rPr>
              <a:t>d</a:t>
            </a:r>
            <a:r>
              <a:rPr lang="id-ID" sz="2400" dirty="0" smtClean="0">
                <a:solidFill>
                  <a:schemeClr val="bg1">
                    <a:lumMod val="65000"/>
                  </a:schemeClr>
                </a:solidFill>
                <a:hlinkClick r:id="rId2"/>
              </a:rPr>
              <a:t>oniaft</a:t>
            </a:r>
            <a:r>
              <a:rPr lang="en-US" sz="2400" dirty="0" smtClean="0">
                <a:solidFill>
                  <a:schemeClr val="bg1">
                    <a:lumMod val="65000"/>
                  </a:schemeClr>
                </a:solidFill>
                <a:hlinkClick r:id="rId2"/>
              </a:rPr>
              <a:t>@</a:t>
            </a:r>
            <a:r>
              <a:rPr lang="id-ID" sz="2400" dirty="0">
                <a:solidFill>
                  <a:schemeClr val="bg1">
                    <a:lumMod val="65000"/>
                  </a:schemeClr>
                </a:solidFill>
                <a:hlinkClick r:id="rId2"/>
              </a:rPr>
              <a:t>gmail</a:t>
            </a:r>
            <a:r>
              <a:rPr lang="en-US" sz="2400" dirty="0">
                <a:solidFill>
                  <a:schemeClr val="bg1">
                    <a:lumMod val="65000"/>
                  </a:schemeClr>
                </a:solidFill>
                <a:hlinkClick r:id="rId2"/>
              </a:rPr>
              <a:t>.com</a:t>
            </a:r>
            <a:endParaRPr lang="en-US" sz="2400" dirty="0">
              <a:solidFill>
                <a:schemeClr val="bg1">
                  <a:lumMod val="65000"/>
                </a:schemeClr>
              </a:solidFill>
            </a:endParaRPr>
          </a:p>
          <a:p>
            <a:r>
              <a:rPr lang="en-US" dirty="0" smtClean="0"/>
              <a:t>WA/Telegram </a:t>
            </a:r>
            <a:r>
              <a:rPr lang="en-US" dirty="0"/>
              <a:t>: </a:t>
            </a:r>
            <a:r>
              <a:rPr lang="id-ID" dirty="0" smtClean="0">
                <a:solidFill>
                  <a:schemeClr val="accent1">
                    <a:lumMod val="40000"/>
                    <a:lumOff val="60000"/>
                  </a:schemeClr>
                </a:solidFill>
              </a:rPr>
              <a:t>0856 4868 8506</a:t>
            </a:r>
          </a:p>
          <a:p>
            <a:r>
              <a:rPr lang="id-ID" dirty="0" smtClean="0">
                <a:solidFill>
                  <a:schemeClr val="accent1">
                    <a:lumMod val="75000"/>
                  </a:schemeClr>
                </a:solidFill>
              </a:rPr>
              <a:t>Komting TIF 4D : Ali Mustofa : 081 231 202 253</a:t>
            </a:r>
            <a:endParaRPr lang="en-US" dirty="0">
              <a:solidFill>
                <a:schemeClr val="accent1">
                  <a:lumMod val="75000"/>
                </a:schemeClr>
              </a:solidFill>
            </a:endParaRPr>
          </a:p>
        </p:txBody>
      </p:sp>
    </p:spTree>
    <p:extLst>
      <p:ext uri="{BB962C8B-B14F-4D97-AF65-F5344CB8AC3E}">
        <p14:creationId xmlns:p14="http://schemas.microsoft.com/office/powerpoint/2010/main" val="3336011001"/>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11) </a:t>
            </a:r>
            <a:r>
              <a:rPr lang="id-ID" dirty="0"/>
              <a:t>Referensi</a:t>
            </a:r>
          </a:p>
        </p:txBody>
      </p:sp>
      <p:sp>
        <p:nvSpPr>
          <p:cNvPr id="3" name="Text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2149288585"/>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Referensi (1)</a:t>
            </a:r>
          </a:p>
        </p:txBody>
      </p:sp>
      <p:sp>
        <p:nvSpPr>
          <p:cNvPr id="3" name="Content Placeholder 2"/>
          <p:cNvSpPr>
            <a:spLocks noGrp="1"/>
          </p:cNvSpPr>
          <p:nvPr>
            <p:ph idx="1"/>
          </p:nvPr>
        </p:nvSpPr>
        <p:spPr>
          <a:xfrm>
            <a:off x="127000" y="1442506"/>
            <a:ext cx="8826500" cy="5076151"/>
          </a:xfrm>
        </p:spPr>
        <p:txBody>
          <a:bodyPr>
            <a:noAutofit/>
          </a:bodyPr>
          <a:lstStyle/>
          <a:p>
            <a:pPr>
              <a:lnSpc>
                <a:spcPct val="100000"/>
              </a:lnSpc>
              <a:spcBef>
                <a:spcPts val="0"/>
              </a:spcBef>
            </a:pPr>
            <a:r>
              <a:rPr lang="en-US" sz="1800" dirty="0"/>
              <a:t>SQL For MySQL Developers, Rick F. van der </a:t>
            </a:r>
            <a:r>
              <a:rPr lang="en-US" sz="1800" dirty="0" err="1"/>
              <a:t>Lans</a:t>
            </a:r>
            <a:r>
              <a:rPr lang="en-US" sz="1800" dirty="0"/>
              <a:t>, Addison Wesley, 2007</a:t>
            </a:r>
            <a:endParaRPr lang="id-ID" sz="1800" dirty="0" smtClean="0"/>
          </a:p>
          <a:p>
            <a:pPr lvl="0">
              <a:spcBef>
                <a:spcPts val="0"/>
              </a:spcBef>
            </a:pPr>
            <a:r>
              <a:rPr lang="en-US" sz="1800" dirty="0"/>
              <a:t>MySQL Reference Manual, MySQL 2003</a:t>
            </a:r>
            <a:endParaRPr lang="id-ID" sz="1800" dirty="0"/>
          </a:p>
          <a:p>
            <a:pPr>
              <a:spcBef>
                <a:spcPts val="0"/>
              </a:spcBef>
            </a:pPr>
            <a:r>
              <a:rPr lang="en-US" sz="1800" dirty="0"/>
              <a:t>Database Systems - A Practical Approach to Design, Implementation, and Management, Thomas </a:t>
            </a:r>
            <a:r>
              <a:rPr lang="en-US" sz="1800" dirty="0" err="1"/>
              <a:t>Connoly</a:t>
            </a:r>
            <a:r>
              <a:rPr lang="en-US" sz="1800" dirty="0"/>
              <a:t> and Carolyn </a:t>
            </a:r>
            <a:r>
              <a:rPr lang="en-US" sz="1800" dirty="0" err="1"/>
              <a:t>Begg</a:t>
            </a:r>
            <a:r>
              <a:rPr lang="en-US" sz="1800" dirty="0"/>
              <a:t>, Addison Wesley 1999</a:t>
            </a:r>
            <a:endParaRPr lang="id-ID" sz="1800" dirty="0" smtClean="0"/>
          </a:p>
          <a:p>
            <a:pPr>
              <a:lnSpc>
                <a:spcPct val="100000"/>
              </a:lnSpc>
              <a:spcBef>
                <a:spcPts val="0"/>
              </a:spcBef>
            </a:pPr>
            <a:r>
              <a:rPr lang="en-US" sz="1800" dirty="0" smtClean="0"/>
              <a:t>Raghu </a:t>
            </a:r>
            <a:r>
              <a:rPr lang="en-US" sz="1800" dirty="0" err="1"/>
              <a:t>Ramakhrisnan</a:t>
            </a:r>
            <a:r>
              <a:rPr lang="en-US" sz="1800" dirty="0"/>
              <a:t>, Johannes </a:t>
            </a:r>
            <a:r>
              <a:rPr lang="en-US" sz="1800" dirty="0" err="1"/>
              <a:t>Gehrke</a:t>
            </a:r>
            <a:r>
              <a:rPr lang="en-US" sz="1800" dirty="0"/>
              <a:t> , “Database Management System” </a:t>
            </a:r>
            <a:r>
              <a:rPr lang="id-ID" sz="1800" dirty="0"/>
              <a:t>6</a:t>
            </a:r>
            <a:r>
              <a:rPr lang="en-US" sz="1800" baseline="30000" dirty="0" err="1"/>
              <a:t>rd</a:t>
            </a:r>
            <a:r>
              <a:rPr lang="en-US" sz="1800" dirty="0"/>
              <a:t> Edition, </a:t>
            </a:r>
            <a:r>
              <a:rPr lang="en-US" sz="1800" dirty="0" err="1"/>
              <a:t>Mc</a:t>
            </a:r>
            <a:r>
              <a:rPr lang="en-US" sz="1800" dirty="0"/>
              <a:t> </a:t>
            </a:r>
            <a:r>
              <a:rPr lang="en-US" sz="1800" dirty="0" err="1"/>
              <a:t>Graw</a:t>
            </a:r>
            <a:r>
              <a:rPr lang="en-US" sz="1800" dirty="0"/>
              <a:t> Hill</a:t>
            </a:r>
            <a:r>
              <a:rPr lang="en-US" sz="1800" dirty="0" smtClean="0"/>
              <a:t>,</a:t>
            </a:r>
            <a:r>
              <a:rPr lang="id-ID" sz="1800" dirty="0" smtClean="0"/>
              <a:t> 2003 - </a:t>
            </a:r>
            <a:r>
              <a:rPr lang="en-US" sz="1800" dirty="0" smtClean="0"/>
              <a:t>200</a:t>
            </a:r>
            <a:r>
              <a:rPr lang="id-ID" sz="1800" dirty="0"/>
              <a:t>6</a:t>
            </a:r>
          </a:p>
          <a:p>
            <a:pPr>
              <a:lnSpc>
                <a:spcPct val="100000"/>
              </a:lnSpc>
              <a:spcBef>
                <a:spcPts val="0"/>
              </a:spcBef>
            </a:pPr>
            <a:r>
              <a:rPr lang="id-ID" sz="1800" dirty="0"/>
              <a:t>Arief, Rudiyanto M, Pemrograman Basis Data menggunakan Transact-SQL dengan Microsoft SQL Server 2000, Andi Yogyakarta.</a:t>
            </a:r>
          </a:p>
          <a:p>
            <a:pPr>
              <a:lnSpc>
                <a:spcPct val="100000"/>
              </a:lnSpc>
              <a:spcBef>
                <a:spcPts val="0"/>
              </a:spcBef>
            </a:pPr>
            <a:r>
              <a:rPr lang="id-ID" sz="1800" dirty="0"/>
              <a:t>Rick van der Lans, Introduction to SQL, Mastering Relational Database Language 2nd Edition, Addison-Wesley, 2000.</a:t>
            </a:r>
          </a:p>
          <a:p>
            <a:pPr>
              <a:lnSpc>
                <a:spcPct val="100000"/>
              </a:lnSpc>
              <a:spcBef>
                <a:spcPts val="0"/>
              </a:spcBef>
            </a:pPr>
            <a:r>
              <a:rPr lang="id-ID" sz="1800" dirty="0"/>
              <a:t>Chris Bates, Web Programming: Building Internet Applications, Third Edition, John Wiley &amp; Sons Ltd, England, 2006.</a:t>
            </a:r>
          </a:p>
          <a:p>
            <a:pPr>
              <a:lnSpc>
                <a:spcPct val="100000"/>
              </a:lnSpc>
              <a:spcBef>
                <a:spcPts val="0"/>
              </a:spcBef>
            </a:pPr>
            <a:r>
              <a:rPr lang="id-ID" sz="1800" dirty="0"/>
              <a:t>Sebesta, R.W., Programming the World Wide Web, Addison Wesley, 2002.</a:t>
            </a:r>
          </a:p>
          <a:p>
            <a:pPr>
              <a:lnSpc>
                <a:spcPct val="100000"/>
              </a:lnSpc>
              <a:spcBef>
                <a:spcPts val="0"/>
              </a:spcBef>
            </a:pPr>
            <a:r>
              <a:rPr lang="id-ID" sz="1800" dirty="0"/>
              <a:t>Elliot White III, Jonathan Eisenhamer, PHP 5 in Practice, Sams, 2006</a:t>
            </a:r>
          </a:p>
          <a:p>
            <a:pPr>
              <a:lnSpc>
                <a:spcPct val="100000"/>
              </a:lnSpc>
              <a:spcBef>
                <a:spcPts val="0"/>
              </a:spcBef>
            </a:pPr>
            <a:r>
              <a:rPr lang="id-ID" sz="1800" dirty="0"/>
              <a:t>Elmasri and Navathe, Fundamental of Database Systems 4th Edition, Addison-Wesley, 2004 </a:t>
            </a:r>
          </a:p>
          <a:p>
            <a:pPr>
              <a:lnSpc>
                <a:spcPct val="100000"/>
              </a:lnSpc>
              <a:spcBef>
                <a:spcPts val="0"/>
              </a:spcBef>
            </a:pPr>
            <a:r>
              <a:rPr lang="id-ID" sz="1800" dirty="0"/>
              <a:t>Silberschatz, Korth and Sudarshan, Database System Concepts, 5th Edition, Mc Graw Hill, International Edition, 2006.</a:t>
            </a:r>
          </a:p>
          <a:p>
            <a:pPr>
              <a:lnSpc>
                <a:spcPct val="100000"/>
              </a:lnSpc>
              <a:spcBef>
                <a:spcPts val="0"/>
              </a:spcBef>
            </a:pPr>
            <a:r>
              <a:rPr lang="id-ID" sz="1800" dirty="0"/>
              <a:t>Connoly, Thomas and Begg, Carolyn: Database Sytems 4th edition, Prentice Hall, 2005 </a:t>
            </a:r>
          </a:p>
        </p:txBody>
      </p:sp>
    </p:spTree>
    <p:extLst>
      <p:ext uri="{BB962C8B-B14F-4D97-AF65-F5344CB8AC3E}">
        <p14:creationId xmlns:p14="http://schemas.microsoft.com/office/powerpoint/2010/main" val="1602133345"/>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Referensi (2)</a:t>
            </a:r>
          </a:p>
        </p:txBody>
      </p:sp>
      <p:sp>
        <p:nvSpPr>
          <p:cNvPr id="3" name="Content Placeholder 2"/>
          <p:cNvSpPr>
            <a:spLocks noGrp="1"/>
          </p:cNvSpPr>
          <p:nvPr>
            <p:ph idx="1"/>
          </p:nvPr>
        </p:nvSpPr>
        <p:spPr>
          <a:xfrm>
            <a:off x="127000" y="1442506"/>
            <a:ext cx="8839200" cy="5076151"/>
          </a:xfrm>
        </p:spPr>
        <p:txBody>
          <a:bodyPr>
            <a:noAutofit/>
          </a:bodyPr>
          <a:lstStyle/>
          <a:p>
            <a:pPr marL="355600" indent="-355600">
              <a:lnSpc>
                <a:spcPct val="100000"/>
              </a:lnSpc>
              <a:spcBef>
                <a:spcPts val="0"/>
              </a:spcBef>
            </a:pPr>
            <a:r>
              <a:rPr lang="en-US" sz="1780" dirty="0" smtClean="0"/>
              <a:t>Andrea </a:t>
            </a:r>
            <a:r>
              <a:rPr lang="en-US" sz="1780" dirty="0"/>
              <a:t>Tar. 2012. PHP and MySQL 24-Hour Trainer</a:t>
            </a:r>
          </a:p>
          <a:p>
            <a:pPr marL="355600" indent="-355600">
              <a:lnSpc>
                <a:spcPct val="100000"/>
              </a:lnSpc>
              <a:spcBef>
                <a:spcPts val="0"/>
              </a:spcBef>
            </a:pPr>
            <a:r>
              <a:rPr lang="en-US" sz="1780" dirty="0"/>
              <a:t>Brett McLaughlin. 2012. PHP &amp; MySQL- The Missing Manual. USA-Brett McLaughlin. USA-O'REILLY Media</a:t>
            </a:r>
          </a:p>
          <a:p>
            <a:pPr marL="355600" indent="-355600">
              <a:lnSpc>
                <a:spcPct val="100000"/>
              </a:lnSpc>
              <a:spcBef>
                <a:spcPts val="0"/>
              </a:spcBef>
            </a:pPr>
            <a:r>
              <a:rPr lang="en-US" sz="1780" dirty="0"/>
              <a:t>Brett McLaughlin. 2013. PHP &amp; MySQL- The Missing Manual, 2nd Edition. USA-Brett McLaughlin. USA-O'REILLY Media</a:t>
            </a:r>
          </a:p>
          <a:p>
            <a:pPr marL="355600" indent="-355600">
              <a:lnSpc>
                <a:spcPct val="100000"/>
              </a:lnSpc>
              <a:spcBef>
                <a:spcPts val="0"/>
              </a:spcBef>
            </a:pPr>
            <a:r>
              <a:rPr lang="it-IT" sz="1780" dirty="0"/>
              <a:t>Head First PHP &amp; MySQL</a:t>
            </a:r>
          </a:p>
          <a:p>
            <a:pPr marL="355600" indent="-355600">
              <a:lnSpc>
                <a:spcPct val="100000"/>
              </a:lnSpc>
              <a:spcBef>
                <a:spcPts val="0"/>
              </a:spcBef>
            </a:pPr>
            <a:r>
              <a:rPr lang="en-US" sz="1780" dirty="0" err="1"/>
              <a:t>Kroenke</a:t>
            </a:r>
            <a:r>
              <a:rPr lang="en-US" sz="1780" dirty="0"/>
              <a:t>, David. 2013. Database Processing 12th Edition</a:t>
            </a:r>
          </a:p>
          <a:p>
            <a:pPr marL="355600" indent="-355600">
              <a:lnSpc>
                <a:spcPct val="100000"/>
              </a:lnSpc>
              <a:spcBef>
                <a:spcPts val="0"/>
              </a:spcBef>
            </a:pPr>
            <a:r>
              <a:rPr lang="it-IT" sz="1780" dirty="0"/>
              <a:t>Mysql Official. 2016. MySQL 5.7 Reference Manual-en</a:t>
            </a:r>
          </a:p>
          <a:p>
            <a:pPr marL="355600" indent="-355600">
              <a:lnSpc>
                <a:spcPct val="100000"/>
              </a:lnSpc>
              <a:spcBef>
                <a:spcPts val="0"/>
              </a:spcBef>
            </a:pPr>
            <a:r>
              <a:rPr lang="en-US" sz="1780" dirty="0"/>
              <a:t>PHP6 and MySQL Bible by Steve </a:t>
            </a:r>
            <a:r>
              <a:rPr lang="en-US" sz="1780" dirty="0" err="1" smtClean="0"/>
              <a:t>Suehring</a:t>
            </a:r>
            <a:endParaRPr lang="id-ID" sz="1780" dirty="0" smtClean="0"/>
          </a:p>
          <a:p>
            <a:pPr marL="355600" indent="-355600">
              <a:lnSpc>
                <a:spcPct val="100000"/>
              </a:lnSpc>
              <a:spcBef>
                <a:spcPts val="0"/>
              </a:spcBef>
            </a:pPr>
            <a:r>
              <a:rPr lang="it-IT" sz="1780" dirty="0" smtClean="0"/>
              <a:t>Rochkin </a:t>
            </a:r>
            <a:r>
              <a:rPr lang="it-IT" sz="1780" dirty="0"/>
              <a:t>Mark. 2013. Expert PHP and MySQL</a:t>
            </a:r>
          </a:p>
          <a:p>
            <a:pPr marL="355600" indent="-355600">
              <a:lnSpc>
                <a:spcPct val="100000"/>
              </a:lnSpc>
              <a:spcBef>
                <a:spcPts val="0"/>
              </a:spcBef>
            </a:pPr>
            <a:r>
              <a:rPr lang="it-IT" sz="1780" dirty="0" smtClean="0"/>
              <a:t>Ruehning</a:t>
            </a:r>
            <a:r>
              <a:rPr lang="it-IT" sz="1780" dirty="0"/>
              <a:t>, dkk. php_mysql_javascript__html5_all-in-one_for_dummies</a:t>
            </a:r>
          </a:p>
          <a:p>
            <a:pPr marL="355600" indent="-355600">
              <a:lnSpc>
                <a:spcPct val="100000"/>
              </a:lnSpc>
              <a:spcBef>
                <a:spcPts val="0"/>
              </a:spcBef>
            </a:pPr>
            <a:r>
              <a:rPr lang="it-IT" sz="1780" dirty="0"/>
              <a:t>Sams.Sams.Teach.Yourself.PHP.MySQL.and.Apache.All-in-One.ISBN0672326205</a:t>
            </a:r>
          </a:p>
          <a:p>
            <a:pPr marL="355600" indent="-355600">
              <a:lnSpc>
                <a:spcPct val="100000"/>
              </a:lnSpc>
              <a:spcBef>
                <a:spcPts val="0"/>
              </a:spcBef>
            </a:pPr>
            <a:r>
              <a:rPr lang="it-IT" sz="1780" dirty="0"/>
              <a:t>Solichin, Achmad. Pemrograman Web dengan PHP MySQL</a:t>
            </a:r>
          </a:p>
          <a:p>
            <a:pPr marL="355600" indent="-355600">
              <a:lnSpc>
                <a:spcPct val="100000"/>
              </a:lnSpc>
              <a:spcBef>
                <a:spcPts val="0"/>
              </a:spcBef>
            </a:pPr>
            <a:r>
              <a:rPr lang="it-IT" sz="1780" dirty="0" smtClean="0"/>
              <a:t>Tutorialpoints.com </a:t>
            </a:r>
            <a:r>
              <a:rPr lang="it-IT" sz="1780" dirty="0"/>
              <a:t>- mysql tutorial</a:t>
            </a:r>
          </a:p>
          <a:p>
            <a:pPr marL="355600" indent="-355600">
              <a:lnSpc>
                <a:spcPct val="100000"/>
              </a:lnSpc>
              <a:spcBef>
                <a:spcPts val="0"/>
              </a:spcBef>
            </a:pPr>
            <a:r>
              <a:rPr lang="en-US" sz="1780" dirty="0" err="1"/>
              <a:t>Valade</a:t>
            </a:r>
            <a:r>
              <a:rPr lang="en-US" sz="1780" dirty="0"/>
              <a:t>, Janet. PHP &amp; MySQL Web Development All-in-One Desk Reference For Dummies. </a:t>
            </a:r>
            <a:r>
              <a:rPr lang="en-US" sz="1780" dirty="0" err="1"/>
              <a:t>CanadaWiley</a:t>
            </a:r>
            <a:r>
              <a:rPr lang="en-US" sz="1780" dirty="0"/>
              <a:t> </a:t>
            </a:r>
            <a:r>
              <a:rPr lang="en-US" sz="1780" dirty="0" err="1"/>
              <a:t>Publishing,Inc</a:t>
            </a:r>
            <a:r>
              <a:rPr lang="en-US" sz="1780" dirty="0"/>
              <a:t> </a:t>
            </a:r>
          </a:p>
          <a:p>
            <a:pPr marL="355600" indent="-355600">
              <a:lnSpc>
                <a:spcPct val="100000"/>
              </a:lnSpc>
              <a:spcBef>
                <a:spcPts val="0"/>
              </a:spcBef>
            </a:pPr>
            <a:r>
              <a:rPr lang="it-IT" sz="1780" dirty="0" smtClean="0"/>
              <a:t>Widigdo</a:t>
            </a:r>
            <a:r>
              <a:rPr lang="it-IT" sz="1780" dirty="0"/>
              <a:t>, Anon Kuncoro. 2003. php dan </a:t>
            </a:r>
            <a:r>
              <a:rPr lang="it-IT" sz="1780" dirty="0" smtClean="0"/>
              <a:t>mysql</a:t>
            </a:r>
            <a:endParaRPr lang="id-ID" sz="1780" dirty="0" smtClean="0"/>
          </a:p>
          <a:p>
            <a:pPr marL="355600" indent="-355600">
              <a:lnSpc>
                <a:spcPct val="100000"/>
              </a:lnSpc>
              <a:spcBef>
                <a:spcPts val="0"/>
              </a:spcBef>
            </a:pPr>
            <a:r>
              <a:rPr lang="id-ID" sz="1600" dirty="0"/>
              <a:t>https://www.duniailkom.com/tutorial-belajar-mysql-dan-index-artikel-mysql/#</a:t>
            </a:r>
            <a:r>
              <a:rPr lang="id-ID" sz="1600" dirty="0" smtClean="0"/>
              <a:t>mysqllanjutan</a:t>
            </a:r>
            <a:endParaRPr lang="id-ID" sz="1600" dirty="0"/>
          </a:p>
        </p:txBody>
      </p:sp>
    </p:spTree>
    <p:extLst>
      <p:ext uri="{BB962C8B-B14F-4D97-AF65-F5344CB8AC3E}">
        <p14:creationId xmlns:p14="http://schemas.microsoft.com/office/powerpoint/2010/main" val="923629542"/>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Data menjadi Informasi</a:t>
            </a:r>
            <a:endParaRPr lang="id-ID"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134" y="1600200"/>
            <a:ext cx="3226677" cy="2198174"/>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289" y="3956068"/>
            <a:ext cx="2952522" cy="21083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4924" y="2796524"/>
            <a:ext cx="4520734" cy="2260367"/>
          </a:xfrm>
          <a:prstGeom prst="rect">
            <a:avLst/>
          </a:prstGeom>
        </p:spPr>
      </p:pic>
      <p:cxnSp>
        <p:nvCxnSpPr>
          <p:cNvPr id="8" name="Straight Arrow Connector 7"/>
          <p:cNvCxnSpPr>
            <a:stCxn id="4" idx="3"/>
          </p:cNvCxnSpPr>
          <p:nvPr/>
        </p:nvCxnSpPr>
        <p:spPr>
          <a:xfrm>
            <a:off x="3488811" y="2699287"/>
            <a:ext cx="786113" cy="7162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3"/>
          </p:cNvCxnSpPr>
          <p:nvPr/>
        </p:nvCxnSpPr>
        <p:spPr>
          <a:xfrm flipV="1">
            <a:off x="3488811" y="4195482"/>
            <a:ext cx="786113" cy="8147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997387" y="2299177"/>
            <a:ext cx="1810248" cy="400110"/>
          </a:xfrm>
          <a:prstGeom prst="rect">
            <a:avLst/>
          </a:prstGeom>
          <a:noFill/>
        </p:spPr>
        <p:txBody>
          <a:bodyPr wrap="square" rtlCol="0">
            <a:spAutoFit/>
          </a:bodyPr>
          <a:lstStyle/>
          <a:p>
            <a:pPr algn="ctr"/>
            <a:r>
              <a:rPr lang="id-ID" sz="2000" dirty="0" smtClean="0"/>
              <a:t>Infografis</a:t>
            </a:r>
            <a:endParaRPr lang="id-ID" sz="2000" dirty="0"/>
          </a:p>
        </p:txBody>
      </p:sp>
    </p:spTree>
    <p:extLst>
      <p:ext uri="{BB962C8B-B14F-4D97-AF65-F5344CB8AC3E}">
        <p14:creationId xmlns:p14="http://schemas.microsoft.com/office/powerpoint/2010/main" val="133493918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BasisData</a:t>
            </a:r>
            <a:endParaRPr lang="id-ID" dirty="0"/>
          </a:p>
        </p:txBody>
      </p:sp>
      <p:pic>
        <p:nvPicPr>
          <p:cNvPr id="7" name="Picture 6"/>
          <p:cNvPicPr>
            <a:picLocks noChangeAspect="1"/>
          </p:cNvPicPr>
          <p:nvPr/>
        </p:nvPicPr>
        <p:blipFill>
          <a:blip r:embed="rId2"/>
          <a:stretch>
            <a:fillRect/>
          </a:stretch>
        </p:blipFill>
        <p:spPr>
          <a:xfrm>
            <a:off x="712694" y="1586701"/>
            <a:ext cx="5741894" cy="2617952"/>
          </a:xfrm>
          <a:prstGeom prst="rect">
            <a:avLst/>
          </a:prstGeom>
        </p:spPr>
      </p:pic>
      <p:pic>
        <p:nvPicPr>
          <p:cNvPr id="9" name="Picture 8"/>
          <p:cNvPicPr>
            <a:picLocks noChangeAspect="1"/>
          </p:cNvPicPr>
          <p:nvPr/>
        </p:nvPicPr>
        <p:blipFill>
          <a:blip r:embed="rId3"/>
          <a:stretch>
            <a:fillRect/>
          </a:stretch>
        </p:blipFill>
        <p:spPr>
          <a:xfrm>
            <a:off x="1492461" y="2530735"/>
            <a:ext cx="6925397" cy="3071448"/>
          </a:xfrm>
          <a:prstGeom prst="rect">
            <a:avLst/>
          </a:prstGeom>
        </p:spPr>
      </p:pic>
      <p:pic>
        <p:nvPicPr>
          <p:cNvPr id="12" name="Picture 11"/>
          <p:cNvPicPr>
            <a:picLocks noChangeAspect="1"/>
          </p:cNvPicPr>
          <p:nvPr/>
        </p:nvPicPr>
        <p:blipFill>
          <a:blip r:embed="rId4"/>
          <a:stretch>
            <a:fillRect/>
          </a:stretch>
        </p:blipFill>
        <p:spPr>
          <a:xfrm>
            <a:off x="2672323" y="3065226"/>
            <a:ext cx="6471677" cy="3625186"/>
          </a:xfrm>
          <a:prstGeom prst="rect">
            <a:avLst/>
          </a:prstGeom>
        </p:spPr>
      </p:pic>
      <p:pic>
        <p:nvPicPr>
          <p:cNvPr id="13" name="Picture 12"/>
          <p:cNvPicPr>
            <a:picLocks noChangeAspect="1"/>
          </p:cNvPicPr>
          <p:nvPr/>
        </p:nvPicPr>
        <p:blipFill>
          <a:blip r:embed="rId5"/>
          <a:stretch>
            <a:fillRect/>
          </a:stretch>
        </p:blipFill>
        <p:spPr>
          <a:xfrm>
            <a:off x="282388" y="3860119"/>
            <a:ext cx="7041216" cy="2830293"/>
          </a:xfrm>
          <a:prstGeom prst="rect">
            <a:avLst/>
          </a:prstGeom>
        </p:spPr>
      </p:pic>
    </p:spTree>
    <p:extLst>
      <p:ext uri="{BB962C8B-B14F-4D97-AF65-F5344CB8AC3E}">
        <p14:creationId xmlns:p14="http://schemas.microsoft.com/office/powerpoint/2010/main" val="3328530007"/>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BasisData</a:t>
            </a:r>
            <a:endParaRPr lang="id-ID" dirty="0"/>
          </a:p>
        </p:txBody>
      </p:sp>
      <p:pic>
        <p:nvPicPr>
          <p:cNvPr id="1026" name="Picture 2" descr="https://2.bp.blogspot.com/_FG2a5pJ02sw/TLe7Sng-nGI/AAAAAAAAAIA/JcPmr467nwU/s1600/lemari+arsip+dan+basis+data.jpg"/>
          <p:cNvPicPr>
            <a:picLocks noChangeAspect="1" noChangeArrowheads="1"/>
          </p:cNvPicPr>
          <p:nvPr/>
        </p:nvPicPr>
        <p:blipFill rotWithShape="1">
          <a:blip r:embed="rId2">
            <a:extLst>
              <a:ext uri="{28A0092B-C50C-407E-A947-70E740481C1C}">
                <a14:useLocalDpi xmlns:a14="http://schemas.microsoft.com/office/drawing/2010/main" val="0"/>
              </a:ext>
            </a:extLst>
          </a:blip>
          <a:srcRect l="6485" r="6012"/>
          <a:stretch/>
        </p:blipFill>
        <p:spPr bwMode="auto">
          <a:xfrm>
            <a:off x="5620870" y="116943"/>
            <a:ext cx="3523130" cy="25525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asil gambar untuk lemari pakaian dan buku"/>
          <p:cNvPicPr>
            <a:picLocks noChangeAspect="1" noChangeArrowheads="1"/>
          </p:cNvPicPr>
          <p:nvPr/>
        </p:nvPicPr>
        <p:blipFill rotWithShape="1">
          <a:blip r:embed="rId3">
            <a:extLst>
              <a:ext uri="{28A0092B-C50C-407E-A947-70E740481C1C}">
                <a14:useLocalDpi xmlns:a14="http://schemas.microsoft.com/office/drawing/2010/main" val="0"/>
              </a:ext>
            </a:extLst>
          </a:blip>
          <a:srcRect l="6786" t="8725" r="5373" b="5416"/>
          <a:stretch/>
        </p:blipFill>
        <p:spPr bwMode="auto">
          <a:xfrm>
            <a:off x="1" y="1860859"/>
            <a:ext cx="5634318" cy="4922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12358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BasisData</a:t>
            </a:r>
            <a:endParaRPr lang="id-ID" dirty="0"/>
          </a:p>
        </p:txBody>
      </p:sp>
      <p:sp>
        <p:nvSpPr>
          <p:cNvPr id="3" name="Content Placeholder 2"/>
          <p:cNvSpPr>
            <a:spLocks noGrp="1"/>
          </p:cNvSpPr>
          <p:nvPr>
            <p:ph idx="1"/>
          </p:nvPr>
        </p:nvSpPr>
        <p:spPr/>
        <p:txBody>
          <a:bodyPr>
            <a:normAutofit/>
          </a:bodyPr>
          <a:lstStyle/>
          <a:p>
            <a:pPr algn="just"/>
            <a:r>
              <a:rPr lang="id-ID" b="1" dirty="0">
                <a:solidFill>
                  <a:srgbClr val="FF0000"/>
                </a:solidFill>
              </a:rPr>
              <a:t>Basis Data (database)</a:t>
            </a:r>
            <a:r>
              <a:rPr lang="id-ID" dirty="0"/>
              <a:t> adalah kumpulan data yang umumnya menjabarkan aktivitas‐aktivitas dari satu atau lebih dari satu organisasi terkait (Ramakrishnan dan Gerke, </a:t>
            </a:r>
            <a:r>
              <a:rPr lang="id-ID" dirty="0" smtClean="0"/>
              <a:t>2000)</a:t>
            </a:r>
          </a:p>
          <a:p>
            <a:pPr algn="just"/>
            <a:r>
              <a:rPr lang="id-ID" b="1" dirty="0" smtClean="0">
                <a:solidFill>
                  <a:srgbClr val="FF0000"/>
                </a:solidFill>
              </a:rPr>
              <a:t>Kumpulan</a:t>
            </a:r>
            <a:r>
              <a:rPr lang="id-ID" dirty="0" smtClean="0"/>
              <a:t> </a:t>
            </a:r>
            <a:r>
              <a:rPr lang="id-ID" dirty="0"/>
              <a:t>yang </a:t>
            </a:r>
            <a:r>
              <a:rPr lang="id-ID" b="1" dirty="0">
                <a:solidFill>
                  <a:srgbClr val="FF0000"/>
                </a:solidFill>
              </a:rPr>
              <a:t>terorganisasi</a:t>
            </a:r>
            <a:r>
              <a:rPr lang="id-ID" dirty="0"/>
              <a:t> dari data‐data yang secara nalar terkait (Hoffer dkk, 2005) </a:t>
            </a:r>
            <a:endParaRPr lang="id-ID" dirty="0" smtClean="0"/>
          </a:p>
          <a:p>
            <a:pPr algn="just"/>
            <a:r>
              <a:rPr lang="id-ID" b="1" dirty="0" smtClean="0">
                <a:solidFill>
                  <a:srgbClr val="FF0000"/>
                </a:solidFill>
              </a:rPr>
              <a:t>Kumpulan </a:t>
            </a:r>
            <a:r>
              <a:rPr lang="id-ID" b="1" dirty="0">
                <a:solidFill>
                  <a:srgbClr val="FF0000"/>
                </a:solidFill>
              </a:rPr>
              <a:t>data </a:t>
            </a:r>
            <a:r>
              <a:rPr lang="id-ID" dirty="0"/>
              <a:t>yang </a:t>
            </a:r>
            <a:r>
              <a:rPr lang="id-ID" b="1" dirty="0">
                <a:solidFill>
                  <a:srgbClr val="FF0000"/>
                </a:solidFill>
              </a:rPr>
              <a:t>terkait</a:t>
            </a:r>
            <a:r>
              <a:rPr lang="id-ID" dirty="0"/>
              <a:t> (Elmazri dan Navathe, 1994</a:t>
            </a:r>
            <a:r>
              <a:rPr lang="id-ID" dirty="0" smtClean="0"/>
              <a:t>)</a:t>
            </a:r>
          </a:p>
          <a:p>
            <a:pPr algn="just"/>
            <a:r>
              <a:rPr lang="id-ID" b="1" dirty="0" smtClean="0"/>
              <a:t>Basis &amp; Data </a:t>
            </a:r>
            <a:r>
              <a:rPr lang="id-ID" dirty="0" smtClean="0">
                <a:sym typeface="Wingdings" panose="05000000000000000000" pitchFamily="2" charset="2"/>
              </a:rPr>
              <a:t> </a:t>
            </a:r>
            <a:r>
              <a:rPr lang="id-ID" b="1" dirty="0" smtClean="0"/>
              <a:t>Basis </a:t>
            </a:r>
            <a:r>
              <a:rPr lang="id-ID" b="1" dirty="0" smtClean="0">
                <a:solidFill>
                  <a:srgbClr val="FF0000"/>
                </a:solidFill>
              </a:rPr>
              <a:t>ruang</a:t>
            </a:r>
            <a:r>
              <a:rPr lang="id-ID" b="1" dirty="0">
                <a:solidFill>
                  <a:srgbClr val="FF0000"/>
                </a:solidFill>
              </a:rPr>
              <a:t>, markas, </a:t>
            </a:r>
            <a:r>
              <a:rPr lang="id-ID" b="1" dirty="0" smtClean="0">
                <a:solidFill>
                  <a:srgbClr val="FF0000"/>
                </a:solidFill>
              </a:rPr>
              <a:t>tempat</a:t>
            </a:r>
            <a:r>
              <a:rPr lang="id-ID" dirty="0" smtClean="0"/>
              <a:t>. </a:t>
            </a:r>
            <a:r>
              <a:rPr lang="id-ID" b="1" dirty="0" smtClean="0"/>
              <a:t>Data</a:t>
            </a:r>
            <a:r>
              <a:rPr lang="id-ID" dirty="0" smtClean="0"/>
              <a:t> </a:t>
            </a:r>
            <a:r>
              <a:rPr lang="id-ID" b="1" dirty="0" smtClean="0"/>
              <a:t>faktualisasi </a:t>
            </a:r>
            <a:r>
              <a:rPr lang="id-ID" b="1" dirty="0"/>
              <a:t>objek</a:t>
            </a:r>
            <a:r>
              <a:rPr lang="id-ID" dirty="0"/>
              <a:t> </a:t>
            </a:r>
            <a:r>
              <a:rPr lang="id-ID" dirty="0" smtClean="0"/>
              <a:t>seperti </a:t>
            </a:r>
            <a:r>
              <a:rPr lang="id-ID" b="1" dirty="0">
                <a:solidFill>
                  <a:srgbClr val="FF0000"/>
                </a:solidFill>
              </a:rPr>
              <a:t>manusia, mahasiswa, penduduk, kota dan lain sebagainya.</a:t>
            </a:r>
            <a:r>
              <a:rPr lang="id-ID" dirty="0"/>
              <a:t> </a:t>
            </a:r>
          </a:p>
        </p:txBody>
      </p:sp>
    </p:spTree>
    <p:extLst>
      <p:ext uri="{BB962C8B-B14F-4D97-AF65-F5344CB8AC3E}">
        <p14:creationId xmlns:p14="http://schemas.microsoft.com/office/powerpoint/2010/main" val="2710675646"/>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solidFill>
                  <a:prstClr val="black"/>
                </a:solidFill>
              </a:rPr>
              <a:t>Basisdata</a:t>
            </a:r>
            <a:endParaRPr lang="id-ID" dirty="0"/>
          </a:p>
        </p:txBody>
      </p:sp>
      <p:sp>
        <p:nvSpPr>
          <p:cNvPr id="4" name="Content Placeholder 2"/>
          <p:cNvSpPr>
            <a:spLocks noGrp="1"/>
          </p:cNvSpPr>
          <p:nvPr>
            <p:ph idx="1"/>
          </p:nvPr>
        </p:nvSpPr>
        <p:spPr>
          <a:xfrm>
            <a:off x="476251" y="1658982"/>
            <a:ext cx="8319406" cy="4637315"/>
          </a:xfrm>
        </p:spPr>
        <p:txBody>
          <a:bodyPr>
            <a:normAutofit lnSpcReduction="10000"/>
          </a:bodyPr>
          <a:lstStyle/>
          <a:p>
            <a:r>
              <a:rPr lang="en-US" dirty="0"/>
              <a:t>A database is an </a:t>
            </a:r>
            <a:r>
              <a:rPr lang="en-US" dirty="0">
                <a:solidFill>
                  <a:srgbClr val="0070C0"/>
                </a:solidFill>
              </a:rPr>
              <a:t>organized collection of data</a:t>
            </a:r>
            <a:r>
              <a:rPr lang="en-US" dirty="0"/>
              <a:t>. In MySQL you often create </a:t>
            </a:r>
            <a:r>
              <a:rPr lang="en-US" dirty="0">
                <a:solidFill>
                  <a:srgbClr val="0070C0"/>
                </a:solidFill>
              </a:rPr>
              <a:t>separate databases</a:t>
            </a:r>
            <a:r>
              <a:rPr lang="en-US" dirty="0"/>
              <a:t> for each of your projects. </a:t>
            </a:r>
            <a:r>
              <a:rPr lang="en-US" sz="1600" dirty="0"/>
              <a:t>(Andrea Tar, 2012)</a:t>
            </a:r>
          </a:p>
          <a:p>
            <a:r>
              <a:rPr lang="en-US" dirty="0"/>
              <a:t>The purpose of a </a:t>
            </a:r>
            <a:r>
              <a:rPr lang="en-US" dirty="0">
                <a:solidFill>
                  <a:srgbClr val="0070C0"/>
                </a:solidFill>
              </a:rPr>
              <a:t>database is to help people keep track of things</a:t>
            </a:r>
            <a:r>
              <a:rPr lang="en-US" dirty="0"/>
              <a:t>, and the most commonly used type of database is the relational database. Data are recorded </a:t>
            </a:r>
            <a:r>
              <a:rPr lang="en-US" dirty="0">
                <a:solidFill>
                  <a:srgbClr val="0070C0"/>
                </a:solidFill>
              </a:rPr>
              <a:t>facts</a:t>
            </a:r>
            <a:r>
              <a:rPr lang="en-US" dirty="0"/>
              <a:t> and numbers. </a:t>
            </a:r>
            <a:r>
              <a:rPr lang="en-US" sz="1600" dirty="0">
                <a:solidFill>
                  <a:prstClr val="black"/>
                </a:solidFill>
              </a:rPr>
              <a:t>(Kroenke David, 2013)</a:t>
            </a:r>
          </a:p>
          <a:p>
            <a:r>
              <a:rPr lang="en-US" dirty="0"/>
              <a:t>A database is a </a:t>
            </a:r>
            <a:r>
              <a:rPr lang="en-US" dirty="0">
                <a:solidFill>
                  <a:srgbClr val="0070C0"/>
                </a:solidFill>
              </a:rPr>
              <a:t>collection of data</a:t>
            </a:r>
            <a:r>
              <a:rPr lang="en-US" dirty="0"/>
              <a:t>. The term database usually indicates that the collection of data is </a:t>
            </a:r>
            <a:r>
              <a:rPr lang="en-US" dirty="0">
                <a:solidFill>
                  <a:srgbClr val="0070C0"/>
                </a:solidFill>
              </a:rPr>
              <a:t>stored on a computer</a:t>
            </a:r>
            <a:r>
              <a:rPr lang="en-US" dirty="0"/>
              <a:t>. </a:t>
            </a:r>
            <a:r>
              <a:rPr lang="en-US" sz="1600" dirty="0"/>
              <a:t>(</a:t>
            </a:r>
            <a:r>
              <a:rPr lang="en-US" sz="1600" dirty="0" err="1"/>
              <a:t>Suehering</a:t>
            </a:r>
            <a:r>
              <a:rPr lang="en-US" sz="1600" dirty="0"/>
              <a:t> </a:t>
            </a:r>
            <a:r>
              <a:rPr lang="en-US" sz="1600" dirty="0" err="1"/>
              <a:t>steve</a:t>
            </a:r>
            <a:r>
              <a:rPr lang="en-US" sz="1600" dirty="0"/>
              <a:t>, 2009)</a:t>
            </a:r>
          </a:p>
          <a:p>
            <a:r>
              <a:rPr lang="en-US" dirty="0">
                <a:solidFill>
                  <a:prstClr val="black"/>
                </a:solidFill>
              </a:rPr>
              <a:t>Basis </a:t>
            </a:r>
            <a:r>
              <a:rPr lang="en-US" dirty="0" err="1">
                <a:solidFill>
                  <a:prstClr val="black"/>
                </a:solidFill>
              </a:rPr>
              <a:t>atau</a:t>
            </a:r>
            <a:r>
              <a:rPr lang="en-US" dirty="0">
                <a:solidFill>
                  <a:prstClr val="black"/>
                </a:solidFill>
              </a:rPr>
              <a:t> </a:t>
            </a:r>
            <a:r>
              <a:rPr lang="en-US" b="1" dirty="0" err="1">
                <a:solidFill>
                  <a:srgbClr val="002060"/>
                </a:solidFill>
              </a:rPr>
              <a:t>kumpulan</a:t>
            </a:r>
            <a:r>
              <a:rPr lang="en-US" b="1" dirty="0">
                <a:solidFill>
                  <a:srgbClr val="002060"/>
                </a:solidFill>
              </a:rPr>
              <a:t> data </a:t>
            </a:r>
            <a:r>
              <a:rPr lang="en-US" b="1" dirty="0" err="1">
                <a:solidFill>
                  <a:srgbClr val="002060"/>
                </a:solidFill>
              </a:rPr>
              <a:t>lengkap</a:t>
            </a:r>
            <a:r>
              <a:rPr lang="en-US" b="1" dirty="0">
                <a:solidFill>
                  <a:srgbClr val="002060"/>
                </a:solidFill>
              </a:rPr>
              <a:t> yang </a:t>
            </a:r>
            <a:r>
              <a:rPr lang="en-US" b="1" dirty="0" err="1">
                <a:solidFill>
                  <a:srgbClr val="002060"/>
                </a:solidFill>
              </a:rPr>
              <a:t>terelasi</a:t>
            </a:r>
            <a:r>
              <a:rPr lang="en-US" dirty="0">
                <a:solidFill>
                  <a:prstClr val="black"/>
                </a:solidFill>
              </a:rPr>
              <a:t>.</a:t>
            </a:r>
            <a:endParaRPr lang="en-US" dirty="0"/>
          </a:p>
        </p:txBody>
      </p:sp>
    </p:spTree>
    <p:extLst>
      <p:ext uri="{BB962C8B-B14F-4D97-AF65-F5344CB8AC3E}">
        <p14:creationId xmlns:p14="http://schemas.microsoft.com/office/powerpoint/2010/main" val="374754073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BasisData</a:t>
            </a:r>
            <a:endParaRPr lang="id-ID" dirty="0"/>
          </a:p>
        </p:txBody>
      </p:sp>
      <p:sp>
        <p:nvSpPr>
          <p:cNvPr id="3" name="Content Placeholder 2"/>
          <p:cNvSpPr>
            <a:spLocks noGrp="1"/>
          </p:cNvSpPr>
          <p:nvPr>
            <p:ph idx="1"/>
          </p:nvPr>
        </p:nvSpPr>
        <p:spPr>
          <a:xfrm>
            <a:off x="3671047" y="1658982"/>
            <a:ext cx="5230906" cy="4859675"/>
          </a:xfrm>
        </p:spPr>
        <p:txBody>
          <a:bodyPr>
            <a:normAutofit fontScale="62500" lnSpcReduction="20000"/>
          </a:bodyPr>
          <a:lstStyle/>
          <a:p>
            <a:pPr marL="268288" indent="-268288" algn="just"/>
            <a:r>
              <a:rPr lang="id-ID" dirty="0"/>
              <a:t>Membuat sebuah lemari sendiri. Entah dari apa bahannya, yang penting lemari itu jadi. </a:t>
            </a:r>
            <a:r>
              <a:rPr lang="id-ID" b="1" dirty="0"/>
              <a:t>(create database).</a:t>
            </a:r>
            <a:r>
              <a:rPr lang="id-ID" dirty="0"/>
              <a:t> </a:t>
            </a:r>
            <a:endParaRPr lang="id-ID" dirty="0" smtClean="0"/>
          </a:p>
          <a:p>
            <a:pPr marL="268288" indent="-268288" algn="just"/>
            <a:r>
              <a:rPr lang="id-ID" dirty="0" smtClean="0"/>
              <a:t>Membuang </a:t>
            </a:r>
            <a:r>
              <a:rPr lang="id-ID" dirty="0"/>
              <a:t>lemari atau melenyapkan lemari. Kalo dalam hal ini, isi didalam lemari itupun ikut hilang. </a:t>
            </a:r>
            <a:r>
              <a:rPr lang="id-ID" b="1" dirty="0"/>
              <a:t>(drop database</a:t>
            </a:r>
            <a:r>
              <a:rPr lang="id-ID" b="1" dirty="0" smtClean="0"/>
              <a:t>).</a:t>
            </a:r>
          </a:p>
          <a:p>
            <a:pPr marL="268288" indent="-268288" algn="just"/>
            <a:r>
              <a:rPr lang="id-ID" dirty="0" smtClean="0"/>
              <a:t>Untuk </a:t>
            </a:r>
            <a:r>
              <a:rPr lang="id-ID" dirty="0"/>
              <a:t>mengisi lemari tersebut, kita harus membagi lemari tersebut agar lemari tersebut cukup dan sesuai keinginan kita. Entah itu pakaian, makanan, atau peralatan yang lainnya </a:t>
            </a:r>
            <a:r>
              <a:rPr lang="id-ID" b="1" dirty="0"/>
              <a:t>(create table). </a:t>
            </a:r>
            <a:endParaRPr lang="id-ID" b="1" dirty="0" smtClean="0"/>
          </a:p>
          <a:p>
            <a:pPr marL="268288" indent="-268288" algn="just"/>
            <a:r>
              <a:rPr lang="id-ID" dirty="0" smtClean="0"/>
              <a:t>Kita </a:t>
            </a:r>
            <a:r>
              <a:rPr lang="id-ID" dirty="0"/>
              <a:t>juga dapat menghilangkan isi didalam lemari tersebut tanpa harus membuang lemari tersebut. Karena suatu saat, kita dapat menggunakan lemari tersebut untuk tempat yang lain </a:t>
            </a:r>
            <a:r>
              <a:rPr lang="id-ID" b="1" dirty="0"/>
              <a:t>(drop table). </a:t>
            </a:r>
            <a:endParaRPr lang="id-ID" b="1" dirty="0" smtClean="0"/>
          </a:p>
          <a:p>
            <a:pPr marL="268288" indent="-268288" algn="just"/>
            <a:r>
              <a:rPr lang="id-ID" dirty="0" smtClean="0"/>
              <a:t>Pada </a:t>
            </a:r>
            <a:r>
              <a:rPr lang="id-ID" dirty="0"/>
              <a:t>tiap bagian dari lemari tersebut, kita dapat melakukan operasi pengisian </a:t>
            </a:r>
            <a:r>
              <a:rPr lang="id-ID" b="1" dirty="0"/>
              <a:t>(insert). </a:t>
            </a:r>
            <a:endParaRPr lang="id-ID" b="1" dirty="0" smtClean="0"/>
          </a:p>
          <a:p>
            <a:pPr marL="268288" indent="-268288" algn="just"/>
            <a:r>
              <a:rPr lang="id-ID" dirty="0" smtClean="0"/>
              <a:t>Operasi </a:t>
            </a:r>
            <a:r>
              <a:rPr lang="id-ID" dirty="0"/>
              <a:t>lain yang dapat dilakukan pada bagian lemari tersebut, yaitu: pengambilan </a:t>
            </a:r>
            <a:r>
              <a:rPr lang="id-ID" b="1" dirty="0"/>
              <a:t>(select). </a:t>
            </a:r>
            <a:endParaRPr lang="id-ID" b="1" dirty="0" smtClean="0"/>
          </a:p>
          <a:p>
            <a:pPr marL="268288" indent="-268288" algn="just"/>
            <a:r>
              <a:rPr lang="id-ID" dirty="0" smtClean="0"/>
              <a:t>Perubahan </a:t>
            </a:r>
            <a:r>
              <a:rPr lang="id-ID" dirty="0"/>
              <a:t>isi bagian dari lemari tersebut </a:t>
            </a:r>
            <a:r>
              <a:rPr lang="id-ID" b="1" dirty="0"/>
              <a:t>(update</a:t>
            </a:r>
            <a:r>
              <a:rPr lang="id-ID" b="1" dirty="0" smtClean="0"/>
              <a:t>).</a:t>
            </a:r>
          </a:p>
          <a:p>
            <a:pPr marL="268288" indent="-268288" algn="just"/>
            <a:r>
              <a:rPr lang="id-ID" dirty="0" smtClean="0"/>
              <a:t>Dan </a:t>
            </a:r>
            <a:r>
              <a:rPr lang="id-ID" dirty="0"/>
              <a:t>yang terakhir ialah penghapusan </a:t>
            </a:r>
            <a:r>
              <a:rPr lang="id-ID" b="1" dirty="0"/>
              <a:t>(delete)</a:t>
            </a:r>
          </a:p>
        </p:txBody>
      </p:sp>
      <p:pic>
        <p:nvPicPr>
          <p:cNvPr id="4" name="Picture 3"/>
          <p:cNvPicPr>
            <a:picLocks noChangeAspect="1"/>
          </p:cNvPicPr>
          <p:nvPr/>
        </p:nvPicPr>
        <p:blipFill>
          <a:blip r:embed="rId2"/>
          <a:stretch>
            <a:fillRect/>
          </a:stretch>
        </p:blipFill>
        <p:spPr>
          <a:xfrm>
            <a:off x="220757" y="1658982"/>
            <a:ext cx="3288925" cy="4015677"/>
          </a:xfrm>
          <a:prstGeom prst="rect">
            <a:avLst/>
          </a:prstGeom>
        </p:spPr>
      </p:pic>
    </p:spTree>
    <p:extLst>
      <p:ext uri="{BB962C8B-B14F-4D97-AF65-F5344CB8AC3E}">
        <p14:creationId xmlns:p14="http://schemas.microsoft.com/office/powerpoint/2010/main" val="97788103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Pemanfaatan BasisData</a:t>
            </a:r>
            <a:endParaRPr lang="id-ID" dirty="0"/>
          </a:p>
        </p:txBody>
      </p:sp>
      <p:sp>
        <p:nvSpPr>
          <p:cNvPr id="5" name="Content Placeholder 4"/>
          <p:cNvSpPr>
            <a:spLocks noGrp="1"/>
          </p:cNvSpPr>
          <p:nvPr>
            <p:ph idx="1"/>
          </p:nvPr>
        </p:nvSpPr>
        <p:spPr/>
        <p:txBody>
          <a:bodyPr>
            <a:normAutofit fontScale="92500" lnSpcReduction="10000"/>
          </a:bodyPr>
          <a:lstStyle/>
          <a:p>
            <a:r>
              <a:rPr lang="id-ID" dirty="0" smtClean="0"/>
              <a:t>Bidang Fungsional :</a:t>
            </a:r>
          </a:p>
          <a:p>
            <a:pPr marL="896938" lvl="1" indent="-439738"/>
            <a:r>
              <a:rPr lang="id-ID" dirty="0" smtClean="0"/>
              <a:t>Kepegawaian</a:t>
            </a:r>
          </a:p>
          <a:p>
            <a:pPr marL="896938" lvl="1" indent="-439738"/>
            <a:r>
              <a:rPr lang="id-ID" dirty="0" smtClean="0"/>
              <a:t>Pergudangan</a:t>
            </a:r>
          </a:p>
          <a:p>
            <a:pPr marL="896938" lvl="1" indent="-439738"/>
            <a:r>
              <a:rPr lang="id-ID" dirty="0" smtClean="0"/>
              <a:t>Akuntansi</a:t>
            </a:r>
          </a:p>
          <a:p>
            <a:pPr marL="896938" lvl="1" indent="-439738"/>
            <a:r>
              <a:rPr lang="id-ID" dirty="0" smtClean="0"/>
              <a:t>Reservasi</a:t>
            </a:r>
          </a:p>
          <a:p>
            <a:pPr marL="896938" lvl="1" indent="-439738"/>
            <a:r>
              <a:rPr lang="id-ID" dirty="0" smtClean="0"/>
              <a:t>Layanan Pelanggan</a:t>
            </a:r>
          </a:p>
          <a:p>
            <a:pPr marL="896938" lvl="1" indent="-439738"/>
            <a:r>
              <a:rPr lang="id-ID" dirty="0" smtClean="0"/>
              <a:t>Penjualan </a:t>
            </a:r>
          </a:p>
          <a:p>
            <a:pPr marL="896938" lvl="1" indent="-439738"/>
            <a:r>
              <a:rPr lang="id-ID" dirty="0" smtClean="0"/>
              <a:t>Absensi, Dll</a:t>
            </a:r>
          </a:p>
          <a:p>
            <a:r>
              <a:rPr lang="en-US" dirty="0" err="1"/>
              <a:t>Bentuk</a:t>
            </a:r>
            <a:r>
              <a:rPr lang="en-US" dirty="0"/>
              <a:t> </a:t>
            </a:r>
            <a:r>
              <a:rPr lang="en-US" dirty="0" err="1"/>
              <a:t>Perusahan</a:t>
            </a:r>
            <a:r>
              <a:rPr lang="en-US" dirty="0"/>
              <a:t> :</a:t>
            </a:r>
          </a:p>
          <a:p>
            <a:pPr lvl="1">
              <a:buFont typeface="Times New Roman" panose="02020603050405020304" pitchFamily="18" charset="0"/>
              <a:buAutoNum type="arabicPeriod"/>
            </a:pPr>
            <a:r>
              <a:rPr lang="en-US" dirty="0" err="1"/>
              <a:t>Perbankan</a:t>
            </a:r>
            <a:endParaRPr lang="en-US" sz="2800" dirty="0"/>
          </a:p>
          <a:p>
            <a:pPr lvl="1">
              <a:buFont typeface="Times New Roman" panose="02020603050405020304" pitchFamily="18" charset="0"/>
              <a:buAutoNum type="arabicPeriod"/>
            </a:pPr>
            <a:r>
              <a:rPr lang="en-US" dirty="0" err="1"/>
              <a:t>Rumah</a:t>
            </a:r>
            <a:r>
              <a:rPr lang="en-US" dirty="0"/>
              <a:t> </a:t>
            </a:r>
            <a:r>
              <a:rPr lang="en-US" dirty="0" err="1"/>
              <a:t>Sakit</a:t>
            </a:r>
            <a:endParaRPr lang="en-US" sz="2800" dirty="0"/>
          </a:p>
          <a:p>
            <a:pPr lvl="1">
              <a:buFont typeface="Times New Roman" panose="02020603050405020304" pitchFamily="18" charset="0"/>
              <a:buAutoNum type="arabicPeriod"/>
            </a:pPr>
            <a:r>
              <a:rPr lang="en-US" dirty="0" err="1"/>
              <a:t>Produsen</a:t>
            </a:r>
            <a:r>
              <a:rPr lang="en-US" dirty="0"/>
              <a:t> </a:t>
            </a:r>
            <a:r>
              <a:rPr lang="en-US" dirty="0" err="1"/>
              <a:t>Barang</a:t>
            </a:r>
            <a:endParaRPr lang="en-US" sz="2800" dirty="0"/>
          </a:p>
          <a:p>
            <a:pPr lvl="1">
              <a:buFont typeface="Times New Roman" panose="02020603050405020304" pitchFamily="18" charset="0"/>
              <a:buAutoNum type="arabicPeriod"/>
            </a:pPr>
            <a:r>
              <a:rPr lang="en-US" dirty="0" err="1"/>
              <a:t>Sekolah</a:t>
            </a:r>
            <a:endParaRPr lang="en-US" sz="2800" dirty="0"/>
          </a:p>
          <a:p>
            <a:pPr lvl="1">
              <a:buFont typeface="Times New Roman" panose="02020603050405020304" pitchFamily="18" charset="0"/>
              <a:buAutoNum type="arabicPeriod"/>
            </a:pPr>
            <a:r>
              <a:rPr lang="en-US" dirty="0"/>
              <a:t>Telekomunikasi, </a:t>
            </a:r>
            <a:r>
              <a:rPr lang="en-US" dirty="0" err="1" smtClean="0"/>
              <a:t>dll</a:t>
            </a:r>
            <a:endParaRPr lang="id-ID" dirty="0"/>
          </a:p>
          <a:p>
            <a:endParaRPr lang="id-ID" dirty="0"/>
          </a:p>
        </p:txBody>
      </p:sp>
    </p:spTree>
    <p:extLst>
      <p:ext uri="{BB962C8B-B14F-4D97-AF65-F5344CB8AC3E}">
        <p14:creationId xmlns:p14="http://schemas.microsoft.com/office/powerpoint/2010/main" val="4241503410"/>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id-ID" b="1" dirty="0" smtClean="0"/>
              <a:t>Pokok Bahasan</a:t>
            </a:r>
            <a:endParaRPr lang="en-US" dirty="0"/>
          </a:p>
        </p:txBody>
      </p:sp>
      <p:graphicFrame>
        <p:nvGraphicFramePr>
          <p:cNvPr id="5" name="Content Placeholder 5">
            <a:extLst>
              <a:ext uri="{FF2B5EF4-FFF2-40B4-BE49-F238E27FC236}">
                <a16:creationId xmlns="" xmlns:a16="http://schemas.microsoft.com/office/drawing/2014/main" id="{7D95672D-CEB1-4176-995E-413BA719A872}"/>
              </a:ext>
            </a:extLst>
          </p:cNvPr>
          <p:cNvGraphicFramePr>
            <a:graphicFrameLocks/>
          </p:cNvGraphicFramePr>
          <p:nvPr>
            <p:extLst>
              <p:ext uri="{D42A27DB-BD31-4B8C-83A1-F6EECF244321}">
                <p14:modId xmlns:p14="http://schemas.microsoft.com/office/powerpoint/2010/main" val="3926004264"/>
              </p:ext>
            </p:extLst>
          </p:nvPr>
        </p:nvGraphicFramePr>
        <p:xfrm>
          <a:off x="167099" y="1761892"/>
          <a:ext cx="4214401" cy="5096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 xmlns:a16="http://schemas.microsoft.com/office/drawing/2014/main" id="{12476E74-6BD6-4D6D-981D-4EB5329F8F06}"/>
              </a:ext>
            </a:extLst>
          </p:cNvPr>
          <p:cNvGraphicFramePr>
            <a:graphicFrameLocks/>
          </p:cNvGraphicFramePr>
          <p:nvPr>
            <p:extLst>
              <p:ext uri="{D42A27DB-BD31-4B8C-83A1-F6EECF244321}">
                <p14:modId xmlns:p14="http://schemas.microsoft.com/office/powerpoint/2010/main" val="2629592809"/>
              </p:ext>
            </p:extLst>
          </p:nvPr>
        </p:nvGraphicFramePr>
        <p:xfrm>
          <a:off x="4762500" y="1761892"/>
          <a:ext cx="4214401" cy="48284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021398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Sistem BasisData</a:t>
            </a:r>
            <a:endParaRPr lang="id-ID" dirty="0"/>
          </a:p>
        </p:txBody>
      </p:sp>
      <p:sp>
        <p:nvSpPr>
          <p:cNvPr id="3" name="Content Placeholder 2"/>
          <p:cNvSpPr>
            <a:spLocks noGrp="1"/>
          </p:cNvSpPr>
          <p:nvPr>
            <p:ph idx="1"/>
          </p:nvPr>
        </p:nvSpPr>
        <p:spPr/>
        <p:txBody>
          <a:bodyPr/>
          <a:lstStyle/>
          <a:p>
            <a:endParaRPr lang="id-ID" dirty="0"/>
          </a:p>
        </p:txBody>
      </p:sp>
      <p:pic>
        <p:nvPicPr>
          <p:cNvPr id="4" name="Picture 3"/>
          <p:cNvPicPr>
            <a:picLocks noChangeAspect="1"/>
          </p:cNvPicPr>
          <p:nvPr/>
        </p:nvPicPr>
        <p:blipFill>
          <a:blip r:embed="rId2"/>
          <a:stretch>
            <a:fillRect/>
          </a:stretch>
        </p:blipFill>
        <p:spPr>
          <a:xfrm>
            <a:off x="476252" y="1304366"/>
            <a:ext cx="8560172" cy="5553634"/>
          </a:xfrm>
          <a:prstGeom prst="rect">
            <a:avLst/>
          </a:prstGeom>
        </p:spPr>
      </p:pic>
    </p:spTree>
    <p:extLst>
      <p:ext uri="{BB962C8B-B14F-4D97-AF65-F5344CB8AC3E}">
        <p14:creationId xmlns:p14="http://schemas.microsoft.com/office/powerpoint/2010/main" val="70858033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5" descr="view"/>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304800" y="1752600"/>
            <a:ext cx="5599113" cy="3703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8"/>
          <p:cNvSpPr>
            <a:spLocks noChangeArrowheads="1"/>
          </p:cNvSpPr>
          <p:nvPr/>
        </p:nvSpPr>
        <p:spPr bwMode="auto">
          <a:xfrm>
            <a:off x="601133" y="321733"/>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USER’S VIEW </a:t>
            </a:r>
          </a:p>
        </p:txBody>
      </p:sp>
      <p:sp>
        <p:nvSpPr>
          <p:cNvPr id="29700" name="Text Box 10"/>
          <p:cNvSpPr txBox="1">
            <a:spLocks noChangeArrowheads="1"/>
          </p:cNvSpPr>
          <p:nvPr/>
        </p:nvSpPr>
        <p:spPr bwMode="auto">
          <a:xfrm>
            <a:off x="6019800" y="1600200"/>
            <a:ext cx="2895600" cy="391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20000"/>
              </a:lnSpc>
            </a:pPr>
            <a:r>
              <a:rPr lang="en-US" sz="1600" b="1">
                <a:latin typeface="Trebuchet MS" panose="020B0603020202020204" pitchFamily="34" charset="0"/>
              </a:rPr>
              <a:t>Level Pandangan Pemakai </a:t>
            </a:r>
            <a:r>
              <a:rPr lang="en-US" sz="1600" b="1" u="sng">
                <a:latin typeface="Trebuchet MS" panose="020B0603020202020204" pitchFamily="34" charset="0"/>
              </a:rPr>
              <a:t>(View Level)</a:t>
            </a:r>
          </a:p>
          <a:p>
            <a:pPr eaLnBrk="1" hangingPunct="1">
              <a:lnSpc>
                <a:spcPct val="120000"/>
              </a:lnSpc>
            </a:pPr>
            <a:endParaRPr lang="en-US" sz="1600">
              <a:latin typeface="Trebuchet MS" panose="020B0603020202020204" pitchFamily="34" charset="0"/>
            </a:endParaRPr>
          </a:p>
          <a:p>
            <a:pPr eaLnBrk="1" hangingPunct="1">
              <a:lnSpc>
                <a:spcPct val="120000"/>
              </a:lnSpc>
            </a:pPr>
            <a:r>
              <a:rPr lang="en-US" sz="1600">
                <a:latin typeface="Trebuchet MS" panose="020B0603020202020204" pitchFamily="34" charset="0"/>
              </a:rPr>
              <a:t>Level abstraksi tertinggi yang menggambarkan hanya satu bagian dari keseluruhan </a:t>
            </a:r>
            <a:r>
              <a:rPr lang="en-US" sz="1600" i="1">
                <a:latin typeface="Trebuchet MS" panose="020B0603020202020204" pitchFamily="34" charset="0"/>
              </a:rPr>
              <a:t>database</a:t>
            </a:r>
            <a:r>
              <a:rPr lang="en-US" sz="1600">
                <a:latin typeface="Trebuchet MS" panose="020B0603020202020204" pitchFamily="34" charset="0"/>
              </a:rPr>
              <a:t>, pada level ini hanya sebagian saja yang dilihat dan dipakai.  Hal ini disebabkan beberapa pemakai database tidak membutuhkan semua isi </a:t>
            </a:r>
            <a:r>
              <a:rPr lang="en-US" sz="1600" i="1">
                <a:latin typeface="Trebuchet MS" panose="020B0603020202020204" pitchFamily="34" charset="0"/>
              </a:rPr>
              <a:t>database</a:t>
            </a:r>
            <a:r>
              <a:rPr lang="en-US" sz="1600">
                <a:latin typeface="Trebuchet MS" panose="020B0603020202020204" pitchFamily="34" charset="0"/>
              </a:rPr>
              <a:t>.</a:t>
            </a:r>
            <a:endParaRPr lang="en-US" sz="1600" b="1">
              <a:latin typeface="Trebuchet MS" panose="020B0603020202020204" pitchFamily="34" charset="0"/>
            </a:endParaRPr>
          </a:p>
        </p:txBody>
      </p:sp>
      <p:sp>
        <p:nvSpPr>
          <p:cNvPr id="29701" name="Rectangle 11"/>
          <p:cNvSpPr>
            <a:spLocks noChangeArrowheads="1"/>
          </p:cNvSpPr>
          <p:nvPr/>
        </p:nvSpPr>
        <p:spPr bwMode="auto">
          <a:xfrm>
            <a:off x="304800" y="3352800"/>
            <a:ext cx="5638800" cy="2133600"/>
          </a:xfrm>
          <a:prstGeom prst="rect">
            <a:avLst/>
          </a:prstGeom>
          <a:solidFill>
            <a:srgbClr val="C0C0C0">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endParaRPr lang="id-ID"/>
          </a:p>
        </p:txBody>
      </p:sp>
    </p:spTree>
    <p:extLst>
      <p:ext uri="{BB962C8B-B14F-4D97-AF65-F5344CB8AC3E}">
        <p14:creationId xmlns:p14="http://schemas.microsoft.com/office/powerpoint/2010/main" val="3079922070"/>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view"/>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304800" y="1752600"/>
            <a:ext cx="5599113" cy="3703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Rectangle 4"/>
          <p:cNvSpPr>
            <a:spLocks noChangeArrowheads="1"/>
          </p:cNvSpPr>
          <p:nvPr/>
        </p:nvSpPr>
        <p:spPr bwMode="auto">
          <a:xfrm>
            <a:off x="618066" y="448733"/>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CONCEPTUAL VIEW </a:t>
            </a:r>
          </a:p>
        </p:txBody>
      </p:sp>
      <p:sp>
        <p:nvSpPr>
          <p:cNvPr id="30724" name="Text Box 5"/>
          <p:cNvSpPr txBox="1">
            <a:spLocks noChangeArrowheads="1"/>
          </p:cNvSpPr>
          <p:nvPr/>
        </p:nvSpPr>
        <p:spPr bwMode="auto">
          <a:xfrm>
            <a:off x="6019800" y="1295400"/>
            <a:ext cx="2895600" cy="449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20000"/>
              </a:lnSpc>
            </a:pPr>
            <a:r>
              <a:rPr lang="en-US" sz="1600" b="1" u="sng">
                <a:latin typeface="Trebuchet MS" panose="020B0603020202020204" pitchFamily="34" charset="0"/>
              </a:rPr>
              <a:t>Level Konseptual</a:t>
            </a:r>
          </a:p>
          <a:p>
            <a:pPr eaLnBrk="1" hangingPunct="1">
              <a:lnSpc>
                <a:spcPct val="120000"/>
              </a:lnSpc>
            </a:pPr>
            <a:endParaRPr lang="en-US" sz="1600" u="sng">
              <a:latin typeface="Trebuchet MS" panose="020B0603020202020204" pitchFamily="34" charset="0"/>
            </a:endParaRPr>
          </a:p>
          <a:p>
            <a:pPr eaLnBrk="1" hangingPunct="1">
              <a:lnSpc>
                <a:spcPct val="120000"/>
              </a:lnSpc>
            </a:pPr>
            <a:r>
              <a:rPr lang="en-US" sz="1600">
                <a:latin typeface="Trebuchet MS" panose="020B0603020202020204" pitchFamily="34" charset="0"/>
              </a:rPr>
              <a:t>Level abstraksi data level lebih rendah dibandingkan level pandangan pemakai,  yang menggambarkan data apa (</a:t>
            </a:r>
            <a:r>
              <a:rPr lang="en-US" sz="1600" i="1">
                <a:latin typeface="Trebuchet MS" panose="020B0603020202020204" pitchFamily="34" charset="0"/>
              </a:rPr>
              <a:t>what</a:t>
            </a:r>
            <a:r>
              <a:rPr lang="en-US" sz="1600">
                <a:latin typeface="Trebuchet MS" panose="020B0603020202020204" pitchFamily="34" charset="0"/>
              </a:rPr>
              <a:t>) yang disimpan dalam basis data, dan hubungan relasi yang terjadi antar data. Level ini digunakan oleh </a:t>
            </a:r>
            <a:r>
              <a:rPr lang="en-US" sz="1600" i="1">
                <a:latin typeface="Trebuchet MS" panose="020B0603020202020204" pitchFamily="34" charset="0"/>
              </a:rPr>
              <a:t>database administrator</a:t>
            </a:r>
            <a:r>
              <a:rPr lang="en-US" sz="1600">
                <a:latin typeface="Trebuchet MS" panose="020B0603020202020204" pitchFamily="34" charset="0"/>
              </a:rPr>
              <a:t>, yang memutuskan informasi apa yang akan dipelihara dalam satu </a:t>
            </a:r>
            <a:r>
              <a:rPr lang="en-US" sz="1600" i="1">
                <a:latin typeface="Trebuchet MS" panose="020B0603020202020204" pitchFamily="34" charset="0"/>
              </a:rPr>
              <a:t>database.</a:t>
            </a:r>
          </a:p>
        </p:txBody>
      </p:sp>
      <p:sp>
        <p:nvSpPr>
          <p:cNvPr id="30725" name="Rectangle 6"/>
          <p:cNvSpPr>
            <a:spLocks noChangeArrowheads="1"/>
          </p:cNvSpPr>
          <p:nvPr/>
        </p:nvSpPr>
        <p:spPr bwMode="auto">
          <a:xfrm>
            <a:off x="304800" y="1766888"/>
            <a:ext cx="5638800" cy="1600200"/>
          </a:xfrm>
          <a:prstGeom prst="rect">
            <a:avLst/>
          </a:prstGeom>
          <a:solidFill>
            <a:srgbClr val="C0C0C0">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endParaRPr lang="id-ID"/>
          </a:p>
        </p:txBody>
      </p:sp>
      <p:sp>
        <p:nvSpPr>
          <p:cNvPr id="30726" name="Rectangle 7"/>
          <p:cNvSpPr>
            <a:spLocks noChangeArrowheads="1"/>
          </p:cNvSpPr>
          <p:nvPr/>
        </p:nvSpPr>
        <p:spPr bwMode="auto">
          <a:xfrm>
            <a:off x="304800" y="4391025"/>
            <a:ext cx="5638800" cy="1066800"/>
          </a:xfrm>
          <a:prstGeom prst="rect">
            <a:avLst/>
          </a:prstGeom>
          <a:solidFill>
            <a:srgbClr val="C0C0C0">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endParaRPr lang="id-ID"/>
          </a:p>
        </p:txBody>
      </p:sp>
    </p:spTree>
    <p:extLst>
      <p:ext uri="{BB962C8B-B14F-4D97-AF65-F5344CB8AC3E}">
        <p14:creationId xmlns:p14="http://schemas.microsoft.com/office/powerpoint/2010/main" val="82445927"/>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view"/>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304800" y="1752600"/>
            <a:ext cx="5599113" cy="3703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4"/>
          <p:cNvSpPr>
            <a:spLocks noChangeArrowheads="1"/>
          </p:cNvSpPr>
          <p:nvPr/>
        </p:nvSpPr>
        <p:spPr bwMode="auto">
          <a:xfrm>
            <a:off x="567266" y="304800"/>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PHYSICAL VIEW</a:t>
            </a:r>
          </a:p>
        </p:txBody>
      </p:sp>
      <p:sp>
        <p:nvSpPr>
          <p:cNvPr id="31748" name="Text Box 5"/>
          <p:cNvSpPr txBox="1">
            <a:spLocks noChangeArrowheads="1"/>
          </p:cNvSpPr>
          <p:nvPr/>
        </p:nvSpPr>
        <p:spPr bwMode="auto">
          <a:xfrm>
            <a:off x="6019800" y="1295400"/>
            <a:ext cx="2895600" cy="449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20000"/>
              </a:lnSpc>
            </a:pPr>
            <a:r>
              <a:rPr lang="en-US" sz="1600" b="1" u="sng">
                <a:latin typeface="Trebuchet MS" panose="020B0603020202020204" pitchFamily="34" charset="0"/>
              </a:rPr>
              <a:t>Level Fisik</a:t>
            </a:r>
          </a:p>
          <a:p>
            <a:pPr eaLnBrk="1" hangingPunct="1">
              <a:lnSpc>
                <a:spcPct val="120000"/>
              </a:lnSpc>
            </a:pPr>
            <a:endParaRPr lang="en-US" sz="1600" u="sng">
              <a:latin typeface="Trebuchet MS" panose="020B0603020202020204" pitchFamily="34" charset="0"/>
            </a:endParaRPr>
          </a:p>
          <a:p>
            <a:pPr eaLnBrk="1" hangingPunct="1">
              <a:lnSpc>
                <a:spcPct val="120000"/>
              </a:lnSpc>
            </a:pPr>
            <a:r>
              <a:rPr lang="en-US" sz="1600">
                <a:latin typeface="Trebuchet MS" panose="020B0603020202020204" pitchFamily="34" charset="0"/>
              </a:rPr>
              <a:t>Level abstraksi paling rendah, menggambarkan bagaimana (</a:t>
            </a:r>
            <a:r>
              <a:rPr lang="en-US" sz="1600" i="1">
                <a:latin typeface="Trebuchet MS" panose="020B0603020202020204" pitchFamily="34" charset="0"/>
              </a:rPr>
              <a:t>how</a:t>
            </a:r>
            <a:r>
              <a:rPr lang="en-US" sz="1600">
                <a:latin typeface="Trebuchet MS" panose="020B0603020202020204" pitchFamily="34" charset="0"/>
              </a:rPr>
              <a:t>) data disimpan dalam kondisi sebenarnya. Level ini digunakan oleh </a:t>
            </a:r>
            <a:r>
              <a:rPr lang="en-US" sz="1600" i="1">
                <a:latin typeface="Trebuchet MS" panose="020B0603020202020204" pitchFamily="34" charset="0"/>
              </a:rPr>
              <a:t>programmer</a:t>
            </a:r>
            <a:r>
              <a:rPr lang="en-US" sz="1600">
                <a:latin typeface="Trebuchet MS" panose="020B0603020202020204" pitchFamily="34" charset="0"/>
              </a:rPr>
              <a:t>, yang digunakan untuk melakukan pemrograman dengan mengunakan database dan DBMS tertentu sesuai dengan kebutuhan </a:t>
            </a:r>
            <a:r>
              <a:rPr lang="en-US" sz="1600" i="1">
                <a:latin typeface="Trebuchet MS" panose="020B0603020202020204" pitchFamily="34" charset="0"/>
              </a:rPr>
              <a:t>end-user.</a:t>
            </a:r>
          </a:p>
          <a:p>
            <a:pPr eaLnBrk="1" hangingPunct="1">
              <a:lnSpc>
                <a:spcPct val="120000"/>
              </a:lnSpc>
            </a:pPr>
            <a:endParaRPr lang="en-US" sz="1600" i="1">
              <a:latin typeface="Trebuchet MS" panose="020B0603020202020204" pitchFamily="34" charset="0"/>
            </a:endParaRPr>
          </a:p>
        </p:txBody>
      </p:sp>
      <p:sp>
        <p:nvSpPr>
          <p:cNvPr id="31749" name="Rectangle 6"/>
          <p:cNvSpPr>
            <a:spLocks noChangeArrowheads="1"/>
          </p:cNvSpPr>
          <p:nvPr/>
        </p:nvSpPr>
        <p:spPr bwMode="auto">
          <a:xfrm>
            <a:off x="304800" y="1752600"/>
            <a:ext cx="5638800" cy="2667000"/>
          </a:xfrm>
          <a:prstGeom prst="rect">
            <a:avLst/>
          </a:prstGeom>
          <a:solidFill>
            <a:srgbClr val="C0C0C0">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endParaRPr lang="id-ID"/>
          </a:p>
        </p:txBody>
      </p:sp>
    </p:spTree>
    <p:extLst>
      <p:ext uri="{BB962C8B-B14F-4D97-AF65-F5344CB8AC3E}">
        <p14:creationId xmlns:p14="http://schemas.microsoft.com/office/powerpoint/2010/main" val="1686298364"/>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view"/>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066800" y="1300163"/>
            <a:ext cx="7046913" cy="4660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4"/>
          <p:cNvSpPr>
            <a:spLocks noChangeArrowheads="1"/>
          </p:cNvSpPr>
          <p:nvPr/>
        </p:nvSpPr>
        <p:spPr bwMode="auto">
          <a:xfrm>
            <a:off x="569913" y="309563"/>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ABSTRAKSI DATA </a:t>
            </a:r>
          </a:p>
        </p:txBody>
      </p:sp>
    </p:spTree>
    <p:extLst>
      <p:ext uri="{BB962C8B-B14F-4D97-AF65-F5344CB8AC3E}">
        <p14:creationId xmlns:p14="http://schemas.microsoft.com/office/powerpoint/2010/main" val="3467183874"/>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569258" y="295275"/>
            <a:ext cx="7543800" cy="990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eaLnBrk="1" hangingPunct="1"/>
            <a:r>
              <a:rPr lang="en-US" b="1" dirty="0" smtClean="0"/>
              <a:t>STRUKTUR TABLE</a:t>
            </a:r>
          </a:p>
        </p:txBody>
      </p:sp>
      <p:sp>
        <p:nvSpPr>
          <p:cNvPr id="16387" name="Rectangle 5"/>
          <p:cNvSpPr>
            <a:spLocks noChangeArrowheads="1"/>
          </p:cNvSpPr>
          <p:nvPr/>
        </p:nvSpPr>
        <p:spPr bwMode="auto">
          <a:xfrm>
            <a:off x="2895600" y="2286000"/>
            <a:ext cx="685800" cy="381000"/>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r>
              <a:rPr lang="en-US" sz="1400">
                <a:latin typeface="Trebuchet MS" panose="020B0603020202020204" pitchFamily="34" charset="0"/>
              </a:rPr>
              <a:t>No</a:t>
            </a:r>
          </a:p>
        </p:txBody>
      </p:sp>
      <p:sp>
        <p:nvSpPr>
          <p:cNvPr id="16388" name="Rectangle 6"/>
          <p:cNvSpPr>
            <a:spLocks noChangeArrowheads="1"/>
          </p:cNvSpPr>
          <p:nvPr/>
        </p:nvSpPr>
        <p:spPr bwMode="auto">
          <a:xfrm>
            <a:off x="3614738" y="2286000"/>
            <a:ext cx="1185862" cy="381000"/>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r>
              <a:rPr lang="en-US" sz="1400">
                <a:latin typeface="Trebuchet MS" panose="020B0603020202020204" pitchFamily="34" charset="0"/>
              </a:rPr>
              <a:t>NPM</a:t>
            </a:r>
          </a:p>
        </p:txBody>
      </p:sp>
      <p:sp>
        <p:nvSpPr>
          <p:cNvPr id="16389" name="Rectangle 7"/>
          <p:cNvSpPr>
            <a:spLocks noChangeArrowheads="1"/>
          </p:cNvSpPr>
          <p:nvPr/>
        </p:nvSpPr>
        <p:spPr bwMode="auto">
          <a:xfrm>
            <a:off x="4833938" y="2286000"/>
            <a:ext cx="2786062" cy="381000"/>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r>
              <a:rPr lang="en-US" sz="1400">
                <a:latin typeface="Trebuchet MS" panose="020B0603020202020204" pitchFamily="34" charset="0"/>
              </a:rPr>
              <a:t>Nama</a:t>
            </a:r>
          </a:p>
        </p:txBody>
      </p:sp>
      <p:sp>
        <p:nvSpPr>
          <p:cNvPr id="16390" name="Rectangle 9"/>
          <p:cNvSpPr>
            <a:spLocks noChangeArrowheads="1"/>
          </p:cNvSpPr>
          <p:nvPr/>
        </p:nvSpPr>
        <p:spPr bwMode="auto">
          <a:xfrm>
            <a:off x="2895600" y="2695575"/>
            <a:ext cx="685800" cy="3810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r>
              <a:rPr lang="en-US" sz="1400">
                <a:latin typeface="Trebuchet MS" panose="020B0603020202020204" pitchFamily="34" charset="0"/>
              </a:rPr>
              <a:t>1</a:t>
            </a:r>
          </a:p>
        </p:txBody>
      </p:sp>
      <p:sp>
        <p:nvSpPr>
          <p:cNvPr id="16391" name="Rectangle 10"/>
          <p:cNvSpPr>
            <a:spLocks noChangeArrowheads="1"/>
          </p:cNvSpPr>
          <p:nvPr/>
        </p:nvSpPr>
        <p:spPr bwMode="auto">
          <a:xfrm>
            <a:off x="3614738" y="2695575"/>
            <a:ext cx="1185862" cy="3810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endParaRPr lang="id-ID" sz="1400">
              <a:latin typeface="Trebuchet MS" panose="020B0603020202020204" pitchFamily="34" charset="0"/>
            </a:endParaRPr>
          </a:p>
        </p:txBody>
      </p:sp>
      <p:sp>
        <p:nvSpPr>
          <p:cNvPr id="16392" name="Rectangle 11"/>
          <p:cNvSpPr>
            <a:spLocks noChangeArrowheads="1"/>
          </p:cNvSpPr>
          <p:nvPr/>
        </p:nvSpPr>
        <p:spPr bwMode="auto">
          <a:xfrm>
            <a:off x="4833938" y="2695575"/>
            <a:ext cx="2786062" cy="3810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endParaRPr lang="id-ID" sz="1400">
              <a:latin typeface="Trebuchet MS" panose="020B0603020202020204" pitchFamily="34" charset="0"/>
            </a:endParaRPr>
          </a:p>
        </p:txBody>
      </p:sp>
      <p:sp>
        <p:nvSpPr>
          <p:cNvPr id="16393" name="Rectangle 12"/>
          <p:cNvSpPr>
            <a:spLocks noChangeArrowheads="1"/>
          </p:cNvSpPr>
          <p:nvPr/>
        </p:nvSpPr>
        <p:spPr bwMode="auto">
          <a:xfrm>
            <a:off x="2895600" y="3105150"/>
            <a:ext cx="685800" cy="3810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r>
              <a:rPr lang="en-US" sz="1400">
                <a:latin typeface="Trebuchet MS" panose="020B0603020202020204" pitchFamily="34" charset="0"/>
              </a:rPr>
              <a:t>2</a:t>
            </a:r>
          </a:p>
        </p:txBody>
      </p:sp>
      <p:sp>
        <p:nvSpPr>
          <p:cNvPr id="16394" name="Rectangle 13"/>
          <p:cNvSpPr>
            <a:spLocks noChangeArrowheads="1"/>
          </p:cNvSpPr>
          <p:nvPr/>
        </p:nvSpPr>
        <p:spPr bwMode="auto">
          <a:xfrm>
            <a:off x="3614738" y="3105150"/>
            <a:ext cx="1185862" cy="3810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endParaRPr lang="id-ID" sz="1400">
              <a:latin typeface="Trebuchet MS" panose="020B0603020202020204" pitchFamily="34" charset="0"/>
            </a:endParaRPr>
          </a:p>
        </p:txBody>
      </p:sp>
      <p:sp>
        <p:nvSpPr>
          <p:cNvPr id="16395" name="Rectangle 14"/>
          <p:cNvSpPr>
            <a:spLocks noChangeArrowheads="1"/>
          </p:cNvSpPr>
          <p:nvPr/>
        </p:nvSpPr>
        <p:spPr bwMode="auto">
          <a:xfrm>
            <a:off x="4833938" y="3105150"/>
            <a:ext cx="2786062" cy="3810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endParaRPr lang="id-ID" sz="1400">
              <a:latin typeface="Trebuchet MS" panose="020B0603020202020204" pitchFamily="34" charset="0"/>
            </a:endParaRPr>
          </a:p>
        </p:txBody>
      </p:sp>
      <p:sp>
        <p:nvSpPr>
          <p:cNvPr id="16396" name="Rectangle 15"/>
          <p:cNvSpPr>
            <a:spLocks noChangeArrowheads="1"/>
          </p:cNvSpPr>
          <p:nvPr/>
        </p:nvSpPr>
        <p:spPr bwMode="auto">
          <a:xfrm>
            <a:off x="2895600" y="3524250"/>
            <a:ext cx="685800" cy="3810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r>
              <a:rPr lang="en-US" sz="1400">
                <a:latin typeface="Trebuchet MS" panose="020B0603020202020204" pitchFamily="34" charset="0"/>
              </a:rPr>
              <a:t>3</a:t>
            </a:r>
          </a:p>
        </p:txBody>
      </p:sp>
      <p:sp>
        <p:nvSpPr>
          <p:cNvPr id="16397" name="Rectangle 16"/>
          <p:cNvSpPr>
            <a:spLocks noChangeArrowheads="1"/>
          </p:cNvSpPr>
          <p:nvPr/>
        </p:nvSpPr>
        <p:spPr bwMode="auto">
          <a:xfrm>
            <a:off x="3614738" y="3524250"/>
            <a:ext cx="1185862" cy="3810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endParaRPr lang="id-ID" sz="1400">
              <a:latin typeface="Trebuchet MS" panose="020B0603020202020204" pitchFamily="34" charset="0"/>
            </a:endParaRPr>
          </a:p>
        </p:txBody>
      </p:sp>
      <p:sp>
        <p:nvSpPr>
          <p:cNvPr id="16398" name="Rectangle 17"/>
          <p:cNvSpPr>
            <a:spLocks noChangeArrowheads="1"/>
          </p:cNvSpPr>
          <p:nvPr/>
        </p:nvSpPr>
        <p:spPr bwMode="auto">
          <a:xfrm>
            <a:off x="4833938" y="3524250"/>
            <a:ext cx="2786062" cy="3810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endParaRPr lang="id-ID" sz="1400">
              <a:latin typeface="Trebuchet MS" panose="020B0603020202020204" pitchFamily="34" charset="0"/>
            </a:endParaRPr>
          </a:p>
        </p:txBody>
      </p:sp>
      <p:sp>
        <p:nvSpPr>
          <p:cNvPr id="16399" name="Rectangle 18"/>
          <p:cNvSpPr>
            <a:spLocks noChangeArrowheads="1"/>
          </p:cNvSpPr>
          <p:nvPr/>
        </p:nvSpPr>
        <p:spPr bwMode="auto">
          <a:xfrm>
            <a:off x="2895600" y="4724400"/>
            <a:ext cx="685800" cy="3810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r>
              <a:rPr lang="en-US" sz="1400">
                <a:latin typeface="Trebuchet MS" panose="020B0603020202020204" pitchFamily="34" charset="0"/>
              </a:rPr>
              <a:t>n</a:t>
            </a:r>
          </a:p>
        </p:txBody>
      </p:sp>
      <p:sp>
        <p:nvSpPr>
          <p:cNvPr id="16400" name="Rectangle 19"/>
          <p:cNvSpPr>
            <a:spLocks noChangeArrowheads="1"/>
          </p:cNvSpPr>
          <p:nvPr/>
        </p:nvSpPr>
        <p:spPr bwMode="auto">
          <a:xfrm>
            <a:off x="3614738" y="4724400"/>
            <a:ext cx="1185862" cy="3810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endParaRPr lang="id-ID" sz="1400">
              <a:latin typeface="Trebuchet MS" panose="020B0603020202020204" pitchFamily="34" charset="0"/>
            </a:endParaRPr>
          </a:p>
        </p:txBody>
      </p:sp>
      <p:sp>
        <p:nvSpPr>
          <p:cNvPr id="16401" name="Rectangle 20"/>
          <p:cNvSpPr>
            <a:spLocks noChangeArrowheads="1"/>
          </p:cNvSpPr>
          <p:nvPr/>
        </p:nvSpPr>
        <p:spPr bwMode="auto">
          <a:xfrm>
            <a:off x="4833938" y="4724400"/>
            <a:ext cx="2786062" cy="381000"/>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endParaRPr lang="id-ID" sz="1400">
              <a:latin typeface="Trebuchet MS" panose="020B0603020202020204" pitchFamily="34" charset="0"/>
            </a:endParaRPr>
          </a:p>
        </p:txBody>
      </p:sp>
      <p:sp>
        <p:nvSpPr>
          <p:cNvPr id="16402" name="Line 21"/>
          <p:cNvSpPr>
            <a:spLocks noChangeShapeType="1"/>
          </p:cNvSpPr>
          <p:nvPr/>
        </p:nvSpPr>
        <p:spPr bwMode="auto">
          <a:xfrm>
            <a:off x="5181600" y="3976688"/>
            <a:ext cx="0" cy="685800"/>
          </a:xfrm>
          <a:prstGeom prst="line">
            <a:avLst/>
          </a:prstGeom>
          <a:noFill/>
          <a:ln w="57150">
            <a:solidFill>
              <a:srgbClr val="33CC33"/>
            </a:solidFill>
            <a:prstDash val="sysDot"/>
            <a:round/>
            <a:headEnd/>
            <a:tailEnd/>
          </a:ln>
          <a:extLst>
            <a:ext uri="{909E8E84-426E-40DD-AFC4-6F175D3DCCD1}">
              <a14:hiddenFill xmlns:a14="http://schemas.microsoft.com/office/drawing/2010/main">
                <a:noFill/>
              </a14:hiddenFill>
            </a:ext>
          </a:extLst>
        </p:spPr>
        <p:txBody>
          <a:bodyPr/>
          <a:lstStyle/>
          <a:p>
            <a:endParaRPr lang="id-ID"/>
          </a:p>
        </p:txBody>
      </p:sp>
      <p:sp>
        <p:nvSpPr>
          <p:cNvPr id="16403" name="Text Box 22"/>
          <p:cNvSpPr txBox="1">
            <a:spLocks noChangeArrowheads="1"/>
          </p:cNvSpPr>
          <p:nvPr/>
        </p:nvSpPr>
        <p:spPr bwMode="auto">
          <a:xfrm>
            <a:off x="3046413" y="5486400"/>
            <a:ext cx="442118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r>
              <a:rPr lang="en-US" sz="1400">
                <a:latin typeface="Trebuchet MS" panose="020B0603020202020204" pitchFamily="34" charset="0"/>
              </a:rPr>
              <a:t>Setiap field mempunyai tipe data sama atau berbeda</a:t>
            </a:r>
          </a:p>
          <a:p>
            <a:pPr eaLnBrk="1" hangingPunct="1"/>
            <a:r>
              <a:rPr lang="en-US" sz="1400">
                <a:latin typeface="Trebuchet MS" panose="020B0603020202020204" pitchFamily="34" charset="0"/>
              </a:rPr>
              <a:t>dari field lainnya.</a:t>
            </a:r>
          </a:p>
        </p:txBody>
      </p:sp>
      <p:sp>
        <p:nvSpPr>
          <p:cNvPr id="16404" name="AutoShape 23"/>
          <p:cNvSpPr>
            <a:spLocks/>
          </p:cNvSpPr>
          <p:nvPr/>
        </p:nvSpPr>
        <p:spPr bwMode="auto">
          <a:xfrm>
            <a:off x="2638425" y="3109913"/>
            <a:ext cx="152400" cy="381000"/>
          </a:xfrm>
          <a:prstGeom prst="leftBrace">
            <a:avLst>
              <a:gd name="adj1" fmla="val 20833"/>
              <a:gd name="adj2" fmla="val 50000"/>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endParaRPr lang="id-ID"/>
          </a:p>
        </p:txBody>
      </p:sp>
      <p:sp>
        <p:nvSpPr>
          <p:cNvPr id="16405" name="Text Box 24"/>
          <p:cNvSpPr txBox="1">
            <a:spLocks noChangeArrowheads="1"/>
          </p:cNvSpPr>
          <p:nvPr/>
        </p:nvSpPr>
        <p:spPr bwMode="auto">
          <a:xfrm>
            <a:off x="871538" y="3090863"/>
            <a:ext cx="17192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r>
              <a:rPr lang="en-US" b="1" i="1">
                <a:solidFill>
                  <a:srgbClr val="3A25D5"/>
                </a:solidFill>
                <a:latin typeface="Trebuchet MS" panose="020B0603020202020204" pitchFamily="34" charset="0"/>
              </a:rPr>
              <a:t>Record (Baris)</a:t>
            </a:r>
          </a:p>
        </p:txBody>
      </p:sp>
      <p:sp>
        <p:nvSpPr>
          <p:cNvPr id="16406" name="AutoShape 25"/>
          <p:cNvSpPr>
            <a:spLocks/>
          </p:cNvSpPr>
          <p:nvPr/>
        </p:nvSpPr>
        <p:spPr bwMode="auto">
          <a:xfrm rot="5400000">
            <a:off x="4062413" y="1471612"/>
            <a:ext cx="304800" cy="1171575"/>
          </a:xfrm>
          <a:prstGeom prst="leftBrace">
            <a:avLst>
              <a:gd name="adj1" fmla="val 32031"/>
              <a:gd name="adj2" fmla="val 50000"/>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endParaRPr lang="id-ID"/>
          </a:p>
        </p:txBody>
      </p:sp>
      <p:sp>
        <p:nvSpPr>
          <p:cNvPr id="16407" name="Text Box 26"/>
          <p:cNvSpPr txBox="1">
            <a:spLocks noChangeArrowheads="1"/>
          </p:cNvSpPr>
          <p:nvPr/>
        </p:nvSpPr>
        <p:spPr bwMode="auto">
          <a:xfrm>
            <a:off x="3429000" y="1447800"/>
            <a:ext cx="1635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r>
              <a:rPr lang="en-US" b="1" i="1">
                <a:solidFill>
                  <a:srgbClr val="3A25D5"/>
                </a:solidFill>
                <a:latin typeface="Trebuchet MS" panose="020B0603020202020204" pitchFamily="34" charset="0"/>
              </a:rPr>
              <a:t>Field (Kolom)</a:t>
            </a:r>
          </a:p>
        </p:txBody>
      </p:sp>
    </p:spTree>
    <p:extLst>
      <p:ext uri="{BB962C8B-B14F-4D97-AF65-F5344CB8AC3E}">
        <p14:creationId xmlns:p14="http://schemas.microsoft.com/office/powerpoint/2010/main" val="44224438"/>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b="1" dirty="0" smtClean="0">
                <a:solidFill>
                  <a:srgbClr val="0070C0"/>
                </a:solidFill>
              </a:rPr>
              <a:t>BasisData Relasi</a:t>
            </a:r>
            <a:endParaRPr lang="id-ID" b="1" dirty="0">
              <a:solidFill>
                <a:srgbClr val="0070C0"/>
              </a:solidFill>
            </a:endParaRPr>
          </a:p>
        </p:txBody>
      </p:sp>
      <p:sp>
        <p:nvSpPr>
          <p:cNvPr id="3" name="Content Placeholder 2"/>
          <p:cNvSpPr>
            <a:spLocks noGrp="1"/>
          </p:cNvSpPr>
          <p:nvPr>
            <p:ph idx="1"/>
          </p:nvPr>
        </p:nvSpPr>
        <p:spPr>
          <a:xfrm>
            <a:off x="5204014" y="1658982"/>
            <a:ext cx="3792068" cy="4859675"/>
          </a:xfrm>
        </p:spPr>
        <p:txBody>
          <a:bodyPr>
            <a:normAutofit/>
          </a:bodyPr>
          <a:lstStyle/>
          <a:p>
            <a:pPr marL="363538" indent="-363538" algn="just"/>
            <a:r>
              <a:rPr lang="id-ID" dirty="0" smtClean="0"/>
              <a:t>Setiap tabel berisi baris dan kolom</a:t>
            </a:r>
          </a:p>
          <a:p>
            <a:pPr marL="363538" indent="-363538" algn="just"/>
            <a:r>
              <a:rPr lang="id-ID" dirty="0" smtClean="0"/>
              <a:t>Baris mewakili sebuah data = record</a:t>
            </a:r>
          </a:p>
          <a:p>
            <a:pPr marL="363538" indent="-363538" algn="just"/>
            <a:r>
              <a:rPr lang="id-ID" dirty="0" smtClean="0"/>
              <a:t>Kolom mewakili komponen data = field atau atribut</a:t>
            </a:r>
          </a:p>
          <a:p>
            <a:pPr marL="363538" indent="-363538" algn="just"/>
            <a:r>
              <a:rPr lang="id-ID" dirty="0" smtClean="0"/>
              <a:t>Setiap field memiliki nama, jenis dan lebar.</a:t>
            </a:r>
            <a:endParaRPr lang="id-ID" dirty="0"/>
          </a:p>
        </p:txBody>
      </p:sp>
      <p:pic>
        <p:nvPicPr>
          <p:cNvPr id="4" name="Picture 3"/>
          <p:cNvPicPr>
            <a:picLocks noChangeAspect="1"/>
          </p:cNvPicPr>
          <p:nvPr/>
        </p:nvPicPr>
        <p:blipFill rotWithShape="1">
          <a:blip r:embed="rId2"/>
          <a:srcRect l="2118" r="1647"/>
          <a:stretch/>
        </p:blipFill>
        <p:spPr>
          <a:xfrm>
            <a:off x="121025" y="1847241"/>
            <a:ext cx="5082988" cy="2886123"/>
          </a:xfrm>
          <a:prstGeom prst="rect">
            <a:avLst/>
          </a:prstGeom>
        </p:spPr>
      </p:pic>
    </p:spTree>
    <p:extLst>
      <p:ext uri="{BB962C8B-B14F-4D97-AF65-F5344CB8AC3E}">
        <p14:creationId xmlns:p14="http://schemas.microsoft.com/office/powerpoint/2010/main" val="2697007369"/>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3"/>
          <p:cNvGraphicFramePr>
            <a:graphicFrameLocks noGrp="1" noChangeAspect="1"/>
          </p:cNvGraphicFramePr>
          <p:nvPr>
            <p:ph sz="half" idx="1"/>
          </p:nvPr>
        </p:nvGraphicFramePr>
        <p:xfrm>
          <a:off x="152400" y="1905000"/>
          <a:ext cx="5181600" cy="3124200"/>
        </p:xfrm>
        <a:graphic>
          <a:graphicData uri="http://schemas.openxmlformats.org/presentationml/2006/ole">
            <mc:AlternateContent xmlns:mc="http://schemas.openxmlformats.org/markup-compatibility/2006">
              <mc:Choice xmlns:v="urn:schemas-microsoft-com:vml" Requires="v">
                <p:oleObj spid="_x0000_s1043" name="Document" r:id="rId4" imgW="5515567" imgH="3124087" progId="Word.Document.8">
                  <p:embed/>
                </p:oleObj>
              </mc:Choice>
              <mc:Fallback>
                <p:oleObj name="Document" r:id="rId4" imgW="5515567" imgH="3124087"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905000"/>
                        <a:ext cx="51816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9" name="Text Box 4"/>
          <p:cNvSpPr txBox="1">
            <a:spLocks noChangeArrowheads="1"/>
          </p:cNvSpPr>
          <p:nvPr/>
        </p:nvSpPr>
        <p:spPr bwMode="auto">
          <a:xfrm>
            <a:off x="5257800" y="1430338"/>
            <a:ext cx="342900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spcBef>
                <a:spcPct val="50000"/>
              </a:spcBef>
            </a:pPr>
            <a:r>
              <a:rPr lang="en-US" b="1">
                <a:latin typeface="Trebuchet MS" panose="020B0603020202020204" pitchFamily="34" charset="0"/>
              </a:rPr>
              <a:t>Berkas / </a:t>
            </a:r>
            <a:r>
              <a:rPr lang="en-US" b="1" i="1">
                <a:latin typeface="Trebuchet MS" panose="020B0603020202020204" pitchFamily="34" charset="0"/>
              </a:rPr>
              <a:t>File / Table</a:t>
            </a:r>
            <a:r>
              <a:rPr lang="en-US">
                <a:latin typeface="Trebuchet MS" panose="020B0603020202020204" pitchFamily="34" charset="0"/>
              </a:rPr>
              <a:t>  adalah kumpulan </a:t>
            </a:r>
            <a:r>
              <a:rPr lang="en-US" i="1">
                <a:latin typeface="Trebuchet MS" panose="020B0603020202020204" pitchFamily="34" charset="0"/>
              </a:rPr>
              <a:t>record </a:t>
            </a:r>
            <a:r>
              <a:rPr lang="en-US">
                <a:latin typeface="Trebuchet MS" panose="020B0603020202020204" pitchFamily="34" charset="0"/>
              </a:rPr>
              <a:t>sejenis yang mempunyai panjang atribut / </a:t>
            </a:r>
            <a:r>
              <a:rPr lang="en-US" i="1">
                <a:latin typeface="Trebuchet MS" panose="020B0603020202020204" pitchFamily="34" charset="0"/>
              </a:rPr>
              <a:t>field </a:t>
            </a:r>
            <a:r>
              <a:rPr lang="en-US">
                <a:latin typeface="Trebuchet MS" panose="020B0603020202020204" pitchFamily="34" charset="0"/>
              </a:rPr>
              <a:t>sama, namun berbeda isi datanya. </a:t>
            </a:r>
          </a:p>
        </p:txBody>
      </p:sp>
      <p:sp>
        <p:nvSpPr>
          <p:cNvPr id="4100" name="Text Box 5"/>
          <p:cNvSpPr txBox="1">
            <a:spLocks noChangeArrowheads="1"/>
          </p:cNvSpPr>
          <p:nvPr/>
        </p:nvSpPr>
        <p:spPr bwMode="auto">
          <a:xfrm>
            <a:off x="5257800" y="3124200"/>
            <a:ext cx="35052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spcBef>
                <a:spcPct val="50000"/>
              </a:spcBef>
            </a:pPr>
            <a:r>
              <a:rPr lang="en-US" b="1">
                <a:latin typeface="Trebuchet MS" panose="020B0603020202020204" pitchFamily="34" charset="0"/>
              </a:rPr>
              <a:t>Rekaman / </a:t>
            </a:r>
            <a:r>
              <a:rPr lang="en-US" b="1" i="1">
                <a:latin typeface="Trebuchet MS" panose="020B0603020202020204" pitchFamily="34" charset="0"/>
              </a:rPr>
              <a:t>Record</a:t>
            </a:r>
            <a:r>
              <a:rPr lang="en-US" b="1">
                <a:latin typeface="Trebuchet MS" panose="020B0603020202020204" pitchFamily="34" charset="0"/>
              </a:rPr>
              <a:t> / Baris</a:t>
            </a:r>
            <a:r>
              <a:rPr lang="en-US">
                <a:latin typeface="Trebuchet MS" panose="020B0603020202020204" pitchFamily="34" charset="0"/>
              </a:rPr>
              <a:t> adalah  gabungan sejumlah elemen data yang saling terkait. </a:t>
            </a:r>
          </a:p>
        </p:txBody>
      </p:sp>
      <p:sp>
        <p:nvSpPr>
          <p:cNvPr id="4101" name="Text Box 6"/>
          <p:cNvSpPr txBox="1">
            <a:spLocks noChangeArrowheads="1"/>
          </p:cNvSpPr>
          <p:nvPr/>
        </p:nvSpPr>
        <p:spPr bwMode="auto">
          <a:xfrm>
            <a:off x="5257800" y="4600575"/>
            <a:ext cx="37338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spcBef>
                <a:spcPct val="50000"/>
              </a:spcBef>
            </a:pPr>
            <a:r>
              <a:rPr lang="en-US" b="1" dirty="0" err="1">
                <a:latin typeface="Trebuchet MS" panose="020B0603020202020204" pitchFamily="34" charset="0"/>
              </a:rPr>
              <a:t>Elemen</a:t>
            </a:r>
            <a:r>
              <a:rPr lang="en-US" b="1" dirty="0">
                <a:latin typeface="Trebuchet MS" panose="020B0603020202020204" pitchFamily="34" charset="0"/>
              </a:rPr>
              <a:t> Data / </a:t>
            </a:r>
            <a:r>
              <a:rPr lang="en-US" b="1" i="1" dirty="0">
                <a:latin typeface="Trebuchet MS" panose="020B0603020202020204" pitchFamily="34" charset="0"/>
              </a:rPr>
              <a:t>Field / </a:t>
            </a:r>
            <a:r>
              <a:rPr lang="en-US" b="1" i="1" dirty="0" err="1" smtClean="0">
                <a:latin typeface="Trebuchet MS" panose="020B0603020202020204" pitchFamily="34" charset="0"/>
              </a:rPr>
              <a:t>Atribut</a:t>
            </a:r>
            <a:r>
              <a:rPr lang="en-US" b="1" dirty="0" smtClean="0">
                <a:latin typeface="Trebuchet MS" panose="020B0603020202020204" pitchFamily="34" charset="0"/>
              </a:rPr>
              <a:t> </a:t>
            </a:r>
            <a:r>
              <a:rPr lang="en-US" dirty="0" err="1">
                <a:latin typeface="Trebuchet MS" panose="020B0603020202020204" pitchFamily="34" charset="0"/>
              </a:rPr>
              <a:t>adalah</a:t>
            </a:r>
            <a:r>
              <a:rPr lang="en-US" dirty="0">
                <a:latin typeface="Trebuchet MS" panose="020B0603020202020204" pitchFamily="34" charset="0"/>
              </a:rPr>
              <a:t> </a:t>
            </a:r>
            <a:r>
              <a:rPr lang="en-US" dirty="0" err="1">
                <a:latin typeface="Trebuchet MS" panose="020B0603020202020204" pitchFamily="34" charset="0"/>
              </a:rPr>
              <a:t>satuan</a:t>
            </a:r>
            <a:r>
              <a:rPr lang="en-US" dirty="0">
                <a:latin typeface="Trebuchet MS" panose="020B0603020202020204" pitchFamily="34" charset="0"/>
              </a:rPr>
              <a:t> data </a:t>
            </a:r>
            <a:r>
              <a:rPr lang="en-US" dirty="0" err="1">
                <a:latin typeface="Trebuchet MS" panose="020B0603020202020204" pitchFamily="34" charset="0"/>
              </a:rPr>
              <a:t>terkecil</a:t>
            </a:r>
            <a:r>
              <a:rPr lang="en-US" dirty="0">
                <a:latin typeface="Trebuchet MS" panose="020B0603020202020204" pitchFamily="34" charset="0"/>
              </a:rPr>
              <a:t> yang  </a:t>
            </a:r>
            <a:r>
              <a:rPr lang="en-US" dirty="0" err="1">
                <a:latin typeface="Trebuchet MS" panose="020B0603020202020204" pitchFamily="34" charset="0"/>
              </a:rPr>
              <a:t>tidak</a:t>
            </a:r>
            <a:r>
              <a:rPr lang="en-US" dirty="0">
                <a:latin typeface="Trebuchet MS" panose="020B0603020202020204" pitchFamily="34" charset="0"/>
              </a:rPr>
              <a:t> </a:t>
            </a:r>
            <a:r>
              <a:rPr lang="en-US" dirty="0" err="1">
                <a:latin typeface="Trebuchet MS" panose="020B0603020202020204" pitchFamily="34" charset="0"/>
              </a:rPr>
              <a:t>dapat</a:t>
            </a:r>
            <a:r>
              <a:rPr lang="en-US" dirty="0">
                <a:latin typeface="Trebuchet MS" panose="020B0603020202020204" pitchFamily="34" charset="0"/>
              </a:rPr>
              <a:t> </a:t>
            </a:r>
            <a:r>
              <a:rPr lang="en-US" dirty="0" err="1">
                <a:latin typeface="Trebuchet MS" panose="020B0603020202020204" pitchFamily="34" charset="0"/>
              </a:rPr>
              <a:t>dipecah</a:t>
            </a:r>
            <a:r>
              <a:rPr lang="en-US" dirty="0">
                <a:latin typeface="Trebuchet MS" panose="020B0603020202020204" pitchFamily="34" charset="0"/>
              </a:rPr>
              <a:t> </a:t>
            </a:r>
            <a:r>
              <a:rPr lang="en-US" dirty="0" err="1">
                <a:latin typeface="Trebuchet MS" panose="020B0603020202020204" pitchFamily="34" charset="0"/>
              </a:rPr>
              <a:t>lagi</a:t>
            </a:r>
            <a:r>
              <a:rPr lang="en-US" dirty="0">
                <a:latin typeface="Trebuchet MS" panose="020B0603020202020204" pitchFamily="34" charset="0"/>
              </a:rPr>
              <a:t> </a:t>
            </a:r>
            <a:r>
              <a:rPr lang="en-US" dirty="0" err="1">
                <a:latin typeface="Trebuchet MS" panose="020B0603020202020204" pitchFamily="34" charset="0"/>
              </a:rPr>
              <a:t>menjadi</a:t>
            </a:r>
            <a:r>
              <a:rPr lang="en-US" dirty="0">
                <a:latin typeface="Trebuchet MS" panose="020B0603020202020204" pitchFamily="34" charset="0"/>
              </a:rPr>
              <a:t> unit lain yang </a:t>
            </a:r>
            <a:r>
              <a:rPr lang="en-US" dirty="0" err="1">
                <a:latin typeface="Trebuchet MS" panose="020B0603020202020204" pitchFamily="34" charset="0"/>
              </a:rPr>
              <a:t>bermakna</a:t>
            </a:r>
            <a:r>
              <a:rPr lang="en-US" dirty="0">
                <a:latin typeface="Trebuchet MS" panose="020B0603020202020204" pitchFamily="34" charset="0"/>
              </a:rPr>
              <a:t>. </a:t>
            </a:r>
          </a:p>
        </p:txBody>
      </p:sp>
      <p:sp>
        <p:nvSpPr>
          <p:cNvPr id="4102" name="Rectangle 12"/>
          <p:cNvSpPr>
            <a:spLocks noChangeArrowheads="1"/>
          </p:cNvSpPr>
          <p:nvPr/>
        </p:nvSpPr>
        <p:spPr bwMode="auto">
          <a:xfrm>
            <a:off x="609600" y="304800"/>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HIRARKI DATA </a:t>
            </a:r>
          </a:p>
        </p:txBody>
      </p:sp>
    </p:spTree>
    <p:extLst>
      <p:ext uri="{BB962C8B-B14F-4D97-AF65-F5344CB8AC3E}">
        <p14:creationId xmlns:p14="http://schemas.microsoft.com/office/powerpoint/2010/main" val="3386187564"/>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77" descr="sepat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590800"/>
            <a:ext cx="2057400" cy="169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AutoShape 80"/>
          <p:cNvSpPr>
            <a:spLocks noChangeArrowheads="1"/>
          </p:cNvSpPr>
          <p:nvPr/>
        </p:nvSpPr>
        <p:spPr bwMode="auto">
          <a:xfrm>
            <a:off x="304800" y="4191000"/>
            <a:ext cx="838200" cy="304800"/>
          </a:xfrm>
          <a:prstGeom prst="flowChartTerminator">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r>
              <a:rPr lang="en-US" sz="1200">
                <a:latin typeface="Trebuchet MS" panose="020B0603020202020204" pitchFamily="34" charset="0"/>
              </a:rPr>
              <a:t>Jenis</a:t>
            </a:r>
          </a:p>
        </p:txBody>
      </p:sp>
      <p:sp>
        <p:nvSpPr>
          <p:cNvPr id="17412" name="AutoShape 81"/>
          <p:cNvSpPr>
            <a:spLocks noChangeArrowheads="1"/>
          </p:cNvSpPr>
          <p:nvPr/>
        </p:nvSpPr>
        <p:spPr bwMode="auto">
          <a:xfrm>
            <a:off x="152400" y="2514600"/>
            <a:ext cx="838200" cy="304800"/>
          </a:xfrm>
          <a:prstGeom prst="flowChartTerminator">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r>
              <a:rPr lang="en-US" sz="1200">
                <a:latin typeface="Trebuchet MS" panose="020B0603020202020204" pitchFamily="34" charset="0"/>
              </a:rPr>
              <a:t>Merk</a:t>
            </a:r>
          </a:p>
        </p:txBody>
      </p:sp>
      <p:sp>
        <p:nvSpPr>
          <p:cNvPr id="17413" name="AutoShape 83"/>
          <p:cNvSpPr>
            <a:spLocks noChangeArrowheads="1"/>
          </p:cNvSpPr>
          <p:nvPr/>
        </p:nvSpPr>
        <p:spPr bwMode="auto">
          <a:xfrm>
            <a:off x="3124200" y="4038600"/>
            <a:ext cx="838200" cy="304800"/>
          </a:xfrm>
          <a:prstGeom prst="flowChartTerminator">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r>
              <a:rPr lang="en-US" sz="1200"/>
              <a:t>………</a:t>
            </a:r>
            <a:endParaRPr lang="en-US" sz="1200">
              <a:latin typeface="Trebuchet MS" panose="020B0603020202020204" pitchFamily="34" charset="0"/>
            </a:endParaRPr>
          </a:p>
        </p:txBody>
      </p:sp>
      <p:sp>
        <p:nvSpPr>
          <p:cNvPr id="17414" name="Line 84"/>
          <p:cNvSpPr>
            <a:spLocks noChangeShapeType="1"/>
          </p:cNvSpPr>
          <p:nvPr/>
        </p:nvSpPr>
        <p:spPr bwMode="auto">
          <a:xfrm>
            <a:off x="609600" y="2819400"/>
            <a:ext cx="304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7415" name="Line 85"/>
          <p:cNvSpPr>
            <a:spLocks noChangeShapeType="1"/>
          </p:cNvSpPr>
          <p:nvPr/>
        </p:nvSpPr>
        <p:spPr bwMode="auto">
          <a:xfrm>
            <a:off x="2057400" y="434340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7416" name="Line 86"/>
          <p:cNvSpPr>
            <a:spLocks noChangeShapeType="1"/>
          </p:cNvSpPr>
          <p:nvPr/>
        </p:nvSpPr>
        <p:spPr bwMode="auto">
          <a:xfrm flipV="1">
            <a:off x="838200" y="3886200"/>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7417" name="Line 87"/>
          <p:cNvSpPr>
            <a:spLocks noChangeShapeType="1"/>
          </p:cNvSpPr>
          <p:nvPr/>
        </p:nvSpPr>
        <p:spPr bwMode="auto">
          <a:xfrm>
            <a:off x="2757488" y="3948113"/>
            <a:ext cx="3810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7418" name="Text Box 88"/>
          <p:cNvSpPr txBox="1">
            <a:spLocks noChangeArrowheads="1"/>
          </p:cNvSpPr>
          <p:nvPr/>
        </p:nvSpPr>
        <p:spPr bwMode="auto">
          <a:xfrm>
            <a:off x="3276600" y="1254125"/>
            <a:ext cx="1219200"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FontTx/>
              <a:buChar char="-"/>
            </a:pPr>
            <a:r>
              <a:rPr lang="en-US" sz="1400" i="1">
                <a:latin typeface="Trebuchet MS" panose="020B0603020202020204" pitchFamily="34" charset="0"/>
              </a:rPr>
              <a:t> Merk</a:t>
            </a:r>
          </a:p>
          <a:p>
            <a:pPr eaLnBrk="1" hangingPunct="1">
              <a:buFontTx/>
              <a:buChar char="-"/>
            </a:pPr>
            <a:r>
              <a:rPr lang="en-US" sz="1400" i="1">
                <a:latin typeface="Trebuchet MS" panose="020B0603020202020204" pitchFamily="34" charset="0"/>
              </a:rPr>
              <a:t> Jenis</a:t>
            </a:r>
          </a:p>
          <a:p>
            <a:pPr eaLnBrk="1" hangingPunct="1">
              <a:buFontTx/>
              <a:buChar char="-"/>
            </a:pPr>
            <a:r>
              <a:rPr lang="en-US" sz="1400" i="1">
                <a:latin typeface="Trebuchet MS" panose="020B0603020202020204" pitchFamily="34" charset="0"/>
              </a:rPr>
              <a:t> Bahan</a:t>
            </a:r>
          </a:p>
          <a:p>
            <a:pPr eaLnBrk="1" hangingPunct="1">
              <a:buFontTx/>
              <a:buChar char="-"/>
            </a:pPr>
            <a:r>
              <a:rPr lang="en-US" sz="1400" i="1">
                <a:latin typeface="Trebuchet MS" panose="020B0603020202020204" pitchFamily="34" charset="0"/>
              </a:rPr>
              <a:t> Ukuran</a:t>
            </a:r>
          </a:p>
          <a:p>
            <a:pPr eaLnBrk="1" hangingPunct="1">
              <a:buFontTx/>
              <a:buChar char="-"/>
            </a:pPr>
            <a:r>
              <a:rPr lang="en-US" sz="1400" i="1">
                <a:latin typeface="Trebuchet MS" panose="020B0603020202020204" pitchFamily="34" charset="0"/>
              </a:rPr>
              <a:t> Warna</a:t>
            </a:r>
          </a:p>
          <a:p>
            <a:pPr eaLnBrk="1" hangingPunct="1">
              <a:buFontTx/>
              <a:buChar char="-"/>
            </a:pPr>
            <a:r>
              <a:rPr lang="en-US" sz="1400" i="1">
                <a:latin typeface="Trebuchet MS" panose="020B0603020202020204" pitchFamily="34" charset="0"/>
              </a:rPr>
              <a:t> Harga</a:t>
            </a:r>
          </a:p>
          <a:p>
            <a:pPr eaLnBrk="1" hangingPunct="1"/>
            <a:endParaRPr lang="en-US" sz="1400" i="1">
              <a:latin typeface="Trebuchet MS" panose="020B0603020202020204" pitchFamily="34" charset="0"/>
            </a:endParaRPr>
          </a:p>
          <a:p>
            <a:pPr eaLnBrk="1" hangingPunct="1"/>
            <a:endParaRPr lang="en-US" sz="1400" i="1">
              <a:latin typeface="Trebuchet MS" panose="020B0603020202020204" pitchFamily="34" charset="0"/>
            </a:endParaRPr>
          </a:p>
        </p:txBody>
      </p:sp>
      <p:sp>
        <p:nvSpPr>
          <p:cNvPr id="17419" name="Text Box 89"/>
          <p:cNvSpPr txBox="1">
            <a:spLocks noChangeArrowheads="1"/>
          </p:cNvSpPr>
          <p:nvPr/>
        </p:nvSpPr>
        <p:spPr bwMode="auto">
          <a:xfrm>
            <a:off x="381000" y="5486400"/>
            <a:ext cx="8253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r>
              <a:rPr lang="en-US" sz="1200" i="1">
                <a:latin typeface="Trebuchet MS" panose="020B0603020202020204" pitchFamily="34" charset="0"/>
              </a:rPr>
              <a:t>Keterangan : Object seringkali dinamakan sebagai *ENTITY*, kelompok data yang merepresentasikan object tersebut,</a:t>
            </a:r>
          </a:p>
          <a:p>
            <a:pPr eaLnBrk="1" hangingPunct="1"/>
            <a:r>
              <a:rPr lang="en-US" sz="1200" i="1">
                <a:latin typeface="Trebuchet MS" panose="020B0603020202020204" pitchFamily="34" charset="0"/>
              </a:rPr>
              <a:t>dinamakan *ATTRIBUTE*</a:t>
            </a:r>
          </a:p>
        </p:txBody>
      </p:sp>
      <p:graphicFrame>
        <p:nvGraphicFramePr>
          <p:cNvPr id="173283" name="Group 227"/>
          <p:cNvGraphicFramePr>
            <a:graphicFrameLocks noGrp="1"/>
          </p:cNvGraphicFramePr>
          <p:nvPr>
            <p:ph idx="1"/>
          </p:nvPr>
        </p:nvGraphicFramePr>
        <p:xfrm>
          <a:off x="4572000" y="2971800"/>
          <a:ext cx="4343400" cy="1752600"/>
        </p:xfrm>
        <a:graphic>
          <a:graphicData uri="http://schemas.openxmlformats.org/drawingml/2006/table">
            <a:tbl>
              <a:tblPr/>
              <a:tblGrid>
                <a:gridCol w="620713"/>
                <a:gridCol w="619125"/>
                <a:gridCol w="620712"/>
                <a:gridCol w="622300"/>
                <a:gridCol w="620713"/>
                <a:gridCol w="619125"/>
                <a:gridCol w="620712"/>
              </a:tblGrid>
              <a:tr h="292100">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No</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Merk</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Jenis</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Bahan</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Ukuran</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Warna</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Harga</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r>
              <a:tr h="292100">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Puma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Sport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Kulit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Putih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$ 360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2100">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Carvil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Kantor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Kulit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41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Coklat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$ 200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2100">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Adidas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Sport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Canvas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Merah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$ 420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2100">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Lotto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Sport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Kulit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Putih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$ 325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2100">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Adidas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Sport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Canvas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Merah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000" b="0" i="0" u="none" strike="noStrike" cap="none" normalizeH="0" baseline="0" smtClean="0">
                          <a:ln>
                            <a:noFill/>
                          </a:ln>
                          <a:solidFill>
                            <a:srgbClr val="000099"/>
                          </a:solidFill>
                          <a:effectLst/>
                          <a:latin typeface="Trebuchet MS" pitchFamily="34" charset="0"/>
                          <a:ea typeface="Arial Unicode MS" pitchFamily="34" charset="-128"/>
                          <a:cs typeface="Arial" charset="0"/>
                        </a:rPr>
                        <a:t>$ 420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478" name="Arc 228"/>
          <p:cNvSpPr>
            <a:spLocks/>
          </p:cNvSpPr>
          <p:nvPr/>
        </p:nvSpPr>
        <p:spPr bwMode="auto">
          <a:xfrm rot="10575231" flipV="1">
            <a:off x="2362200" y="2057400"/>
            <a:ext cx="838200" cy="5334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7150">
            <a:solidFill>
              <a:srgbClr val="339966"/>
            </a:solidFill>
            <a:round/>
            <a:headEnd type="triangle" w="lg" len="me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endParaRPr lang="id-ID"/>
          </a:p>
        </p:txBody>
      </p:sp>
      <p:sp>
        <p:nvSpPr>
          <p:cNvPr id="17479" name="AutoShape 82"/>
          <p:cNvSpPr>
            <a:spLocks noChangeArrowheads="1"/>
          </p:cNvSpPr>
          <p:nvPr/>
        </p:nvSpPr>
        <p:spPr bwMode="auto">
          <a:xfrm>
            <a:off x="1600200" y="4724400"/>
            <a:ext cx="838200" cy="304800"/>
          </a:xfrm>
          <a:prstGeom prst="flowChartTerminator">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r>
              <a:rPr lang="en-US" sz="1200">
                <a:latin typeface="Trebuchet MS" panose="020B0603020202020204" pitchFamily="34" charset="0"/>
              </a:rPr>
              <a:t>Bahan</a:t>
            </a:r>
          </a:p>
        </p:txBody>
      </p:sp>
      <p:sp>
        <p:nvSpPr>
          <p:cNvPr id="17480" name="Arc 230"/>
          <p:cNvSpPr>
            <a:spLocks/>
          </p:cNvSpPr>
          <p:nvPr/>
        </p:nvSpPr>
        <p:spPr bwMode="auto">
          <a:xfrm>
            <a:off x="4191000" y="1981200"/>
            <a:ext cx="990600" cy="7620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7150">
            <a:solidFill>
              <a:srgbClr val="339966"/>
            </a:solidFill>
            <a:round/>
            <a:headEnd/>
            <a:tailEnd type="triangle" w="lg"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endParaRPr lang="id-ID"/>
          </a:p>
        </p:txBody>
      </p:sp>
      <p:sp>
        <p:nvSpPr>
          <p:cNvPr id="17481" name="Text Box 231"/>
          <p:cNvSpPr txBox="1">
            <a:spLocks noChangeArrowheads="1"/>
          </p:cNvSpPr>
          <p:nvPr/>
        </p:nvSpPr>
        <p:spPr bwMode="auto">
          <a:xfrm>
            <a:off x="5237163" y="2163763"/>
            <a:ext cx="2959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r>
              <a:rPr lang="en-US" sz="1200" i="1">
                <a:solidFill>
                  <a:srgbClr val="0000FF"/>
                </a:solidFill>
                <a:latin typeface="Trebuchet MS" panose="020B0603020202020204" pitchFamily="34" charset="0"/>
              </a:rPr>
              <a:t>Buat TABLE dalam Basis Data (Database)</a:t>
            </a:r>
          </a:p>
        </p:txBody>
      </p:sp>
      <p:sp>
        <p:nvSpPr>
          <p:cNvPr id="17482" name="Text Box 232"/>
          <p:cNvSpPr txBox="1">
            <a:spLocks noChangeArrowheads="1"/>
          </p:cNvSpPr>
          <p:nvPr/>
        </p:nvSpPr>
        <p:spPr bwMode="auto">
          <a:xfrm>
            <a:off x="1214438" y="1816100"/>
            <a:ext cx="16271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r>
              <a:rPr lang="en-US" sz="1200" i="1">
                <a:solidFill>
                  <a:srgbClr val="0000FF"/>
                </a:solidFill>
                <a:latin typeface="Trebuchet MS" panose="020B0603020202020204" pitchFamily="34" charset="0"/>
              </a:rPr>
              <a:t>Tentukan ATTRIBUTE</a:t>
            </a:r>
          </a:p>
        </p:txBody>
      </p:sp>
      <p:sp>
        <p:nvSpPr>
          <p:cNvPr id="17483" name="Text Box 233"/>
          <p:cNvSpPr txBox="1">
            <a:spLocks noChangeArrowheads="1"/>
          </p:cNvSpPr>
          <p:nvPr/>
        </p:nvSpPr>
        <p:spPr bwMode="auto">
          <a:xfrm>
            <a:off x="6143625" y="4800600"/>
            <a:ext cx="11715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r>
              <a:rPr lang="en-US" sz="1200">
                <a:latin typeface="Trebuchet MS" panose="020B0603020202020204" pitchFamily="34" charset="0"/>
              </a:rPr>
              <a:t>TABLE SEPATU</a:t>
            </a:r>
          </a:p>
        </p:txBody>
      </p:sp>
      <p:sp>
        <p:nvSpPr>
          <p:cNvPr id="17484" name="Rectangle 235"/>
          <p:cNvSpPr>
            <a:spLocks noGrp="1" noChangeArrowheads="1"/>
          </p:cNvSpPr>
          <p:nvPr>
            <p:ph type="title"/>
          </p:nvPr>
        </p:nvSpPr>
        <p:spPr bwMode="auto">
          <a:xfrm>
            <a:off x="537041" y="304800"/>
            <a:ext cx="7543800" cy="990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eaLnBrk="1" hangingPunct="1"/>
            <a:r>
              <a:rPr lang="en-US" b="1" dirty="0" smtClean="0"/>
              <a:t>DATA PADA SEBUAH OBJECT</a:t>
            </a:r>
            <a:endParaRPr lang="en-US" dirty="0" smtClean="0"/>
          </a:p>
        </p:txBody>
      </p:sp>
    </p:spTree>
    <p:extLst>
      <p:ext uri="{BB962C8B-B14F-4D97-AF65-F5344CB8AC3E}">
        <p14:creationId xmlns:p14="http://schemas.microsoft.com/office/powerpoint/2010/main" val="1974572269"/>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b="1" dirty="0" smtClean="0">
                <a:solidFill>
                  <a:srgbClr val="0070C0"/>
                </a:solidFill>
              </a:rPr>
              <a:t>Alur Sistem BasisData</a:t>
            </a:r>
            <a:endParaRPr lang="id-ID" sz="6000" b="1" dirty="0">
              <a:solidFill>
                <a:srgbClr val="0070C0"/>
              </a:solidFill>
            </a:endParaRPr>
          </a:p>
        </p:txBody>
      </p:sp>
      <p:graphicFrame>
        <p:nvGraphicFramePr>
          <p:cNvPr id="4" name="Content Placeholder 3"/>
          <p:cNvGraphicFramePr>
            <a:graphicFrameLocks/>
          </p:cNvGraphicFramePr>
          <p:nvPr>
            <p:extLst/>
          </p:nvPr>
        </p:nvGraphicFramePr>
        <p:xfrm>
          <a:off x="476250" y="1658938"/>
          <a:ext cx="8320088" cy="4637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768625" y="3870132"/>
            <a:ext cx="2187436" cy="821134"/>
          </a:xfrm>
          <a:prstGeom prst="rect">
            <a:avLst/>
          </a:prstGeom>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r>
              <a:rPr lang="en-US" b="1" dirty="0">
                <a:solidFill>
                  <a:schemeClr val="tx1"/>
                </a:solidFill>
              </a:rPr>
              <a:t>MySQL, </a:t>
            </a:r>
            <a:r>
              <a:rPr lang="en-US" b="1" dirty="0" err="1">
                <a:solidFill>
                  <a:schemeClr val="tx1"/>
                </a:solidFill>
              </a:rPr>
              <a:t>PostgreSQL</a:t>
            </a:r>
            <a:endParaRPr lang="en-US" b="1" dirty="0">
              <a:solidFill>
                <a:schemeClr val="tx1"/>
              </a:solidFill>
            </a:endParaRPr>
          </a:p>
          <a:p>
            <a:pPr algn="ctr"/>
            <a:r>
              <a:rPr lang="en-US" dirty="0">
                <a:solidFill>
                  <a:schemeClr val="tx1"/>
                </a:solidFill>
              </a:rPr>
              <a:t>(DDL – DML)</a:t>
            </a:r>
          </a:p>
        </p:txBody>
      </p:sp>
      <p:sp>
        <p:nvSpPr>
          <p:cNvPr id="6" name="Rectangle 5"/>
          <p:cNvSpPr/>
          <p:nvPr/>
        </p:nvSpPr>
        <p:spPr>
          <a:xfrm>
            <a:off x="3543253" y="3870132"/>
            <a:ext cx="2185402" cy="821134"/>
          </a:xfrm>
          <a:prstGeom prst="rect">
            <a:avLst/>
          </a:prstGeom>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r>
              <a:rPr lang="en-US" b="1" dirty="0">
                <a:solidFill>
                  <a:schemeClr val="tx1"/>
                </a:solidFill>
              </a:rPr>
              <a:t>PHP, </a:t>
            </a:r>
            <a:r>
              <a:rPr lang="en-US" b="1" dirty="0" err="1">
                <a:solidFill>
                  <a:schemeClr val="tx1"/>
                </a:solidFill>
              </a:rPr>
              <a:t>Phyton</a:t>
            </a:r>
            <a:r>
              <a:rPr lang="en-US" b="1" dirty="0">
                <a:solidFill>
                  <a:schemeClr val="tx1"/>
                </a:solidFill>
              </a:rPr>
              <a:t>, Ruby</a:t>
            </a:r>
          </a:p>
          <a:p>
            <a:pPr algn="ctr"/>
            <a:r>
              <a:rPr lang="en-US" dirty="0">
                <a:solidFill>
                  <a:schemeClr val="tx1"/>
                </a:solidFill>
              </a:rPr>
              <a:t>(</a:t>
            </a:r>
            <a:r>
              <a:rPr lang="en-US" dirty="0" err="1">
                <a:solidFill>
                  <a:schemeClr val="tx1"/>
                </a:solidFill>
              </a:rPr>
              <a:t>Proccesing</a:t>
            </a:r>
            <a:r>
              <a:rPr lang="en-US" dirty="0">
                <a:solidFill>
                  <a:schemeClr val="tx1"/>
                </a:solidFill>
              </a:rPr>
              <a:t>)</a:t>
            </a:r>
          </a:p>
        </p:txBody>
      </p:sp>
      <p:grpSp>
        <p:nvGrpSpPr>
          <p:cNvPr id="7" name="Group 6"/>
          <p:cNvGrpSpPr/>
          <p:nvPr/>
        </p:nvGrpSpPr>
        <p:grpSpPr>
          <a:xfrm>
            <a:off x="6091387" y="3870132"/>
            <a:ext cx="2590250" cy="821636"/>
            <a:chOff x="6078135" y="3432312"/>
            <a:chExt cx="2590250" cy="821636"/>
          </a:xfrm>
        </p:grpSpPr>
        <p:sp>
          <p:nvSpPr>
            <p:cNvPr id="8" name="Rectangle 7"/>
            <p:cNvSpPr/>
            <p:nvPr/>
          </p:nvSpPr>
          <p:spPr>
            <a:xfrm>
              <a:off x="6654208" y="3432312"/>
              <a:ext cx="777240" cy="424070"/>
            </a:xfrm>
            <a:prstGeom prst="rect">
              <a:avLst/>
            </a:prstGeom>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r>
                <a:rPr lang="en-US" b="1" dirty="0">
                  <a:solidFill>
                    <a:schemeClr val="tx1"/>
                  </a:solidFill>
                </a:rPr>
                <a:t>HTML</a:t>
              </a:r>
            </a:p>
          </p:txBody>
        </p:sp>
        <p:sp>
          <p:nvSpPr>
            <p:cNvPr id="9" name="Rectangle 8"/>
            <p:cNvSpPr/>
            <p:nvPr/>
          </p:nvSpPr>
          <p:spPr>
            <a:xfrm>
              <a:off x="6078136" y="3432312"/>
              <a:ext cx="576072" cy="424070"/>
            </a:xfrm>
            <a:prstGeom prst="rect">
              <a:avLst/>
            </a:prstGeom>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r>
                <a:rPr lang="en-US" b="1" dirty="0">
                  <a:solidFill>
                    <a:schemeClr val="tx1"/>
                  </a:solidFill>
                </a:rPr>
                <a:t>CSS</a:t>
              </a:r>
            </a:p>
          </p:txBody>
        </p:sp>
        <p:sp>
          <p:nvSpPr>
            <p:cNvPr id="10" name="Rectangle 9"/>
            <p:cNvSpPr/>
            <p:nvPr/>
          </p:nvSpPr>
          <p:spPr>
            <a:xfrm>
              <a:off x="7431448" y="3432312"/>
              <a:ext cx="1236937" cy="424070"/>
            </a:xfrm>
            <a:prstGeom prst="rect">
              <a:avLst/>
            </a:prstGeom>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r>
                <a:rPr lang="en-US" b="1" dirty="0">
                  <a:solidFill>
                    <a:schemeClr val="tx1"/>
                  </a:solidFill>
                </a:rPr>
                <a:t>JavaScript</a:t>
              </a:r>
            </a:p>
          </p:txBody>
        </p:sp>
        <p:sp>
          <p:nvSpPr>
            <p:cNvPr id="11" name="Rectangle 10"/>
            <p:cNvSpPr/>
            <p:nvPr/>
          </p:nvSpPr>
          <p:spPr>
            <a:xfrm>
              <a:off x="6078135" y="3856382"/>
              <a:ext cx="2590250" cy="397566"/>
            </a:xfrm>
            <a:prstGeom prst="rect">
              <a:avLst/>
            </a:prstGeom>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r>
                <a:rPr lang="en-US" dirty="0">
                  <a:solidFill>
                    <a:schemeClr val="tx1"/>
                  </a:solidFill>
                </a:rPr>
                <a:t>(User Interface)</a:t>
              </a:r>
            </a:p>
          </p:txBody>
        </p:sp>
      </p:grpSp>
    </p:spTree>
    <p:extLst>
      <p:ext uri="{BB962C8B-B14F-4D97-AF65-F5344CB8AC3E}">
        <p14:creationId xmlns:p14="http://schemas.microsoft.com/office/powerpoint/2010/main" val="33376929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id-ID" b="1" dirty="0" smtClean="0"/>
              <a:t>Pokok Bahasan (Revisi)</a:t>
            </a:r>
            <a:endParaRPr lang="en-US" dirty="0"/>
          </a:p>
        </p:txBody>
      </p:sp>
      <p:graphicFrame>
        <p:nvGraphicFramePr>
          <p:cNvPr id="5" name="Content Placeholder 5">
            <a:extLst>
              <a:ext uri="{FF2B5EF4-FFF2-40B4-BE49-F238E27FC236}">
                <a16:creationId xmlns="" xmlns:a16="http://schemas.microsoft.com/office/drawing/2014/main" id="{7D95672D-CEB1-4176-995E-413BA719A872}"/>
              </a:ext>
            </a:extLst>
          </p:cNvPr>
          <p:cNvGraphicFramePr>
            <a:graphicFrameLocks/>
          </p:cNvGraphicFramePr>
          <p:nvPr>
            <p:extLst>
              <p:ext uri="{D42A27DB-BD31-4B8C-83A1-F6EECF244321}">
                <p14:modId xmlns:p14="http://schemas.microsoft.com/office/powerpoint/2010/main" val="2523911467"/>
              </p:ext>
            </p:extLst>
          </p:nvPr>
        </p:nvGraphicFramePr>
        <p:xfrm>
          <a:off x="167099" y="1761892"/>
          <a:ext cx="4214401" cy="5096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 xmlns:a16="http://schemas.microsoft.com/office/drawing/2014/main" id="{12476E74-6BD6-4D6D-981D-4EB5329F8F06}"/>
              </a:ext>
            </a:extLst>
          </p:cNvPr>
          <p:cNvGraphicFramePr>
            <a:graphicFrameLocks/>
          </p:cNvGraphicFramePr>
          <p:nvPr>
            <p:extLst>
              <p:ext uri="{D42A27DB-BD31-4B8C-83A1-F6EECF244321}">
                <p14:modId xmlns:p14="http://schemas.microsoft.com/office/powerpoint/2010/main" val="4159004004"/>
              </p:ext>
            </p:extLst>
          </p:nvPr>
        </p:nvGraphicFramePr>
        <p:xfrm>
          <a:off x="4762500" y="1761892"/>
          <a:ext cx="4214401" cy="48284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670265744"/>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b="1" dirty="0" smtClean="0">
                <a:solidFill>
                  <a:srgbClr val="0070C0"/>
                </a:solidFill>
              </a:rPr>
              <a:t>Logika BasisData pada </a:t>
            </a:r>
            <a:r>
              <a:rPr lang="id-ID" b="1" dirty="0">
                <a:solidFill>
                  <a:srgbClr val="0070C0"/>
                </a:solidFill>
              </a:rPr>
              <a:t>Pemrograman Web</a:t>
            </a:r>
            <a:endParaRPr lang="id-ID" sz="6000" b="1" dirty="0">
              <a:solidFill>
                <a:srgbClr val="0070C0"/>
              </a:solidFill>
            </a:endParaRPr>
          </a:p>
        </p:txBody>
      </p:sp>
      <p:sp>
        <p:nvSpPr>
          <p:cNvPr id="13" name="Rectangle 12"/>
          <p:cNvSpPr/>
          <p:nvPr/>
        </p:nvSpPr>
        <p:spPr>
          <a:xfrm>
            <a:off x="6783978" y="1553952"/>
            <a:ext cx="2011680" cy="4658264"/>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UI</a:t>
            </a:r>
          </a:p>
        </p:txBody>
      </p:sp>
      <p:sp>
        <p:nvSpPr>
          <p:cNvPr id="14" name="Rectangle 13"/>
          <p:cNvSpPr/>
          <p:nvPr/>
        </p:nvSpPr>
        <p:spPr>
          <a:xfrm>
            <a:off x="217459" y="1533003"/>
            <a:ext cx="2011680" cy="4658264"/>
          </a:xfrm>
          <a:prstGeom prst="rect">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DB</a:t>
            </a:r>
          </a:p>
        </p:txBody>
      </p:sp>
      <p:sp>
        <p:nvSpPr>
          <p:cNvPr id="15" name="Rectangle 14"/>
          <p:cNvSpPr/>
          <p:nvPr/>
        </p:nvSpPr>
        <p:spPr>
          <a:xfrm>
            <a:off x="3525078" y="1533003"/>
            <a:ext cx="2116716" cy="4658264"/>
          </a:xfrm>
          <a:prstGeom prst="rect">
            <a:avLst/>
          </a:prstGeom>
          <a:solidFill>
            <a:schemeClr val="accent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PHP</a:t>
            </a:r>
          </a:p>
        </p:txBody>
      </p:sp>
      <p:sp>
        <p:nvSpPr>
          <p:cNvPr id="16" name="Rectangle 15"/>
          <p:cNvSpPr/>
          <p:nvPr/>
        </p:nvSpPr>
        <p:spPr>
          <a:xfrm>
            <a:off x="6937733" y="1775793"/>
            <a:ext cx="1729190" cy="622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Narrow" panose="020B0606020202030204" pitchFamily="34" charset="0"/>
              </a:rPr>
              <a:t>Diperlukan</a:t>
            </a:r>
            <a:r>
              <a:rPr lang="en-US" sz="1600" dirty="0">
                <a:solidFill>
                  <a:schemeClr val="tx1"/>
                </a:solidFill>
                <a:latin typeface="Arial Narrow" panose="020B0606020202030204" pitchFamily="34" charset="0"/>
              </a:rPr>
              <a:t> </a:t>
            </a:r>
          </a:p>
          <a:p>
            <a:pPr algn="ctr"/>
            <a:r>
              <a:rPr lang="en-US" sz="1600" dirty="0">
                <a:solidFill>
                  <a:schemeClr val="tx1"/>
                </a:solidFill>
                <a:latin typeface="Arial Narrow" panose="020B0606020202030204" pitchFamily="34" charset="0"/>
              </a:rPr>
              <a:t>CRUD data</a:t>
            </a:r>
          </a:p>
        </p:txBody>
      </p:sp>
      <p:sp>
        <p:nvSpPr>
          <p:cNvPr id="17" name="Rectangle 16"/>
          <p:cNvSpPr/>
          <p:nvPr/>
        </p:nvSpPr>
        <p:spPr>
          <a:xfrm>
            <a:off x="3718841" y="1775793"/>
            <a:ext cx="1729190" cy="622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Narrow" panose="020B0606020202030204" pitchFamily="34" charset="0"/>
              </a:rPr>
              <a:t>Menerima</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permintaan</a:t>
            </a:r>
            <a:r>
              <a:rPr lang="en-US" sz="1600" dirty="0">
                <a:solidFill>
                  <a:schemeClr val="tx1"/>
                </a:solidFill>
                <a:latin typeface="Arial Narrow" panose="020B0606020202030204" pitchFamily="34" charset="0"/>
              </a:rPr>
              <a:t> data</a:t>
            </a:r>
          </a:p>
        </p:txBody>
      </p:sp>
      <p:sp>
        <p:nvSpPr>
          <p:cNvPr id="18" name="Rectangle 17"/>
          <p:cNvSpPr/>
          <p:nvPr/>
        </p:nvSpPr>
        <p:spPr>
          <a:xfrm>
            <a:off x="3718841" y="2702714"/>
            <a:ext cx="1729190" cy="622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Narrow" panose="020B0606020202030204" pitchFamily="34" charset="0"/>
              </a:rPr>
              <a:t>Meminta</a:t>
            </a:r>
            <a:r>
              <a:rPr lang="en-US" sz="1600" dirty="0">
                <a:solidFill>
                  <a:schemeClr val="tx1"/>
                </a:solidFill>
                <a:latin typeface="Arial Narrow" panose="020B0606020202030204" pitchFamily="34" charset="0"/>
              </a:rPr>
              <a:t> data</a:t>
            </a:r>
          </a:p>
        </p:txBody>
      </p:sp>
      <p:sp>
        <p:nvSpPr>
          <p:cNvPr id="19" name="Rectangle 18"/>
          <p:cNvSpPr/>
          <p:nvPr/>
        </p:nvSpPr>
        <p:spPr>
          <a:xfrm>
            <a:off x="6937733" y="2702714"/>
            <a:ext cx="1729190" cy="622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Narrow" panose="020B0606020202030204" pitchFamily="34" charset="0"/>
              </a:rPr>
              <a:t>Meminta</a:t>
            </a:r>
            <a:r>
              <a:rPr lang="en-US" sz="1600" dirty="0">
                <a:solidFill>
                  <a:schemeClr val="tx1"/>
                </a:solidFill>
                <a:latin typeface="Arial Narrow" panose="020B0606020202030204" pitchFamily="34" charset="0"/>
              </a:rPr>
              <a:t> CRUD</a:t>
            </a:r>
          </a:p>
          <a:p>
            <a:pPr algn="ctr"/>
            <a:r>
              <a:rPr lang="en-US" sz="1600" dirty="0">
                <a:solidFill>
                  <a:schemeClr val="tx1"/>
                </a:solidFill>
                <a:latin typeface="Arial Narrow" panose="020B0606020202030204" pitchFamily="34" charset="0"/>
              </a:rPr>
              <a:t>data</a:t>
            </a:r>
          </a:p>
        </p:txBody>
      </p:sp>
      <p:cxnSp>
        <p:nvCxnSpPr>
          <p:cNvPr id="20" name="Straight Arrow Connector 19"/>
          <p:cNvCxnSpPr/>
          <p:nvPr/>
        </p:nvCxnSpPr>
        <p:spPr>
          <a:xfrm flipH="1" flipV="1">
            <a:off x="5234609" y="1934819"/>
            <a:ext cx="1934817" cy="1079322"/>
          </a:xfrm>
          <a:prstGeom prst="straightConnector1">
            <a:avLst/>
          </a:prstGeom>
          <a:ln w="571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534406" y="2132055"/>
            <a:ext cx="2459" cy="882085"/>
          </a:xfrm>
          <a:prstGeom prst="straightConnector1">
            <a:avLst/>
          </a:prstGeom>
          <a:ln w="571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583436" y="2292629"/>
            <a:ext cx="0" cy="609599"/>
          </a:xfrm>
          <a:prstGeom prst="straightConnector1">
            <a:avLst/>
          </a:prstGeom>
          <a:ln w="571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356560" y="1770238"/>
            <a:ext cx="1729190" cy="622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Narrow" panose="020B0606020202030204" pitchFamily="34" charset="0"/>
              </a:rPr>
              <a:t>Menerima</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permintaan</a:t>
            </a:r>
            <a:r>
              <a:rPr lang="en-US" sz="1600" dirty="0">
                <a:solidFill>
                  <a:schemeClr val="tx1"/>
                </a:solidFill>
                <a:latin typeface="Arial Narrow" panose="020B0606020202030204" pitchFamily="34" charset="0"/>
              </a:rPr>
              <a:t> data</a:t>
            </a:r>
          </a:p>
        </p:txBody>
      </p:sp>
      <p:sp>
        <p:nvSpPr>
          <p:cNvPr id="31" name="Rectangle 30"/>
          <p:cNvSpPr/>
          <p:nvPr/>
        </p:nvSpPr>
        <p:spPr>
          <a:xfrm>
            <a:off x="356560" y="2573097"/>
            <a:ext cx="1729190" cy="622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Narrow" panose="020B0606020202030204" pitchFamily="34" charset="0"/>
              </a:rPr>
              <a:t>Menyeleksi</a:t>
            </a:r>
            <a:r>
              <a:rPr lang="en-US" sz="1600" dirty="0">
                <a:solidFill>
                  <a:schemeClr val="tx1"/>
                </a:solidFill>
                <a:latin typeface="Arial Narrow" panose="020B0606020202030204" pitchFamily="34" charset="0"/>
              </a:rPr>
              <a:t> data</a:t>
            </a:r>
          </a:p>
        </p:txBody>
      </p:sp>
      <p:cxnSp>
        <p:nvCxnSpPr>
          <p:cNvPr id="32" name="Straight Arrow Connector 31"/>
          <p:cNvCxnSpPr/>
          <p:nvPr/>
        </p:nvCxnSpPr>
        <p:spPr>
          <a:xfrm flipH="1" flipV="1">
            <a:off x="1884662" y="1934819"/>
            <a:ext cx="1934817" cy="1079322"/>
          </a:xfrm>
          <a:prstGeom prst="straightConnector1">
            <a:avLst/>
          </a:prstGeom>
          <a:ln w="571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467073" y="2198315"/>
            <a:ext cx="0" cy="633326"/>
          </a:xfrm>
          <a:prstGeom prst="straightConnector1">
            <a:avLst/>
          </a:prstGeom>
          <a:ln w="571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718841" y="4295880"/>
            <a:ext cx="1729190" cy="622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Narrow" panose="020B0606020202030204" pitchFamily="34" charset="0"/>
              </a:rPr>
              <a:t>Menerima</a:t>
            </a:r>
            <a:r>
              <a:rPr lang="en-US" sz="1600" dirty="0">
                <a:solidFill>
                  <a:schemeClr val="tx1"/>
                </a:solidFill>
                <a:latin typeface="Arial Narrow" panose="020B0606020202030204" pitchFamily="34" charset="0"/>
              </a:rPr>
              <a:t> data</a:t>
            </a:r>
          </a:p>
        </p:txBody>
      </p:sp>
      <p:cxnSp>
        <p:nvCxnSpPr>
          <p:cNvPr id="35" name="Straight Arrow Connector 34"/>
          <p:cNvCxnSpPr/>
          <p:nvPr/>
        </p:nvCxnSpPr>
        <p:spPr>
          <a:xfrm>
            <a:off x="1586788" y="3035090"/>
            <a:ext cx="2362360" cy="1444146"/>
          </a:xfrm>
          <a:prstGeom prst="straightConnector1">
            <a:avLst/>
          </a:prstGeom>
          <a:ln w="571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3718841" y="5202729"/>
            <a:ext cx="1729190" cy="622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Narrow" panose="020B0606020202030204" pitchFamily="34" charset="0"/>
              </a:rPr>
              <a:t>Mengirim</a:t>
            </a:r>
            <a:r>
              <a:rPr lang="en-US" sz="1600" dirty="0">
                <a:solidFill>
                  <a:schemeClr val="tx1"/>
                </a:solidFill>
                <a:latin typeface="Arial Narrow" panose="020B0606020202030204" pitchFamily="34" charset="0"/>
              </a:rPr>
              <a:t> data </a:t>
            </a:r>
            <a:r>
              <a:rPr lang="en-US" sz="1600" dirty="0" err="1">
                <a:solidFill>
                  <a:schemeClr val="tx1"/>
                </a:solidFill>
                <a:latin typeface="Arial Narrow" panose="020B0606020202030204" pitchFamily="34" charset="0"/>
              </a:rPr>
              <a:t>ke</a:t>
            </a:r>
            <a:r>
              <a:rPr lang="en-US" sz="1600" dirty="0">
                <a:solidFill>
                  <a:schemeClr val="tx1"/>
                </a:solidFill>
                <a:latin typeface="Arial Narrow" panose="020B0606020202030204" pitchFamily="34" charset="0"/>
              </a:rPr>
              <a:t> </a:t>
            </a:r>
            <a:r>
              <a:rPr lang="en-US" sz="1600" dirty="0" err="1">
                <a:solidFill>
                  <a:schemeClr val="tx1"/>
                </a:solidFill>
                <a:latin typeface="Arial Narrow" panose="020B0606020202030204" pitchFamily="34" charset="0"/>
              </a:rPr>
              <a:t>tampilan</a:t>
            </a:r>
            <a:endParaRPr lang="en-US" sz="1600" dirty="0">
              <a:solidFill>
                <a:schemeClr val="tx1"/>
              </a:solidFill>
              <a:latin typeface="Arial Narrow" panose="020B0606020202030204" pitchFamily="34" charset="0"/>
            </a:endParaRPr>
          </a:p>
        </p:txBody>
      </p:sp>
      <p:cxnSp>
        <p:nvCxnSpPr>
          <p:cNvPr id="37" name="Straight Arrow Connector 36"/>
          <p:cNvCxnSpPr/>
          <p:nvPr/>
        </p:nvCxnSpPr>
        <p:spPr>
          <a:xfrm>
            <a:off x="3872487" y="4733237"/>
            <a:ext cx="0" cy="700155"/>
          </a:xfrm>
          <a:prstGeom prst="straightConnector1">
            <a:avLst/>
          </a:prstGeom>
          <a:ln w="571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6937733" y="5202729"/>
            <a:ext cx="1729190" cy="622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Narrow" panose="020B0606020202030204" pitchFamily="34" charset="0"/>
              </a:rPr>
              <a:t>CRUD data </a:t>
            </a:r>
          </a:p>
          <a:p>
            <a:pPr algn="ctr"/>
            <a:r>
              <a:rPr lang="en-US" sz="1600" dirty="0" err="1">
                <a:solidFill>
                  <a:schemeClr val="tx1"/>
                </a:solidFill>
                <a:latin typeface="Arial Narrow" panose="020B0606020202030204" pitchFamily="34" charset="0"/>
              </a:rPr>
              <a:t>selesai</a:t>
            </a:r>
            <a:endParaRPr lang="en-US" sz="1600" dirty="0">
              <a:solidFill>
                <a:schemeClr val="tx1"/>
              </a:solidFill>
              <a:latin typeface="Arial Narrow" panose="020B0606020202030204" pitchFamily="34" charset="0"/>
            </a:endParaRPr>
          </a:p>
        </p:txBody>
      </p:sp>
      <p:cxnSp>
        <p:nvCxnSpPr>
          <p:cNvPr id="39" name="Straight Arrow Connector 38"/>
          <p:cNvCxnSpPr/>
          <p:nvPr/>
        </p:nvCxnSpPr>
        <p:spPr>
          <a:xfrm>
            <a:off x="5327374" y="5573644"/>
            <a:ext cx="1922953" cy="0"/>
          </a:xfrm>
          <a:prstGeom prst="straightConnector1">
            <a:avLst/>
          </a:prstGeom>
          <a:ln w="571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0961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500"/>
                                        <p:tgtEl>
                                          <p:spTgt spid="3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fade">
                                      <p:cBhvr>
                                        <p:cTn id="8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30" grpId="0" animBg="1"/>
      <p:bldP spid="31" grpId="0" animBg="1"/>
      <p:bldP spid="34" grpId="0" animBg="1"/>
      <p:bldP spid="36" grpId="0" animBg="1"/>
      <p:bldP spid="3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ChangeArrowheads="1"/>
          </p:cNvSpPr>
          <p:nvPr/>
        </p:nvSpPr>
        <p:spPr bwMode="auto">
          <a:xfrm>
            <a:off x="787400" y="296334"/>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KEUNTUNGAN BASIS DATA (DATABASE) </a:t>
            </a:r>
          </a:p>
        </p:txBody>
      </p:sp>
      <p:sp>
        <p:nvSpPr>
          <p:cNvPr id="24579" name="Text Box 9"/>
          <p:cNvSpPr txBox="1">
            <a:spLocks noChangeArrowheads="1"/>
          </p:cNvSpPr>
          <p:nvPr/>
        </p:nvSpPr>
        <p:spPr bwMode="auto">
          <a:xfrm>
            <a:off x="1824038" y="1889125"/>
            <a:ext cx="5186362"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50000"/>
              </a:lnSpc>
            </a:pPr>
            <a:r>
              <a:rPr lang="en-US" sz="2000">
                <a:latin typeface="Trebuchet MS" panose="020B0603020202020204" pitchFamily="34" charset="0"/>
              </a:rPr>
              <a:t>1). </a:t>
            </a:r>
            <a:r>
              <a:rPr lang="en-US" sz="2000" i="1">
                <a:latin typeface="Trebuchet MS" panose="020B0603020202020204" pitchFamily="34" charset="0"/>
              </a:rPr>
              <a:t>Mengurangi redudansi data</a:t>
            </a:r>
          </a:p>
          <a:p>
            <a:pPr eaLnBrk="1" hangingPunct="1">
              <a:lnSpc>
                <a:spcPct val="150000"/>
              </a:lnSpc>
            </a:pPr>
            <a:r>
              <a:rPr lang="en-US" sz="2000">
                <a:latin typeface="Trebuchet MS" panose="020B0603020202020204" pitchFamily="34" charset="0"/>
              </a:rPr>
              <a:t>2). </a:t>
            </a:r>
            <a:r>
              <a:rPr lang="en-US" sz="2000" i="1">
                <a:latin typeface="Trebuchet MS" panose="020B0603020202020204" pitchFamily="34" charset="0"/>
              </a:rPr>
              <a:t>Integritas Data</a:t>
            </a:r>
          </a:p>
          <a:p>
            <a:pPr eaLnBrk="1" hangingPunct="1">
              <a:lnSpc>
                <a:spcPct val="150000"/>
              </a:lnSpc>
            </a:pPr>
            <a:r>
              <a:rPr lang="en-US" sz="2000">
                <a:latin typeface="Trebuchet MS" panose="020B0603020202020204" pitchFamily="34" charset="0"/>
              </a:rPr>
              <a:t>3). </a:t>
            </a:r>
            <a:r>
              <a:rPr lang="en-US" sz="2000" i="1">
                <a:latin typeface="Trebuchet MS" panose="020B0603020202020204" pitchFamily="34" charset="0"/>
              </a:rPr>
              <a:t>Menghindari inkonsisten data</a:t>
            </a:r>
          </a:p>
          <a:p>
            <a:pPr eaLnBrk="1" hangingPunct="1">
              <a:lnSpc>
                <a:spcPct val="150000"/>
              </a:lnSpc>
            </a:pPr>
            <a:r>
              <a:rPr lang="en-US" sz="2000">
                <a:latin typeface="Trebuchet MS" panose="020B0603020202020204" pitchFamily="34" charset="0"/>
              </a:rPr>
              <a:t>4). </a:t>
            </a:r>
            <a:r>
              <a:rPr lang="en-US" sz="2000" i="1">
                <a:latin typeface="Trebuchet MS" panose="020B0603020202020204" pitchFamily="34" charset="0"/>
              </a:rPr>
              <a:t>Penggunaan data bersama</a:t>
            </a:r>
          </a:p>
          <a:p>
            <a:pPr eaLnBrk="1" hangingPunct="1">
              <a:lnSpc>
                <a:spcPct val="150000"/>
              </a:lnSpc>
            </a:pPr>
            <a:r>
              <a:rPr lang="en-US" sz="2000">
                <a:latin typeface="Trebuchet MS" panose="020B0603020202020204" pitchFamily="34" charset="0"/>
              </a:rPr>
              <a:t>5). </a:t>
            </a:r>
            <a:r>
              <a:rPr lang="en-US" sz="2000" i="1">
                <a:latin typeface="Trebuchet MS" panose="020B0603020202020204" pitchFamily="34" charset="0"/>
              </a:rPr>
              <a:t>Standarisasi data</a:t>
            </a:r>
          </a:p>
          <a:p>
            <a:pPr eaLnBrk="1" hangingPunct="1">
              <a:lnSpc>
                <a:spcPct val="150000"/>
              </a:lnSpc>
            </a:pPr>
            <a:r>
              <a:rPr lang="en-US" sz="2000">
                <a:latin typeface="Trebuchet MS" panose="020B0603020202020204" pitchFamily="34" charset="0"/>
              </a:rPr>
              <a:t>6). </a:t>
            </a:r>
            <a:r>
              <a:rPr lang="en-US" sz="2000" i="1">
                <a:latin typeface="Trebuchet MS" panose="020B0603020202020204" pitchFamily="34" charset="0"/>
              </a:rPr>
              <a:t>Jaminan Keamanan Data (Security Data)</a:t>
            </a:r>
          </a:p>
          <a:p>
            <a:pPr eaLnBrk="1" hangingPunct="1">
              <a:lnSpc>
                <a:spcPct val="150000"/>
              </a:lnSpc>
            </a:pPr>
            <a:r>
              <a:rPr lang="en-US" sz="2000">
                <a:latin typeface="Trebuchet MS" panose="020B0603020202020204" pitchFamily="34" charset="0"/>
              </a:rPr>
              <a:t>7). </a:t>
            </a:r>
            <a:r>
              <a:rPr lang="en-US" sz="2000" i="1">
                <a:latin typeface="Trebuchet MS" panose="020B0603020202020204" pitchFamily="34" charset="0"/>
              </a:rPr>
              <a:t>Menyeimbangkan kebutuhan data</a:t>
            </a:r>
          </a:p>
        </p:txBody>
      </p:sp>
    </p:spTree>
    <p:extLst>
      <p:ext uri="{BB962C8B-B14F-4D97-AF65-F5344CB8AC3E}">
        <p14:creationId xmlns:p14="http://schemas.microsoft.com/office/powerpoint/2010/main" val="3378306530"/>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ChangeArrowheads="1"/>
          </p:cNvSpPr>
          <p:nvPr/>
        </p:nvSpPr>
        <p:spPr bwMode="auto">
          <a:xfrm>
            <a:off x="550334" y="262467"/>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KERUGIAN BASIS DATA (DATABASE) </a:t>
            </a:r>
          </a:p>
        </p:txBody>
      </p:sp>
      <p:sp>
        <p:nvSpPr>
          <p:cNvPr id="25603" name="Text Box 9"/>
          <p:cNvSpPr txBox="1">
            <a:spLocks noChangeArrowheads="1"/>
          </p:cNvSpPr>
          <p:nvPr/>
        </p:nvSpPr>
        <p:spPr bwMode="auto">
          <a:xfrm>
            <a:off x="669925" y="1431925"/>
            <a:ext cx="7788275" cy="372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50000"/>
              </a:lnSpc>
            </a:pPr>
            <a:r>
              <a:rPr lang="en-US" sz="2000">
                <a:latin typeface="Trebuchet MS" panose="020B0603020202020204" pitchFamily="34" charset="0"/>
              </a:rPr>
              <a:t>1). Diperlukan </a:t>
            </a:r>
            <a:r>
              <a:rPr lang="en-US" sz="2000" i="1">
                <a:latin typeface="Trebuchet MS" panose="020B0603020202020204" pitchFamily="34" charset="0"/>
              </a:rPr>
              <a:t>hardware</a:t>
            </a:r>
            <a:r>
              <a:rPr lang="en-US" sz="2000">
                <a:latin typeface="Trebuchet MS" panose="020B0603020202020204" pitchFamily="34" charset="0"/>
              </a:rPr>
              <a:t> (perangkat keras tambahan) : CPU yang</a:t>
            </a:r>
            <a:br>
              <a:rPr lang="en-US" sz="2000">
                <a:latin typeface="Trebuchet MS" panose="020B0603020202020204" pitchFamily="34" charset="0"/>
              </a:rPr>
            </a:br>
            <a:r>
              <a:rPr lang="en-US" sz="2000">
                <a:latin typeface="Trebuchet MS" panose="020B0603020202020204" pitchFamily="34" charset="0"/>
              </a:rPr>
              <a:t>      lebih kuat, terminal yang lebih banyak, alat komunikasi.</a:t>
            </a:r>
          </a:p>
          <a:p>
            <a:pPr eaLnBrk="1" hangingPunct="1">
              <a:lnSpc>
                <a:spcPct val="150000"/>
              </a:lnSpc>
            </a:pPr>
            <a:r>
              <a:rPr lang="en-US" sz="2000">
                <a:latin typeface="Trebuchet MS" panose="020B0603020202020204" pitchFamily="34" charset="0"/>
              </a:rPr>
              <a:t>2). Biaya </a:t>
            </a:r>
            <a:r>
              <a:rPr lang="en-US" sz="2000" i="1">
                <a:latin typeface="Trebuchet MS" panose="020B0603020202020204" pitchFamily="34" charset="0"/>
              </a:rPr>
              <a:t>Performance</a:t>
            </a:r>
            <a:r>
              <a:rPr lang="en-US" sz="2000">
                <a:latin typeface="Trebuchet MS" panose="020B0603020202020204" pitchFamily="34" charset="0"/>
              </a:rPr>
              <a:t> yang lebih besar : listrik, personil yang</a:t>
            </a:r>
            <a:br>
              <a:rPr lang="en-US" sz="2000">
                <a:latin typeface="Trebuchet MS" panose="020B0603020202020204" pitchFamily="34" charset="0"/>
              </a:rPr>
            </a:br>
            <a:r>
              <a:rPr lang="en-US" sz="2000">
                <a:latin typeface="Trebuchet MS" panose="020B0603020202020204" pitchFamily="34" charset="0"/>
              </a:rPr>
              <a:t>      lebih tinggi klasifikasinya, biaya telekomunikasi antar lokasi.</a:t>
            </a:r>
          </a:p>
          <a:p>
            <a:pPr eaLnBrk="1" hangingPunct="1">
              <a:lnSpc>
                <a:spcPct val="150000"/>
              </a:lnSpc>
            </a:pPr>
            <a:r>
              <a:rPr lang="en-US" sz="2000">
                <a:latin typeface="Trebuchet MS" panose="020B0603020202020204" pitchFamily="34" charset="0"/>
              </a:rPr>
              <a:t>3). Rawannya keberhasilan operasi : gangguan listrik, dan</a:t>
            </a:r>
            <a:br>
              <a:rPr lang="en-US" sz="2000">
                <a:latin typeface="Trebuchet MS" panose="020B0603020202020204" pitchFamily="34" charset="0"/>
              </a:rPr>
            </a:br>
            <a:r>
              <a:rPr lang="en-US" sz="2000">
                <a:latin typeface="Trebuchet MS" panose="020B0603020202020204" pitchFamily="34" charset="0"/>
              </a:rPr>
              <a:t>      komunikasi.</a:t>
            </a:r>
          </a:p>
          <a:p>
            <a:pPr eaLnBrk="1" hangingPunct="1">
              <a:lnSpc>
                <a:spcPct val="150000"/>
              </a:lnSpc>
            </a:pPr>
            <a:r>
              <a:rPr lang="en-US" sz="2000">
                <a:latin typeface="Trebuchet MS" panose="020B0603020202020204" pitchFamily="34" charset="0"/>
              </a:rPr>
              <a:t>4). Sistem kelihatan lebih kompleks : banyaknya aspek yang harus</a:t>
            </a:r>
            <a:br>
              <a:rPr lang="en-US" sz="2000">
                <a:latin typeface="Trebuchet MS" panose="020B0603020202020204" pitchFamily="34" charset="0"/>
              </a:rPr>
            </a:br>
            <a:r>
              <a:rPr lang="en-US" sz="2000">
                <a:latin typeface="Trebuchet MS" panose="020B0603020202020204" pitchFamily="34" charset="0"/>
              </a:rPr>
              <a:t>      diperhatikan.</a:t>
            </a:r>
          </a:p>
        </p:txBody>
      </p:sp>
    </p:spTree>
    <p:extLst>
      <p:ext uri="{BB962C8B-B14F-4D97-AF65-F5344CB8AC3E}">
        <p14:creationId xmlns:p14="http://schemas.microsoft.com/office/powerpoint/2010/main" val="1572180159"/>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
          <p:cNvSpPr>
            <a:spLocks noChangeArrowheads="1"/>
          </p:cNvSpPr>
          <p:nvPr/>
        </p:nvSpPr>
        <p:spPr bwMode="auto">
          <a:xfrm>
            <a:off x="584200" y="296334"/>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OPERASI DASAR BASIS DATA </a:t>
            </a:r>
          </a:p>
        </p:txBody>
      </p:sp>
      <p:sp>
        <p:nvSpPr>
          <p:cNvPr id="26627" name="Text Box 9"/>
          <p:cNvSpPr txBox="1">
            <a:spLocks noChangeArrowheads="1"/>
          </p:cNvSpPr>
          <p:nvPr/>
        </p:nvSpPr>
        <p:spPr bwMode="auto">
          <a:xfrm>
            <a:off x="304800" y="1481138"/>
            <a:ext cx="8686800"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50000"/>
              </a:lnSpc>
            </a:pPr>
            <a:r>
              <a:rPr lang="en-US" sz="2200">
                <a:latin typeface="Trebuchet MS" panose="020B0603020202020204" pitchFamily="34" charset="0"/>
              </a:rPr>
              <a:t>1). </a:t>
            </a:r>
            <a:r>
              <a:rPr lang="en-US" sz="2200" i="1">
                <a:latin typeface="Trebuchet MS" panose="020B0603020202020204" pitchFamily="34" charset="0"/>
              </a:rPr>
              <a:t>Pembuatan basis data baru (</a:t>
            </a:r>
            <a:r>
              <a:rPr lang="en-US" sz="2200" i="1">
                <a:solidFill>
                  <a:srgbClr val="FF0000"/>
                </a:solidFill>
                <a:latin typeface="Trebuchet MS" panose="020B0603020202020204" pitchFamily="34" charset="0"/>
              </a:rPr>
              <a:t>create database</a:t>
            </a:r>
            <a:r>
              <a:rPr lang="en-US" sz="2200">
                <a:latin typeface="Trebuchet MS" panose="020B0603020202020204" pitchFamily="34" charset="0"/>
              </a:rPr>
              <a:t>)</a:t>
            </a:r>
          </a:p>
          <a:p>
            <a:pPr eaLnBrk="1" hangingPunct="1">
              <a:lnSpc>
                <a:spcPct val="150000"/>
              </a:lnSpc>
            </a:pPr>
            <a:r>
              <a:rPr lang="en-US" sz="2200">
                <a:latin typeface="Trebuchet MS" panose="020B0603020202020204" pitchFamily="34" charset="0"/>
              </a:rPr>
              <a:t>2). </a:t>
            </a:r>
            <a:r>
              <a:rPr lang="en-US" sz="2200" i="1">
                <a:latin typeface="Trebuchet MS" panose="020B0603020202020204" pitchFamily="34" charset="0"/>
              </a:rPr>
              <a:t>Penghapusan basis data (</a:t>
            </a:r>
            <a:r>
              <a:rPr lang="en-US" sz="2200" i="1">
                <a:solidFill>
                  <a:srgbClr val="FF0000"/>
                </a:solidFill>
                <a:latin typeface="Trebuchet MS" panose="020B0603020202020204" pitchFamily="34" charset="0"/>
              </a:rPr>
              <a:t>drop database</a:t>
            </a:r>
            <a:r>
              <a:rPr lang="en-US" sz="2200" i="1">
                <a:latin typeface="Trebuchet MS" panose="020B0603020202020204" pitchFamily="34" charset="0"/>
              </a:rPr>
              <a:t>)</a:t>
            </a:r>
          </a:p>
          <a:p>
            <a:pPr eaLnBrk="1" hangingPunct="1">
              <a:lnSpc>
                <a:spcPct val="150000"/>
              </a:lnSpc>
            </a:pPr>
            <a:r>
              <a:rPr lang="en-US" sz="2200">
                <a:latin typeface="Trebuchet MS" panose="020B0603020202020204" pitchFamily="34" charset="0"/>
              </a:rPr>
              <a:t>3). </a:t>
            </a:r>
            <a:r>
              <a:rPr lang="en-US" sz="2200" i="1">
                <a:latin typeface="Trebuchet MS" panose="020B0603020202020204" pitchFamily="34" charset="0"/>
              </a:rPr>
              <a:t>Pembuatan table baru ke suatu basis data (</a:t>
            </a:r>
            <a:r>
              <a:rPr lang="en-US" sz="2200" i="1">
                <a:solidFill>
                  <a:srgbClr val="FF0000"/>
                </a:solidFill>
                <a:latin typeface="Trebuchet MS" panose="020B0603020202020204" pitchFamily="34" charset="0"/>
              </a:rPr>
              <a:t>create table</a:t>
            </a:r>
            <a:r>
              <a:rPr lang="en-US" sz="2200">
                <a:latin typeface="Trebuchet MS" panose="020B0603020202020204" pitchFamily="34" charset="0"/>
              </a:rPr>
              <a:t>)</a:t>
            </a:r>
          </a:p>
          <a:p>
            <a:pPr eaLnBrk="1" hangingPunct="1">
              <a:lnSpc>
                <a:spcPct val="150000"/>
              </a:lnSpc>
            </a:pPr>
            <a:r>
              <a:rPr lang="en-US" sz="2200">
                <a:latin typeface="Trebuchet MS" panose="020B0603020202020204" pitchFamily="34" charset="0"/>
              </a:rPr>
              <a:t>4). </a:t>
            </a:r>
            <a:r>
              <a:rPr lang="en-US" sz="2200" i="1">
                <a:latin typeface="Trebuchet MS" panose="020B0603020202020204" pitchFamily="34" charset="0"/>
              </a:rPr>
              <a:t>Penghapusan table dari suatu basis data (</a:t>
            </a:r>
            <a:r>
              <a:rPr lang="en-US" sz="2200" i="1">
                <a:solidFill>
                  <a:srgbClr val="FF0000"/>
                </a:solidFill>
                <a:latin typeface="Trebuchet MS" panose="020B0603020202020204" pitchFamily="34" charset="0"/>
              </a:rPr>
              <a:t>drop table</a:t>
            </a:r>
            <a:r>
              <a:rPr lang="en-US" sz="2200" i="1">
                <a:latin typeface="Trebuchet MS" panose="020B0603020202020204" pitchFamily="34" charset="0"/>
              </a:rPr>
              <a:t>)</a:t>
            </a:r>
          </a:p>
          <a:p>
            <a:pPr eaLnBrk="1" hangingPunct="1">
              <a:lnSpc>
                <a:spcPct val="150000"/>
              </a:lnSpc>
            </a:pPr>
            <a:r>
              <a:rPr lang="en-US" sz="2200">
                <a:latin typeface="Trebuchet MS" panose="020B0603020202020204" pitchFamily="34" charset="0"/>
              </a:rPr>
              <a:t>5). </a:t>
            </a:r>
            <a:r>
              <a:rPr lang="en-US" sz="2200" i="1">
                <a:latin typeface="Trebuchet MS" panose="020B0603020202020204" pitchFamily="34" charset="0"/>
              </a:rPr>
              <a:t>Penambahan/pengisian data baru di sebuah basis data (</a:t>
            </a:r>
            <a:r>
              <a:rPr lang="en-US" sz="2200" i="1">
                <a:solidFill>
                  <a:srgbClr val="FF0000"/>
                </a:solidFill>
                <a:latin typeface="Trebuchet MS" panose="020B0603020202020204" pitchFamily="34" charset="0"/>
              </a:rPr>
              <a:t>insert</a:t>
            </a:r>
            <a:r>
              <a:rPr lang="en-US" sz="2200" i="1">
                <a:latin typeface="Trebuchet MS" panose="020B0603020202020204" pitchFamily="34" charset="0"/>
              </a:rPr>
              <a:t>)</a:t>
            </a:r>
          </a:p>
          <a:p>
            <a:pPr eaLnBrk="1" hangingPunct="1">
              <a:lnSpc>
                <a:spcPct val="150000"/>
              </a:lnSpc>
            </a:pPr>
            <a:r>
              <a:rPr lang="en-US" sz="2200">
                <a:latin typeface="Trebuchet MS" panose="020B0603020202020204" pitchFamily="34" charset="0"/>
              </a:rPr>
              <a:t>6). </a:t>
            </a:r>
            <a:r>
              <a:rPr lang="en-US" sz="2200" i="1">
                <a:latin typeface="Trebuchet MS" panose="020B0603020202020204" pitchFamily="34" charset="0"/>
              </a:rPr>
              <a:t>Pengambilan data dari sebuah table (</a:t>
            </a:r>
            <a:r>
              <a:rPr lang="en-US" sz="2200" i="1">
                <a:solidFill>
                  <a:srgbClr val="FF0000"/>
                </a:solidFill>
                <a:latin typeface="Trebuchet MS" panose="020B0603020202020204" pitchFamily="34" charset="0"/>
              </a:rPr>
              <a:t>retrieve / search</a:t>
            </a:r>
            <a:r>
              <a:rPr lang="en-US" sz="2200" i="1">
                <a:latin typeface="Trebuchet MS" panose="020B0603020202020204" pitchFamily="34" charset="0"/>
              </a:rPr>
              <a:t>)</a:t>
            </a:r>
          </a:p>
          <a:p>
            <a:pPr eaLnBrk="1" hangingPunct="1">
              <a:lnSpc>
                <a:spcPct val="150000"/>
              </a:lnSpc>
            </a:pPr>
            <a:r>
              <a:rPr lang="en-US" sz="2200">
                <a:latin typeface="Trebuchet MS" panose="020B0603020202020204" pitchFamily="34" charset="0"/>
              </a:rPr>
              <a:t>7). </a:t>
            </a:r>
            <a:r>
              <a:rPr lang="en-US" sz="2200" i="1">
                <a:latin typeface="Trebuchet MS" panose="020B0603020202020204" pitchFamily="34" charset="0"/>
              </a:rPr>
              <a:t>Pengubahan data dalam sebuah table (</a:t>
            </a:r>
            <a:r>
              <a:rPr lang="en-US" sz="2200" i="1">
                <a:solidFill>
                  <a:srgbClr val="FF0000"/>
                </a:solidFill>
                <a:latin typeface="Trebuchet MS" panose="020B0603020202020204" pitchFamily="34" charset="0"/>
              </a:rPr>
              <a:t>update</a:t>
            </a:r>
            <a:r>
              <a:rPr lang="en-US" sz="2200" i="1">
                <a:latin typeface="Trebuchet MS" panose="020B0603020202020204" pitchFamily="34" charset="0"/>
              </a:rPr>
              <a:t>)</a:t>
            </a:r>
          </a:p>
          <a:p>
            <a:pPr eaLnBrk="1" hangingPunct="1">
              <a:lnSpc>
                <a:spcPct val="150000"/>
              </a:lnSpc>
            </a:pPr>
            <a:r>
              <a:rPr lang="en-US" sz="2200">
                <a:latin typeface="Trebuchet MS" panose="020B0603020202020204" pitchFamily="34" charset="0"/>
              </a:rPr>
              <a:t>8). </a:t>
            </a:r>
            <a:r>
              <a:rPr lang="en-US" sz="2200" i="1">
                <a:latin typeface="Trebuchet MS" panose="020B0603020202020204" pitchFamily="34" charset="0"/>
              </a:rPr>
              <a:t>Penghapusan data dari sebuah table (</a:t>
            </a:r>
            <a:r>
              <a:rPr lang="en-US" sz="2200" i="1">
                <a:solidFill>
                  <a:srgbClr val="FF0000"/>
                </a:solidFill>
                <a:latin typeface="Trebuchet MS" panose="020B0603020202020204" pitchFamily="34" charset="0"/>
              </a:rPr>
              <a:t>delete</a:t>
            </a:r>
            <a:r>
              <a:rPr lang="en-US" sz="2200" i="1">
                <a:latin typeface="Trebuchet MS" panose="020B0603020202020204" pitchFamily="34" charset="0"/>
              </a:rPr>
              <a:t>)</a:t>
            </a:r>
          </a:p>
        </p:txBody>
      </p:sp>
    </p:spTree>
    <p:extLst>
      <p:ext uri="{BB962C8B-B14F-4D97-AF65-F5344CB8AC3E}">
        <p14:creationId xmlns:p14="http://schemas.microsoft.com/office/powerpoint/2010/main" val="3695102465"/>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2</a:t>
            </a:r>
            <a:r>
              <a:rPr lang="id-ID" dirty="0" smtClean="0"/>
              <a:t>) </a:t>
            </a:r>
            <a:r>
              <a:rPr lang="id-ID" dirty="0"/>
              <a:t>RDBMS &amp; </a:t>
            </a:r>
            <a:r>
              <a:rPr lang="id-ID" dirty="0" smtClean="0"/>
              <a:t>SQL </a:t>
            </a:r>
            <a:endParaRPr lang="id-ID" dirty="0"/>
          </a:p>
        </p:txBody>
      </p:sp>
      <p:sp>
        <p:nvSpPr>
          <p:cNvPr id="3" name="Text Placeholder 2"/>
          <p:cNvSpPr>
            <a:spLocks noGrp="1"/>
          </p:cNvSpPr>
          <p:nvPr>
            <p:ph type="body" idx="1"/>
          </p:nvPr>
        </p:nvSpPr>
        <p:spPr/>
        <p:txBody>
          <a:bodyPr>
            <a:normAutofit/>
          </a:bodyPr>
          <a:lstStyle/>
          <a:p>
            <a:pPr marL="457200" indent="-457200">
              <a:buFont typeface="+mj-lt"/>
              <a:buAutoNum type="alphaLcParenR"/>
            </a:pPr>
            <a:endParaRPr lang="id-ID" dirty="0"/>
          </a:p>
        </p:txBody>
      </p:sp>
    </p:spTree>
    <p:extLst>
      <p:ext uri="{BB962C8B-B14F-4D97-AF65-F5344CB8AC3E}">
        <p14:creationId xmlns:p14="http://schemas.microsoft.com/office/powerpoint/2010/main" val="318420898"/>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5"/>
          <p:cNvSpPr>
            <a:spLocks noChangeArrowheads="1"/>
          </p:cNvSpPr>
          <p:nvPr/>
        </p:nvSpPr>
        <p:spPr bwMode="auto">
          <a:xfrm>
            <a:off x="663575" y="287338"/>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DBMS VS RDBMS</a:t>
            </a:r>
          </a:p>
        </p:txBody>
      </p:sp>
      <p:sp>
        <p:nvSpPr>
          <p:cNvPr id="7172" name="Text Box 9"/>
          <p:cNvSpPr txBox="1">
            <a:spLocks noChangeArrowheads="1"/>
          </p:cNvSpPr>
          <p:nvPr/>
        </p:nvSpPr>
        <p:spPr bwMode="auto">
          <a:xfrm>
            <a:off x="381000" y="1390650"/>
            <a:ext cx="810895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30000"/>
              </a:lnSpc>
            </a:pPr>
            <a:r>
              <a:rPr lang="en-US" dirty="0" err="1">
                <a:latin typeface="Trebuchet MS" panose="020B0603020202020204" pitchFamily="34" charset="0"/>
              </a:rPr>
              <a:t>Pada</a:t>
            </a:r>
            <a:r>
              <a:rPr lang="en-US" dirty="0">
                <a:latin typeface="Trebuchet MS" panose="020B0603020202020204" pitchFamily="34" charset="0"/>
              </a:rPr>
              <a:t> </a:t>
            </a:r>
            <a:r>
              <a:rPr lang="en-US" dirty="0" err="1">
                <a:latin typeface="Trebuchet MS" panose="020B0603020202020204" pitchFamily="34" charset="0"/>
              </a:rPr>
              <a:t>prinsipnya</a:t>
            </a:r>
            <a:r>
              <a:rPr lang="en-US" dirty="0">
                <a:latin typeface="Trebuchet MS" panose="020B0603020202020204" pitchFamily="34" charset="0"/>
              </a:rPr>
              <a:t> </a:t>
            </a:r>
            <a:r>
              <a:rPr lang="en-US" dirty="0" err="1">
                <a:latin typeface="Trebuchet MS" panose="020B0603020202020204" pitchFamily="34" charset="0"/>
              </a:rPr>
              <a:t>sebuah</a:t>
            </a:r>
            <a:r>
              <a:rPr lang="en-US" dirty="0">
                <a:latin typeface="Trebuchet MS" panose="020B0603020202020204" pitchFamily="34" charset="0"/>
              </a:rPr>
              <a:t> RDBMS </a:t>
            </a:r>
            <a:r>
              <a:rPr lang="en-US" dirty="0" err="1">
                <a:latin typeface="Trebuchet MS" panose="020B0603020202020204" pitchFamily="34" charset="0"/>
              </a:rPr>
              <a:t>adalah</a:t>
            </a:r>
            <a:r>
              <a:rPr lang="en-US" dirty="0">
                <a:latin typeface="Trebuchet MS" panose="020B0603020202020204" pitchFamily="34" charset="0"/>
              </a:rPr>
              <a:t> </a:t>
            </a:r>
            <a:r>
              <a:rPr lang="en-US" dirty="0" err="1">
                <a:latin typeface="Trebuchet MS" panose="020B0603020202020204" pitchFamily="34" charset="0"/>
              </a:rPr>
              <a:t>sebuah</a:t>
            </a:r>
            <a:r>
              <a:rPr lang="en-US" dirty="0">
                <a:latin typeface="Trebuchet MS" panose="020B0603020202020204" pitchFamily="34" charset="0"/>
              </a:rPr>
              <a:t> DBMS, </a:t>
            </a:r>
            <a:r>
              <a:rPr lang="en-US" dirty="0" err="1">
                <a:latin typeface="Trebuchet MS" panose="020B0603020202020204" pitchFamily="34" charset="0"/>
              </a:rPr>
              <a:t>dengan</a:t>
            </a:r>
            <a:r>
              <a:rPr lang="en-US" dirty="0">
                <a:latin typeface="Trebuchet MS" panose="020B0603020202020204" pitchFamily="34" charset="0"/>
              </a:rPr>
              <a:t> </a:t>
            </a:r>
            <a:r>
              <a:rPr lang="en-US" dirty="0" err="1">
                <a:latin typeface="Trebuchet MS" panose="020B0603020202020204" pitchFamily="34" charset="0"/>
              </a:rPr>
              <a:t>kelebihan</a:t>
            </a:r>
            <a:r>
              <a:rPr lang="en-US" dirty="0">
                <a:latin typeface="Trebuchet MS" panose="020B0603020202020204" pitchFamily="34" charset="0"/>
              </a:rPr>
              <a:t> </a:t>
            </a:r>
          </a:p>
          <a:p>
            <a:pPr eaLnBrk="1" hangingPunct="1">
              <a:lnSpc>
                <a:spcPct val="130000"/>
              </a:lnSpc>
            </a:pPr>
            <a:r>
              <a:rPr lang="en-US" dirty="0" err="1">
                <a:latin typeface="Trebuchet MS" panose="020B0603020202020204" pitchFamily="34" charset="0"/>
              </a:rPr>
              <a:t>adanya</a:t>
            </a:r>
            <a:r>
              <a:rPr lang="en-US" dirty="0">
                <a:latin typeface="Trebuchet MS" panose="020B0603020202020204" pitchFamily="34" charset="0"/>
              </a:rPr>
              <a:t> </a:t>
            </a:r>
            <a:r>
              <a:rPr lang="en-US" i="1" dirty="0">
                <a:latin typeface="Trebuchet MS" panose="020B0603020202020204" pitchFamily="34" charset="0"/>
              </a:rPr>
              <a:t>relational</a:t>
            </a:r>
            <a:r>
              <a:rPr lang="en-US" dirty="0">
                <a:latin typeface="Trebuchet MS" panose="020B0603020202020204" pitchFamily="34" charset="0"/>
              </a:rPr>
              <a:t> (</a:t>
            </a:r>
            <a:r>
              <a:rPr lang="en-US" dirty="0" err="1">
                <a:latin typeface="Trebuchet MS" panose="020B0603020202020204" pitchFamily="34" charset="0"/>
              </a:rPr>
              <a:t>relasi</a:t>
            </a:r>
            <a:r>
              <a:rPr lang="en-US" dirty="0">
                <a:latin typeface="Trebuchet MS" panose="020B0603020202020204" pitchFamily="34" charset="0"/>
              </a:rPr>
              <a:t>) </a:t>
            </a:r>
            <a:r>
              <a:rPr lang="en-US" dirty="0" err="1">
                <a:latin typeface="Trebuchet MS" panose="020B0603020202020204" pitchFamily="34" charset="0"/>
              </a:rPr>
              <a:t>antara</a:t>
            </a:r>
            <a:r>
              <a:rPr lang="en-US" dirty="0">
                <a:latin typeface="Trebuchet MS" panose="020B0603020202020204" pitchFamily="34" charset="0"/>
              </a:rPr>
              <a:t> </a:t>
            </a:r>
            <a:r>
              <a:rPr lang="en-US" dirty="0" err="1">
                <a:latin typeface="Trebuchet MS" panose="020B0603020202020204" pitchFamily="34" charset="0"/>
              </a:rPr>
              <a:t>obyek-obyek</a:t>
            </a:r>
            <a:r>
              <a:rPr lang="en-US" dirty="0">
                <a:latin typeface="Trebuchet MS" panose="020B0603020202020204" pitchFamily="34" charset="0"/>
              </a:rPr>
              <a:t> (entity/</a:t>
            </a:r>
            <a:r>
              <a:rPr lang="en-US" dirty="0" err="1">
                <a:latin typeface="Trebuchet MS" panose="020B0603020202020204" pitchFamily="34" charset="0"/>
              </a:rPr>
              <a:t>tabel</a:t>
            </a:r>
            <a:r>
              <a:rPr lang="en-US" dirty="0">
                <a:latin typeface="Trebuchet MS" panose="020B0603020202020204" pitchFamily="34" charset="0"/>
              </a:rPr>
              <a:t>) yang </a:t>
            </a:r>
            <a:r>
              <a:rPr lang="en-US" dirty="0" err="1">
                <a:latin typeface="Trebuchet MS" panose="020B0603020202020204" pitchFamily="34" charset="0"/>
              </a:rPr>
              <a:t>ada</a:t>
            </a:r>
            <a:r>
              <a:rPr lang="en-US" dirty="0">
                <a:latin typeface="Trebuchet MS" panose="020B0603020202020204" pitchFamily="34" charset="0"/>
              </a:rPr>
              <a:t> di</a:t>
            </a:r>
          </a:p>
          <a:p>
            <a:pPr eaLnBrk="1" hangingPunct="1">
              <a:lnSpc>
                <a:spcPct val="130000"/>
              </a:lnSpc>
            </a:pPr>
            <a:r>
              <a:rPr lang="en-US" dirty="0" err="1">
                <a:latin typeface="Trebuchet MS" panose="020B0603020202020204" pitchFamily="34" charset="0"/>
              </a:rPr>
              <a:t>Dalam</a:t>
            </a:r>
            <a:r>
              <a:rPr lang="en-US" dirty="0">
                <a:latin typeface="Trebuchet MS" panose="020B0603020202020204" pitchFamily="34" charset="0"/>
              </a:rPr>
              <a:t> database </a:t>
            </a:r>
            <a:r>
              <a:rPr lang="en-US" dirty="0" err="1">
                <a:latin typeface="Trebuchet MS" panose="020B0603020202020204" pitchFamily="34" charset="0"/>
              </a:rPr>
              <a:t>tersebut</a:t>
            </a:r>
            <a:r>
              <a:rPr lang="en-US" dirty="0">
                <a:latin typeface="Trebuchet MS" panose="020B0603020202020204" pitchFamily="34" charset="0"/>
              </a:rPr>
              <a:t>. </a:t>
            </a:r>
            <a:r>
              <a:rPr lang="en-US" i="1" dirty="0">
                <a:latin typeface="Trebuchet MS" panose="020B0603020202020204" pitchFamily="34" charset="0"/>
              </a:rPr>
              <a:t>RDBMS : Relational Data Base Management System</a:t>
            </a:r>
          </a:p>
        </p:txBody>
      </p:sp>
      <p:graphicFrame>
        <p:nvGraphicFramePr>
          <p:cNvPr id="7170" name="Object 10"/>
          <p:cNvGraphicFramePr>
            <a:graphicFrameLocks noChangeAspect="1"/>
          </p:cNvGraphicFramePr>
          <p:nvPr/>
        </p:nvGraphicFramePr>
        <p:xfrm>
          <a:off x="4495800" y="2590800"/>
          <a:ext cx="3886200" cy="1600200"/>
        </p:xfrm>
        <a:graphic>
          <a:graphicData uri="http://schemas.openxmlformats.org/presentationml/2006/ole">
            <mc:AlternateContent xmlns:mc="http://schemas.openxmlformats.org/markup-compatibility/2006">
              <mc:Choice xmlns:v="urn:schemas-microsoft-com:vml" Requires="v">
                <p:oleObj spid="_x0000_s2067" name="Image" r:id="rId4" imgW="3871265" imgH="774497" progId="Photoshop.Image.7">
                  <p:embed/>
                </p:oleObj>
              </mc:Choice>
              <mc:Fallback>
                <p:oleObj name="Image" r:id="rId4" imgW="3871265" imgH="774497" progId="Photoshop.Image.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2590800"/>
                        <a:ext cx="38862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3" name="Text Box 11"/>
          <p:cNvSpPr txBox="1">
            <a:spLocks noChangeArrowheads="1"/>
          </p:cNvSpPr>
          <p:nvPr/>
        </p:nvSpPr>
        <p:spPr bwMode="auto">
          <a:xfrm>
            <a:off x="381000" y="2667000"/>
            <a:ext cx="3749675"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nSpc>
                <a:spcPct val="130000"/>
              </a:lnSpc>
            </a:pPr>
            <a:r>
              <a:rPr lang="en-US" sz="1600">
                <a:latin typeface="Trebuchet MS" panose="020B0603020202020204" pitchFamily="34" charset="0"/>
              </a:rPr>
              <a:t>Database relational terdiri dari kumpulan tabel yang menyimpan data spesifik. Ketentuan sebuah database adalah database relational mempengaruhi bagaimana data disimpan dan diproses. Konsep database relational sendiri berangkat dari aljabar relational, pertama kali dipopulerkan oleh “bapak” database relational, </a:t>
            </a:r>
            <a:r>
              <a:rPr lang="en-US" sz="1600" b="1">
                <a:latin typeface="Trebuchet MS" panose="020B0603020202020204" pitchFamily="34" charset="0"/>
              </a:rPr>
              <a:t>E.F. Codd</a:t>
            </a:r>
            <a:r>
              <a:rPr lang="en-US" sz="1600">
                <a:latin typeface="Trebuchet MS" panose="020B0603020202020204" pitchFamily="34" charset="0"/>
              </a:rPr>
              <a:t>. </a:t>
            </a:r>
          </a:p>
        </p:txBody>
      </p:sp>
      <p:sp>
        <p:nvSpPr>
          <p:cNvPr id="7174" name="Text Box 12"/>
          <p:cNvSpPr txBox="1">
            <a:spLocks noChangeArrowheads="1"/>
          </p:cNvSpPr>
          <p:nvPr/>
        </p:nvSpPr>
        <p:spPr bwMode="auto">
          <a:xfrm>
            <a:off x="4343400" y="4648200"/>
            <a:ext cx="40386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600">
                <a:latin typeface="Trebuchet MS" panose="020B0603020202020204" pitchFamily="34" charset="0"/>
              </a:rPr>
              <a:t>Sebagian besar atau bahkan hampir semua database yang digunakan dewasa ini adalah database relational. Data yang disimpan dapat diproses dengan menggunakan bahasa pemrograman yang dinamakan Structured Query Language, atau SQL.</a:t>
            </a:r>
          </a:p>
        </p:txBody>
      </p:sp>
    </p:spTree>
    <p:extLst>
      <p:ext uri="{BB962C8B-B14F-4D97-AF65-F5344CB8AC3E}">
        <p14:creationId xmlns:p14="http://schemas.microsoft.com/office/powerpoint/2010/main" val="1115069714"/>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609600" y="359056"/>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MENYIMPAN DATA PADA DBMS</a:t>
            </a:r>
          </a:p>
        </p:txBody>
      </p:sp>
      <p:grpSp>
        <p:nvGrpSpPr>
          <p:cNvPr id="38915" name="Group 7"/>
          <p:cNvGrpSpPr>
            <a:grpSpLocks/>
          </p:cNvGrpSpPr>
          <p:nvPr/>
        </p:nvGrpSpPr>
        <p:grpSpPr bwMode="auto">
          <a:xfrm>
            <a:off x="1295400" y="3733800"/>
            <a:ext cx="1371600" cy="1295400"/>
            <a:chOff x="4224" y="2592"/>
            <a:chExt cx="864" cy="816"/>
          </a:xfrm>
        </p:grpSpPr>
        <p:sp>
          <p:nvSpPr>
            <p:cNvPr id="38924" name="Rectangle 8"/>
            <p:cNvSpPr>
              <a:spLocks noChangeArrowheads="1"/>
            </p:cNvSpPr>
            <p:nvPr/>
          </p:nvSpPr>
          <p:spPr bwMode="auto">
            <a:xfrm>
              <a:off x="4224" y="2592"/>
              <a:ext cx="864" cy="816"/>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400">
                  <a:latin typeface="Verdana" panose="020B0604030504040204" pitchFamily="34" charset="0"/>
                </a:rPr>
                <a:t>* ID</a:t>
              </a:r>
            </a:p>
            <a:p>
              <a:r>
                <a:rPr lang="en-US" sz="1400">
                  <a:latin typeface="Verdana" panose="020B0604030504040204" pitchFamily="34" charset="0"/>
                </a:rPr>
                <a:t>o CITY</a:t>
              </a:r>
            </a:p>
            <a:p>
              <a:r>
                <a:rPr lang="en-US" sz="1400">
                  <a:latin typeface="Verdana" panose="020B0604030504040204" pitchFamily="34" charset="0"/>
                </a:rPr>
                <a:t>* EMP_ID</a:t>
              </a:r>
              <a:endParaRPr lang="en-US" sz="2000">
                <a:latin typeface="Verdana" panose="020B0604030504040204" pitchFamily="34" charset="0"/>
              </a:endParaRPr>
            </a:p>
          </p:txBody>
        </p:sp>
        <p:sp>
          <p:nvSpPr>
            <p:cNvPr id="38925" name="Rectangle 9"/>
            <p:cNvSpPr>
              <a:spLocks noChangeArrowheads="1"/>
            </p:cNvSpPr>
            <p:nvPr/>
          </p:nvSpPr>
          <p:spPr bwMode="auto">
            <a:xfrm>
              <a:off x="4224" y="2592"/>
              <a:ext cx="864" cy="19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600">
                  <a:solidFill>
                    <a:srgbClr val="FFFFCC"/>
                  </a:solidFill>
                  <a:latin typeface="Verdana" panose="020B0604030504040204" pitchFamily="34" charset="0"/>
                </a:rPr>
                <a:t>ADDRESS</a:t>
              </a:r>
              <a:endParaRPr lang="en-US" sz="2000">
                <a:latin typeface="Times New Roman" panose="02020603050405020304" pitchFamily="18" charset="0"/>
              </a:endParaRPr>
            </a:p>
          </p:txBody>
        </p:sp>
      </p:grpSp>
      <p:grpSp>
        <p:nvGrpSpPr>
          <p:cNvPr id="38916" name="Group 10"/>
          <p:cNvGrpSpPr>
            <a:grpSpLocks/>
          </p:cNvGrpSpPr>
          <p:nvPr/>
        </p:nvGrpSpPr>
        <p:grpSpPr bwMode="auto">
          <a:xfrm>
            <a:off x="1295400" y="1447800"/>
            <a:ext cx="1371600" cy="1295400"/>
            <a:chOff x="4224" y="960"/>
            <a:chExt cx="864" cy="816"/>
          </a:xfrm>
        </p:grpSpPr>
        <p:sp>
          <p:nvSpPr>
            <p:cNvPr id="38922" name="Rectangle 11"/>
            <p:cNvSpPr>
              <a:spLocks noChangeArrowheads="1"/>
            </p:cNvSpPr>
            <p:nvPr/>
          </p:nvSpPr>
          <p:spPr bwMode="auto">
            <a:xfrm>
              <a:off x="4224" y="960"/>
              <a:ext cx="864" cy="816"/>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400">
                  <a:latin typeface="Verdana" panose="020B0604030504040204" pitchFamily="34" charset="0"/>
                </a:rPr>
                <a:t>* ID</a:t>
              </a:r>
            </a:p>
            <a:p>
              <a:r>
                <a:rPr lang="en-US" sz="1400">
                  <a:latin typeface="Verdana" panose="020B0604030504040204" pitchFamily="34" charset="0"/>
                </a:rPr>
                <a:t>o NAME</a:t>
              </a:r>
              <a:endParaRPr lang="en-US" sz="2000">
                <a:latin typeface="Verdana" panose="020B0604030504040204" pitchFamily="34" charset="0"/>
              </a:endParaRPr>
            </a:p>
          </p:txBody>
        </p:sp>
        <p:sp>
          <p:nvSpPr>
            <p:cNvPr id="38923" name="Rectangle 12"/>
            <p:cNvSpPr>
              <a:spLocks noChangeArrowheads="1"/>
            </p:cNvSpPr>
            <p:nvPr/>
          </p:nvSpPr>
          <p:spPr bwMode="auto">
            <a:xfrm>
              <a:off x="4224" y="960"/>
              <a:ext cx="864" cy="19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600">
                  <a:solidFill>
                    <a:srgbClr val="FFFFCC"/>
                  </a:solidFill>
                  <a:latin typeface="Verdana" panose="020B0604030504040204" pitchFamily="34" charset="0"/>
                </a:rPr>
                <a:t>EMPLOYEE</a:t>
              </a:r>
              <a:endParaRPr lang="en-US" sz="2000">
                <a:latin typeface="Times New Roman" panose="02020603050405020304" pitchFamily="18" charset="0"/>
              </a:endParaRPr>
            </a:p>
          </p:txBody>
        </p:sp>
      </p:grpSp>
      <p:sp>
        <p:nvSpPr>
          <p:cNvPr id="38917" name="Text Box 13"/>
          <p:cNvSpPr txBox="1">
            <a:spLocks noChangeArrowheads="1"/>
          </p:cNvSpPr>
          <p:nvPr/>
        </p:nvSpPr>
        <p:spPr bwMode="auto">
          <a:xfrm>
            <a:off x="3352800" y="1524000"/>
            <a:ext cx="2524125"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200">
                <a:latin typeface="Courier New" panose="02070309020205020404" pitchFamily="49" charset="0"/>
              </a:rPr>
              <a:t>ID       Name</a:t>
            </a:r>
          </a:p>
          <a:p>
            <a:r>
              <a:rPr lang="en-US" sz="1200">
                <a:latin typeface="Courier New" panose="02070309020205020404" pitchFamily="49" charset="0"/>
              </a:rPr>
              <a:t>------   -------------</a:t>
            </a:r>
          </a:p>
          <a:p>
            <a:r>
              <a:rPr lang="en-US" sz="1200">
                <a:latin typeface="Courier New" panose="02070309020205020404" pitchFamily="49" charset="0"/>
              </a:rPr>
              <a:t>34       Yadi Ar-Ruhio</a:t>
            </a:r>
          </a:p>
          <a:p>
            <a:r>
              <a:rPr lang="en-US" sz="1200">
                <a:latin typeface="Courier New" panose="02070309020205020404" pitchFamily="49" charset="0"/>
              </a:rPr>
              <a:t>37       Dwi Probowo</a:t>
            </a:r>
          </a:p>
          <a:p>
            <a:r>
              <a:rPr lang="en-US" sz="1200">
                <a:latin typeface="Courier New" panose="02070309020205020404" pitchFamily="49" charset="0"/>
              </a:rPr>
              <a:t>89       Anwar Habibi</a:t>
            </a:r>
          </a:p>
          <a:p>
            <a:r>
              <a:rPr lang="en-US" sz="1200">
                <a:latin typeface="Courier New" panose="02070309020205020404" pitchFamily="49" charset="0"/>
              </a:rPr>
              <a:t>   </a:t>
            </a:r>
          </a:p>
          <a:p>
            <a:endParaRPr lang="en-US" sz="1200">
              <a:latin typeface="Courier New" panose="02070309020205020404" pitchFamily="49" charset="0"/>
            </a:endParaRPr>
          </a:p>
        </p:txBody>
      </p:sp>
      <p:sp>
        <p:nvSpPr>
          <p:cNvPr id="38918" name="Text Box 14"/>
          <p:cNvSpPr txBox="1">
            <a:spLocks noChangeArrowheads="1"/>
          </p:cNvSpPr>
          <p:nvPr/>
        </p:nvSpPr>
        <p:spPr bwMode="auto">
          <a:xfrm>
            <a:off x="3352800" y="3429000"/>
            <a:ext cx="4800600"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200">
                <a:latin typeface="Courier New" panose="02070309020205020404" pitchFamily="49" charset="0"/>
              </a:rPr>
              <a:t>ID      City                              EMP_ID</a:t>
            </a:r>
          </a:p>
          <a:p>
            <a:r>
              <a:rPr lang="en-US" sz="1200">
                <a:latin typeface="Courier New" panose="02070309020205020404" pitchFamily="49" charset="0"/>
              </a:rPr>
              <a:t>------  --------------------------------  ------</a:t>
            </a:r>
          </a:p>
          <a:p>
            <a:r>
              <a:rPr lang="en-US" sz="1200">
                <a:latin typeface="Courier New" panose="02070309020205020404" pitchFamily="49" charset="0"/>
              </a:rPr>
              <a:t>1       Jl. Bunga Bakung 15 A, Bekasi       34</a:t>
            </a:r>
          </a:p>
          <a:p>
            <a:r>
              <a:rPr lang="en-US" sz="1200">
                <a:latin typeface="Courier New" panose="02070309020205020404" pitchFamily="49" charset="0"/>
              </a:rPr>
              <a:t>3       Kampung Daun, Blok C4-20, Banten    89</a:t>
            </a:r>
          </a:p>
          <a:p>
            <a:r>
              <a:rPr lang="en-US" sz="1200">
                <a:latin typeface="Courier New" panose="02070309020205020404" pitchFamily="49" charset="0"/>
              </a:rPr>
              <a:t>34      Jl. Aceh No. 14, Bandung            34</a:t>
            </a:r>
          </a:p>
          <a:p>
            <a:r>
              <a:rPr lang="en-US" sz="1200">
                <a:latin typeface="Courier New" panose="02070309020205020404" pitchFamily="49" charset="0"/>
              </a:rPr>
              <a:t>42      Kompleks Pajak Jl.NPWP 12, Jakut    38</a:t>
            </a:r>
          </a:p>
          <a:p>
            <a:r>
              <a:rPr lang="en-US" sz="1200">
                <a:latin typeface="Courier New" panose="02070309020205020404" pitchFamily="49" charset="0"/>
              </a:rPr>
              <a:t>89      Jl. Kenangan 1117-RT.3/RW.5 Jkt     37   </a:t>
            </a:r>
          </a:p>
          <a:p>
            <a:r>
              <a:rPr lang="en-US" sz="1200">
                <a:latin typeface="Courier New" panose="02070309020205020404" pitchFamily="49" charset="0"/>
              </a:rPr>
              <a:t>91      Jl. Atletik V No.3, Purwokerto      55</a:t>
            </a:r>
          </a:p>
          <a:p>
            <a:endParaRPr lang="en-US" sz="1200">
              <a:latin typeface="Courier New" panose="02070309020205020404" pitchFamily="49" charset="0"/>
            </a:endParaRPr>
          </a:p>
        </p:txBody>
      </p:sp>
      <p:sp>
        <p:nvSpPr>
          <p:cNvPr id="38919" name="Oval 15"/>
          <p:cNvSpPr>
            <a:spLocks noChangeArrowheads="1"/>
          </p:cNvSpPr>
          <p:nvPr/>
        </p:nvSpPr>
        <p:spPr bwMode="auto">
          <a:xfrm>
            <a:off x="7010400" y="2971800"/>
            <a:ext cx="1143000" cy="2438400"/>
          </a:xfrm>
          <a:prstGeom prst="ellipse">
            <a:avLst/>
          </a:prstGeom>
          <a:noFill/>
          <a:ln w="1905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endParaRPr lang="id-ID"/>
          </a:p>
        </p:txBody>
      </p:sp>
      <p:sp>
        <p:nvSpPr>
          <p:cNvPr id="38920" name="Text Box 16"/>
          <p:cNvSpPr txBox="1">
            <a:spLocks noChangeArrowheads="1"/>
          </p:cNvSpPr>
          <p:nvPr/>
        </p:nvSpPr>
        <p:spPr bwMode="auto">
          <a:xfrm>
            <a:off x="1219200" y="5562600"/>
            <a:ext cx="5751513"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20000"/>
              </a:lnSpc>
            </a:pPr>
            <a:r>
              <a:rPr lang="en-US" sz="1400">
                <a:latin typeface="Trebuchet MS" panose="020B0603020202020204" pitchFamily="34" charset="0"/>
              </a:rPr>
              <a:t>Keterangan: karena tidak ada relasi, maka kolom EMP_ID yang ada </a:t>
            </a:r>
          </a:p>
          <a:p>
            <a:pPr eaLnBrk="1" hangingPunct="1">
              <a:lnSpc>
                <a:spcPct val="120000"/>
              </a:lnSpc>
            </a:pPr>
            <a:r>
              <a:rPr lang="en-US" sz="1400">
                <a:latin typeface="Trebuchet MS" panose="020B0603020202020204" pitchFamily="34" charset="0"/>
              </a:rPr>
              <a:t>pada tabel ADDRESS bisa dimasukkan data apa saja, termasuk emp_id</a:t>
            </a:r>
          </a:p>
          <a:p>
            <a:pPr eaLnBrk="1" hangingPunct="1">
              <a:lnSpc>
                <a:spcPct val="120000"/>
              </a:lnSpc>
            </a:pPr>
            <a:r>
              <a:rPr lang="en-US" sz="1400">
                <a:latin typeface="Trebuchet MS" panose="020B0603020202020204" pitchFamily="34" charset="0"/>
              </a:rPr>
              <a:t>yang sebetulnya tidak ada pada tabel Employee!</a:t>
            </a:r>
          </a:p>
        </p:txBody>
      </p:sp>
      <p:sp>
        <p:nvSpPr>
          <p:cNvPr id="38921" name="Line 17"/>
          <p:cNvSpPr>
            <a:spLocks noChangeShapeType="1"/>
          </p:cNvSpPr>
          <p:nvPr/>
        </p:nvSpPr>
        <p:spPr bwMode="auto">
          <a:xfrm flipH="1">
            <a:off x="6629400" y="5257800"/>
            <a:ext cx="457200" cy="304800"/>
          </a:xfrm>
          <a:prstGeom prst="line">
            <a:avLst/>
          </a:prstGeom>
          <a:noFill/>
          <a:ln w="38100">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id-ID"/>
          </a:p>
        </p:txBody>
      </p:sp>
    </p:spTree>
    <p:extLst>
      <p:ext uri="{BB962C8B-B14F-4D97-AF65-F5344CB8AC3E}">
        <p14:creationId xmlns:p14="http://schemas.microsoft.com/office/powerpoint/2010/main" val="976668164"/>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609600" y="304800"/>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MENYIMPAN DATA PADA RDBMS</a:t>
            </a:r>
          </a:p>
        </p:txBody>
      </p:sp>
      <p:sp>
        <p:nvSpPr>
          <p:cNvPr id="39939" name="Oval 11"/>
          <p:cNvSpPr>
            <a:spLocks noChangeArrowheads="1"/>
          </p:cNvSpPr>
          <p:nvPr/>
        </p:nvSpPr>
        <p:spPr bwMode="auto">
          <a:xfrm>
            <a:off x="7010400" y="2971800"/>
            <a:ext cx="1143000" cy="2438400"/>
          </a:xfrm>
          <a:prstGeom prst="ellipse">
            <a:avLst/>
          </a:prstGeom>
          <a:noFill/>
          <a:ln w="1905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endParaRPr lang="id-ID"/>
          </a:p>
        </p:txBody>
      </p:sp>
      <p:sp>
        <p:nvSpPr>
          <p:cNvPr id="39940" name="Text Box 12"/>
          <p:cNvSpPr txBox="1">
            <a:spLocks noChangeArrowheads="1"/>
          </p:cNvSpPr>
          <p:nvPr/>
        </p:nvSpPr>
        <p:spPr bwMode="auto">
          <a:xfrm>
            <a:off x="1219200" y="5562600"/>
            <a:ext cx="67183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20000"/>
              </a:lnSpc>
            </a:pPr>
            <a:r>
              <a:rPr lang="en-US" sz="1400">
                <a:latin typeface="Trebuchet MS" panose="020B0603020202020204" pitchFamily="34" charset="0"/>
              </a:rPr>
              <a:t>Keterangan: karena ADANYA relasi, maka kolom EMP_ID yang ada </a:t>
            </a:r>
          </a:p>
          <a:p>
            <a:pPr eaLnBrk="1" hangingPunct="1">
              <a:lnSpc>
                <a:spcPct val="120000"/>
              </a:lnSpc>
            </a:pPr>
            <a:r>
              <a:rPr lang="en-US" sz="1400">
                <a:latin typeface="Trebuchet MS" panose="020B0603020202020204" pitchFamily="34" charset="0"/>
              </a:rPr>
              <a:t>pada tabel ADDRESS </a:t>
            </a:r>
            <a:r>
              <a:rPr lang="en-US" sz="1400" u="sng">
                <a:latin typeface="Trebuchet MS" panose="020B0603020202020204" pitchFamily="34" charset="0"/>
              </a:rPr>
              <a:t>hanya bisa</a:t>
            </a:r>
            <a:r>
              <a:rPr lang="en-US" sz="1400">
                <a:latin typeface="Trebuchet MS" panose="020B0603020202020204" pitchFamily="34" charset="0"/>
              </a:rPr>
              <a:t> menerima emp_id </a:t>
            </a:r>
            <a:r>
              <a:rPr lang="en-US" sz="1400" u="sng">
                <a:latin typeface="Trebuchet MS" panose="020B0603020202020204" pitchFamily="34" charset="0"/>
              </a:rPr>
              <a:t>yang ada</a:t>
            </a:r>
            <a:r>
              <a:rPr lang="en-US" sz="1400">
                <a:latin typeface="Trebuchet MS" panose="020B0603020202020204" pitchFamily="34" charset="0"/>
              </a:rPr>
              <a:t> pada tabel Employee!</a:t>
            </a:r>
          </a:p>
        </p:txBody>
      </p:sp>
      <p:sp>
        <p:nvSpPr>
          <p:cNvPr id="39941" name="Line 13"/>
          <p:cNvSpPr>
            <a:spLocks noChangeShapeType="1"/>
          </p:cNvSpPr>
          <p:nvPr/>
        </p:nvSpPr>
        <p:spPr bwMode="auto">
          <a:xfrm flipH="1">
            <a:off x="6629400" y="5257800"/>
            <a:ext cx="457200" cy="304800"/>
          </a:xfrm>
          <a:prstGeom prst="line">
            <a:avLst/>
          </a:prstGeom>
          <a:noFill/>
          <a:ln w="38100">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id-ID"/>
          </a:p>
        </p:txBody>
      </p:sp>
      <p:grpSp>
        <p:nvGrpSpPr>
          <p:cNvPr id="39942" name="Group 14"/>
          <p:cNvGrpSpPr>
            <a:grpSpLocks/>
          </p:cNvGrpSpPr>
          <p:nvPr/>
        </p:nvGrpSpPr>
        <p:grpSpPr bwMode="auto">
          <a:xfrm>
            <a:off x="1295400" y="3962400"/>
            <a:ext cx="1371600" cy="1295400"/>
            <a:chOff x="4224" y="2592"/>
            <a:chExt cx="864" cy="816"/>
          </a:xfrm>
        </p:grpSpPr>
        <p:sp>
          <p:nvSpPr>
            <p:cNvPr id="39954" name="Rectangle 15"/>
            <p:cNvSpPr>
              <a:spLocks noChangeArrowheads="1"/>
            </p:cNvSpPr>
            <p:nvPr/>
          </p:nvSpPr>
          <p:spPr bwMode="auto">
            <a:xfrm>
              <a:off x="4224" y="2592"/>
              <a:ext cx="864" cy="816"/>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400">
                  <a:latin typeface="Verdana" panose="020B0604030504040204" pitchFamily="34" charset="0"/>
                </a:rPr>
                <a:t>* ID</a:t>
              </a:r>
            </a:p>
            <a:p>
              <a:r>
                <a:rPr lang="en-US" sz="1400">
                  <a:latin typeface="Verdana" panose="020B0604030504040204" pitchFamily="34" charset="0"/>
                </a:rPr>
                <a:t>o CITY</a:t>
              </a:r>
            </a:p>
            <a:p>
              <a:r>
                <a:rPr lang="en-US" sz="1400">
                  <a:latin typeface="Verdana" panose="020B0604030504040204" pitchFamily="34" charset="0"/>
                </a:rPr>
                <a:t>* EMP_ID</a:t>
              </a:r>
              <a:endParaRPr lang="en-US" sz="2000">
                <a:latin typeface="Verdana" panose="020B0604030504040204" pitchFamily="34" charset="0"/>
              </a:endParaRPr>
            </a:p>
          </p:txBody>
        </p:sp>
        <p:sp>
          <p:nvSpPr>
            <p:cNvPr id="39955" name="Rectangle 16"/>
            <p:cNvSpPr>
              <a:spLocks noChangeArrowheads="1"/>
            </p:cNvSpPr>
            <p:nvPr/>
          </p:nvSpPr>
          <p:spPr bwMode="auto">
            <a:xfrm>
              <a:off x="4224" y="2592"/>
              <a:ext cx="864" cy="19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600">
                  <a:solidFill>
                    <a:srgbClr val="FFFFCC"/>
                  </a:solidFill>
                  <a:latin typeface="Verdana" panose="020B0604030504040204" pitchFamily="34" charset="0"/>
                </a:rPr>
                <a:t>ADDRESS</a:t>
              </a:r>
              <a:endParaRPr lang="en-US" sz="2000">
                <a:latin typeface="Times New Roman" panose="02020603050405020304" pitchFamily="18" charset="0"/>
              </a:endParaRPr>
            </a:p>
          </p:txBody>
        </p:sp>
      </p:grpSp>
      <p:grpSp>
        <p:nvGrpSpPr>
          <p:cNvPr id="39943" name="Group 17"/>
          <p:cNvGrpSpPr>
            <a:grpSpLocks/>
          </p:cNvGrpSpPr>
          <p:nvPr/>
        </p:nvGrpSpPr>
        <p:grpSpPr bwMode="auto">
          <a:xfrm>
            <a:off x="1828800" y="2514600"/>
            <a:ext cx="317500" cy="1447800"/>
            <a:chOff x="2400" y="1680"/>
            <a:chExt cx="200" cy="912"/>
          </a:xfrm>
        </p:grpSpPr>
        <p:grpSp>
          <p:nvGrpSpPr>
            <p:cNvPr id="39949" name="Group 18"/>
            <p:cNvGrpSpPr>
              <a:grpSpLocks/>
            </p:cNvGrpSpPr>
            <p:nvPr/>
          </p:nvGrpSpPr>
          <p:grpSpPr bwMode="auto">
            <a:xfrm>
              <a:off x="2496" y="1680"/>
              <a:ext cx="0" cy="912"/>
              <a:chOff x="2928" y="1584"/>
              <a:chExt cx="0" cy="912"/>
            </a:xfrm>
          </p:grpSpPr>
          <p:sp>
            <p:nvSpPr>
              <p:cNvPr id="39952" name="Line 19"/>
              <p:cNvSpPr>
                <a:spLocks noChangeShapeType="1"/>
              </p:cNvSpPr>
              <p:nvPr/>
            </p:nvSpPr>
            <p:spPr bwMode="auto">
              <a:xfrm>
                <a:off x="2928" y="1584"/>
                <a:ext cx="0" cy="432"/>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39953" name="Line 20"/>
              <p:cNvSpPr>
                <a:spLocks noChangeShapeType="1"/>
              </p:cNvSpPr>
              <p:nvPr/>
            </p:nvSpPr>
            <p:spPr bwMode="auto">
              <a:xfrm>
                <a:off x="2928" y="2064"/>
                <a:ext cx="0" cy="43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grpSp>
        <p:sp>
          <p:nvSpPr>
            <p:cNvPr id="39950" name="Line 21"/>
            <p:cNvSpPr>
              <a:spLocks noChangeShapeType="1"/>
            </p:cNvSpPr>
            <p:nvPr/>
          </p:nvSpPr>
          <p:spPr bwMode="auto">
            <a:xfrm flipV="1">
              <a:off x="2400" y="2440"/>
              <a:ext cx="96"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39951" name="Line 22"/>
            <p:cNvSpPr>
              <a:spLocks noChangeShapeType="1"/>
            </p:cNvSpPr>
            <p:nvPr/>
          </p:nvSpPr>
          <p:spPr bwMode="auto">
            <a:xfrm flipH="1" flipV="1">
              <a:off x="2504" y="2448"/>
              <a:ext cx="96"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grpSp>
      <p:grpSp>
        <p:nvGrpSpPr>
          <p:cNvPr id="39944" name="Group 23"/>
          <p:cNvGrpSpPr>
            <a:grpSpLocks/>
          </p:cNvGrpSpPr>
          <p:nvPr/>
        </p:nvGrpSpPr>
        <p:grpSpPr bwMode="auto">
          <a:xfrm>
            <a:off x="1295400" y="1219200"/>
            <a:ext cx="1371600" cy="1295400"/>
            <a:chOff x="4224" y="960"/>
            <a:chExt cx="864" cy="816"/>
          </a:xfrm>
        </p:grpSpPr>
        <p:sp>
          <p:nvSpPr>
            <p:cNvPr id="39947" name="Rectangle 24"/>
            <p:cNvSpPr>
              <a:spLocks noChangeArrowheads="1"/>
            </p:cNvSpPr>
            <p:nvPr/>
          </p:nvSpPr>
          <p:spPr bwMode="auto">
            <a:xfrm>
              <a:off x="4224" y="960"/>
              <a:ext cx="864" cy="816"/>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400">
                  <a:latin typeface="Verdana" panose="020B0604030504040204" pitchFamily="34" charset="0"/>
                </a:rPr>
                <a:t>* ID</a:t>
              </a:r>
            </a:p>
            <a:p>
              <a:r>
                <a:rPr lang="en-US" sz="1400">
                  <a:latin typeface="Verdana" panose="020B0604030504040204" pitchFamily="34" charset="0"/>
                </a:rPr>
                <a:t>o NAME</a:t>
              </a:r>
              <a:endParaRPr lang="en-US" sz="2000">
                <a:latin typeface="Verdana" panose="020B0604030504040204" pitchFamily="34" charset="0"/>
              </a:endParaRPr>
            </a:p>
          </p:txBody>
        </p:sp>
        <p:sp>
          <p:nvSpPr>
            <p:cNvPr id="39948" name="Rectangle 25"/>
            <p:cNvSpPr>
              <a:spLocks noChangeArrowheads="1"/>
            </p:cNvSpPr>
            <p:nvPr/>
          </p:nvSpPr>
          <p:spPr bwMode="auto">
            <a:xfrm>
              <a:off x="4224" y="960"/>
              <a:ext cx="864" cy="19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600">
                  <a:solidFill>
                    <a:srgbClr val="FFFFCC"/>
                  </a:solidFill>
                  <a:latin typeface="Verdana" panose="020B0604030504040204" pitchFamily="34" charset="0"/>
                </a:rPr>
                <a:t>EMPLOYEE</a:t>
              </a:r>
              <a:endParaRPr lang="en-US" sz="2000">
                <a:latin typeface="Times New Roman" panose="02020603050405020304" pitchFamily="18" charset="0"/>
              </a:endParaRPr>
            </a:p>
          </p:txBody>
        </p:sp>
      </p:grpSp>
      <p:sp>
        <p:nvSpPr>
          <p:cNvPr id="39945" name="Text Box 26"/>
          <p:cNvSpPr txBox="1">
            <a:spLocks noChangeArrowheads="1"/>
          </p:cNvSpPr>
          <p:nvPr/>
        </p:nvSpPr>
        <p:spPr bwMode="auto">
          <a:xfrm>
            <a:off x="3352800" y="1295400"/>
            <a:ext cx="2524125"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200">
                <a:latin typeface="Courier New" panose="02070309020205020404" pitchFamily="49" charset="0"/>
              </a:rPr>
              <a:t>ID       Name</a:t>
            </a:r>
          </a:p>
          <a:p>
            <a:r>
              <a:rPr lang="en-US" sz="1200">
                <a:latin typeface="Courier New" panose="02070309020205020404" pitchFamily="49" charset="0"/>
              </a:rPr>
              <a:t>------   -------------</a:t>
            </a:r>
          </a:p>
          <a:p>
            <a:r>
              <a:rPr lang="en-US" sz="1200">
                <a:latin typeface="Courier New" panose="02070309020205020404" pitchFamily="49" charset="0"/>
              </a:rPr>
              <a:t>34       Yadi Ar-Ruhio</a:t>
            </a:r>
          </a:p>
          <a:p>
            <a:r>
              <a:rPr lang="en-US" sz="1200">
                <a:latin typeface="Courier New" panose="02070309020205020404" pitchFamily="49" charset="0"/>
              </a:rPr>
              <a:t>37       Dwi Probowo</a:t>
            </a:r>
          </a:p>
          <a:p>
            <a:r>
              <a:rPr lang="en-US" sz="1200">
                <a:latin typeface="Courier New" panose="02070309020205020404" pitchFamily="49" charset="0"/>
              </a:rPr>
              <a:t>89       Anwar Habibi</a:t>
            </a:r>
          </a:p>
          <a:p>
            <a:r>
              <a:rPr lang="en-US" sz="1200">
                <a:latin typeface="Courier New" panose="02070309020205020404" pitchFamily="49" charset="0"/>
              </a:rPr>
              <a:t>   </a:t>
            </a:r>
          </a:p>
          <a:p>
            <a:endParaRPr lang="en-US" sz="1200">
              <a:latin typeface="Courier New" panose="02070309020205020404" pitchFamily="49" charset="0"/>
            </a:endParaRPr>
          </a:p>
        </p:txBody>
      </p:sp>
      <p:sp>
        <p:nvSpPr>
          <p:cNvPr id="39946" name="Text Box 27"/>
          <p:cNvSpPr txBox="1">
            <a:spLocks noChangeArrowheads="1"/>
          </p:cNvSpPr>
          <p:nvPr/>
        </p:nvSpPr>
        <p:spPr bwMode="auto">
          <a:xfrm>
            <a:off x="3352800" y="3657600"/>
            <a:ext cx="4800600"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200">
                <a:latin typeface="Courier New" panose="02070309020205020404" pitchFamily="49" charset="0"/>
              </a:rPr>
              <a:t>ID      City                              EMP_ID</a:t>
            </a:r>
          </a:p>
          <a:p>
            <a:r>
              <a:rPr lang="en-US" sz="1200">
                <a:latin typeface="Courier New" panose="02070309020205020404" pitchFamily="49" charset="0"/>
              </a:rPr>
              <a:t>------  --------------------------------  ------</a:t>
            </a:r>
          </a:p>
          <a:p>
            <a:r>
              <a:rPr lang="en-US" sz="1200">
                <a:latin typeface="Courier New" panose="02070309020205020404" pitchFamily="49" charset="0"/>
              </a:rPr>
              <a:t>1       Jl. Bunga Bakung 15 A, Bekasi       34</a:t>
            </a:r>
          </a:p>
          <a:p>
            <a:r>
              <a:rPr lang="en-US" sz="1200">
                <a:latin typeface="Courier New" panose="02070309020205020404" pitchFamily="49" charset="0"/>
              </a:rPr>
              <a:t>3       Kampung Daun, Blok C4-20, Banten    89</a:t>
            </a:r>
          </a:p>
          <a:p>
            <a:r>
              <a:rPr lang="en-US" sz="1200">
                <a:latin typeface="Courier New" panose="02070309020205020404" pitchFamily="49" charset="0"/>
              </a:rPr>
              <a:t>34      Jl. Aceh No. 14, Bandung            34</a:t>
            </a:r>
          </a:p>
          <a:p>
            <a:r>
              <a:rPr lang="en-US" sz="1200">
                <a:latin typeface="Courier New" panose="02070309020205020404" pitchFamily="49" charset="0"/>
              </a:rPr>
              <a:t>89      Jl. Kenangan 1117-RT.3/RW.5 Jkt     37   </a:t>
            </a:r>
          </a:p>
          <a:p>
            <a:endParaRPr lang="en-US" sz="1200">
              <a:latin typeface="Courier New" panose="02070309020205020404" pitchFamily="49" charset="0"/>
            </a:endParaRPr>
          </a:p>
        </p:txBody>
      </p:sp>
    </p:spTree>
    <p:extLst>
      <p:ext uri="{BB962C8B-B14F-4D97-AF65-F5344CB8AC3E}">
        <p14:creationId xmlns:p14="http://schemas.microsoft.com/office/powerpoint/2010/main" val="365794731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b="1" dirty="0" smtClean="0">
                <a:solidFill>
                  <a:srgbClr val="0070C0"/>
                </a:solidFill>
              </a:rPr>
              <a:t>BasisData Relasi</a:t>
            </a:r>
            <a:endParaRPr lang="id-ID" b="1" dirty="0">
              <a:solidFill>
                <a:srgbClr val="0070C0"/>
              </a:solidFill>
            </a:endParaRPr>
          </a:p>
        </p:txBody>
      </p:sp>
      <p:sp>
        <p:nvSpPr>
          <p:cNvPr id="3" name="Content Placeholder 2"/>
          <p:cNvSpPr>
            <a:spLocks noGrp="1"/>
          </p:cNvSpPr>
          <p:nvPr>
            <p:ph idx="1"/>
          </p:nvPr>
        </p:nvSpPr>
        <p:spPr/>
        <p:txBody>
          <a:bodyPr>
            <a:normAutofit/>
          </a:bodyPr>
          <a:lstStyle/>
          <a:p>
            <a:pPr algn="just"/>
            <a:r>
              <a:rPr lang="id-ID" sz="3200" dirty="0"/>
              <a:t>Sebagian besar sistem informasi yang ada saat ini dibangun berdasarkan pada basisdata relasional (basisdata yang merupakan kumpulan tabel) dan SQL (Structured Query </a:t>
            </a:r>
            <a:r>
              <a:rPr lang="id-ID" sz="3200" dirty="0" smtClean="0"/>
              <a:t>Language)</a:t>
            </a:r>
          </a:p>
          <a:p>
            <a:pPr algn="just"/>
            <a:r>
              <a:rPr lang="id-ID" sz="3200" dirty="0" smtClean="0"/>
              <a:t>Contoh </a:t>
            </a:r>
            <a:r>
              <a:rPr lang="id-ID" sz="3200" dirty="0"/>
              <a:t>Relational Database Management Systems (RDBMS): MS SQL Server, Oracle, MySQL, PostgreSQL, dll</a:t>
            </a:r>
          </a:p>
        </p:txBody>
      </p:sp>
    </p:spTree>
    <p:extLst>
      <p:ext uri="{BB962C8B-B14F-4D97-AF65-F5344CB8AC3E}">
        <p14:creationId xmlns:p14="http://schemas.microsoft.com/office/powerpoint/2010/main" val="1691632253"/>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b="1" dirty="0" smtClean="0">
                <a:solidFill>
                  <a:srgbClr val="0070C0"/>
                </a:solidFill>
              </a:rPr>
              <a:t>BasisData Relasi</a:t>
            </a:r>
            <a:endParaRPr lang="id-ID" b="1" dirty="0">
              <a:solidFill>
                <a:srgbClr val="0070C0"/>
              </a:solidFill>
            </a:endParaRPr>
          </a:p>
        </p:txBody>
      </p:sp>
      <p:sp>
        <p:nvSpPr>
          <p:cNvPr id="5" name="Content Placeholder 4"/>
          <p:cNvSpPr>
            <a:spLocks noGrp="1"/>
          </p:cNvSpPr>
          <p:nvPr>
            <p:ph idx="1"/>
          </p:nvPr>
        </p:nvSpPr>
        <p:spPr/>
        <p:txBody>
          <a:bodyPr/>
          <a:lstStyle/>
          <a:p>
            <a:endParaRPr lang="id-ID"/>
          </a:p>
        </p:txBody>
      </p:sp>
      <p:pic>
        <p:nvPicPr>
          <p:cNvPr id="6" name="Picture 5"/>
          <p:cNvPicPr>
            <a:picLocks noChangeAspect="1"/>
          </p:cNvPicPr>
          <p:nvPr/>
        </p:nvPicPr>
        <p:blipFill>
          <a:blip r:embed="rId2"/>
          <a:stretch>
            <a:fillRect/>
          </a:stretch>
        </p:blipFill>
        <p:spPr>
          <a:xfrm>
            <a:off x="476251" y="1583380"/>
            <a:ext cx="8319406" cy="5072913"/>
          </a:xfrm>
          <a:prstGeom prst="rect">
            <a:avLst/>
          </a:prstGeom>
        </p:spPr>
      </p:pic>
    </p:spTree>
    <p:extLst>
      <p:ext uri="{BB962C8B-B14F-4D97-AF65-F5344CB8AC3E}">
        <p14:creationId xmlns:p14="http://schemas.microsoft.com/office/powerpoint/2010/main" val="346562891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id-ID" b="1" dirty="0" smtClean="0"/>
              <a:t>Penjelasan Pokok Bahasan (Revisi)</a:t>
            </a:r>
            <a:endParaRPr lang="en-US" dirty="0"/>
          </a:p>
        </p:txBody>
      </p:sp>
      <p:graphicFrame>
        <p:nvGraphicFramePr>
          <p:cNvPr id="3" name="Diagram 2"/>
          <p:cNvGraphicFramePr/>
          <p:nvPr>
            <p:extLst>
              <p:ext uri="{D42A27DB-BD31-4B8C-83A1-F6EECF244321}">
                <p14:modId xmlns:p14="http://schemas.microsoft.com/office/powerpoint/2010/main" val="2652878034"/>
              </p:ext>
            </p:extLst>
          </p:nvPr>
        </p:nvGraphicFramePr>
        <p:xfrm>
          <a:off x="175263" y="1397000"/>
          <a:ext cx="8778231" cy="53130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5711637"/>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b="1" dirty="0" smtClean="0">
                <a:solidFill>
                  <a:srgbClr val="0070C0"/>
                </a:solidFill>
              </a:rPr>
              <a:t>BasisData Relasi</a:t>
            </a:r>
            <a:endParaRPr lang="id-ID" b="1" dirty="0">
              <a:solidFill>
                <a:srgbClr val="0070C0"/>
              </a:solidFill>
            </a:endParaRPr>
          </a:p>
        </p:txBody>
      </p:sp>
      <p:sp>
        <p:nvSpPr>
          <p:cNvPr id="3" name="Content Placeholder 2"/>
          <p:cNvSpPr>
            <a:spLocks noGrp="1"/>
          </p:cNvSpPr>
          <p:nvPr>
            <p:ph idx="1"/>
          </p:nvPr>
        </p:nvSpPr>
        <p:spPr/>
        <p:txBody>
          <a:bodyPr>
            <a:normAutofit fontScale="92500" lnSpcReduction="10000"/>
          </a:bodyPr>
          <a:lstStyle/>
          <a:p>
            <a:pPr algn="just"/>
            <a:r>
              <a:rPr lang="id-ID" sz="3200" dirty="0"/>
              <a:t>Struktur: </a:t>
            </a:r>
            <a:endParaRPr lang="id-ID" sz="3200" dirty="0" smtClean="0"/>
          </a:p>
          <a:p>
            <a:pPr lvl="1" algn="just"/>
            <a:r>
              <a:rPr lang="id-ID" dirty="0" smtClean="0"/>
              <a:t>tabel</a:t>
            </a:r>
            <a:r>
              <a:rPr lang="id-ID" dirty="0"/>
              <a:t>, kolom, dan tipe data </a:t>
            </a:r>
            <a:endParaRPr lang="id-ID" dirty="0" smtClean="0"/>
          </a:p>
          <a:p>
            <a:pPr algn="just"/>
            <a:r>
              <a:rPr lang="id-ID" sz="3200" dirty="0" smtClean="0"/>
              <a:t>Integritas</a:t>
            </a:r>
            <a:r>
              <a:rPr lang="id-ID" sz="3200" dirty="0"/>
              <a:t>: </a:t>
            </a:r>
            <a:endParaRPr lang="id-ID" sz="3200" dirty="0" smtClean="0"/>
          </a:p>
          <a:p>
            <a:pPr lvl="1" algn="just"/>
            <a:r>
              <a:rPr lang="id-ID" dirty="0" smtClean="0"/>
              <a:t>unique </a:t>
            </a:r>
            <a:r>
              <a:rPr lang="id-ID" dirty="0"/>
              <a:t>contraints, </a:t>
            </a:r>
            <a:endParaRPr lang="id-ID" dirty="0" smtClean="0"/>
          </a:p>
          <a:p>
            <a:pPr lvl="1" algn="just"/>
            <a:r>
              <a:rPr lang="id-ID" dirty="0" smtClean="0"/>
              <a:t>primary </a:t>
            </a:r>
            <a:r>
              <a:rPr lang="id-ID" dirty="0"/>
              <a:t>keys </a:t>
            </a:r>
            <a:endParaRPr lang="id-ID" dirty="0" smtClean="0"/>
          </a:p>
          <a:p>
            <a:pPr lvl="1" algn="just"/>
            <a:r>
              <a:rPr lang="id-ID" dirty="0" smtClean="0"/>
              <a:t>NOT </a:t>
            </a:r>
            <a:r>
              <a:rPr lang="id-ID" dirty="0"/>
              <a:t>NULL constraint </a:t>
            </a:r>
            <a:endParaRPr lang="id-ID" dirty="0" smtClean="0"/>
          </a:p>
          <a:p>
            <a:pPr lvl="1" algn="just"/>
            <a:r>
              <a:rPr lang="id-ID" dirty="0" smtClean="0"/>
              <a:t>Foreign keys</a:t>
            </a:r>
          </a:p>
          <a:p>
            <a:pPr lvl="1" algn="just"/>
            <a:r>
              <a:rPr lang="id-ID" dirty="0" smtClean="0"/>
              <a:t>Other constraints </a:t>
            </a:r>
          </a:p>
          <a:p>
            <a:pPr algn="just"/>
            <a:r>
              <a:rPr lang="id-ID" sz="3200" dirty="0" smtClean="0"/>
              <a:t>Manipulasi </a:t>
            </a:r>
            <a:r>
              <a:rPr lang="id-ID" sz="3200" dirty="0"/>
              <a:t>data: </a:t>
            </a:r>
            <a:endParaRPr lang="id-ID" sz="3200" dirty="0" smtClean="0"/>
          </a:p>
          <a:p>
            <a:pPr lvl="1" algn="just"/>
            <a:r>
              <a:rPr lang="id-ID" dirty="0" smtClean="0"/>
              <a:t>retrieving </a:t>
            </a:r>
            <a:r>
              <a:rPr lang="id-ID" dirty="0"/>
              <a:t>information </a:t>
            </a:r>
            <a:endParaRPr lang="id-ID" dirty="0" smtClean="0"/>
          </a:p>
          <a:p>
            <a:pPr lvl="1" algn="just"/>
            <a:r>
              <a:rPr lang="id-ID" dirty="0" smtClean="0"/>
              <a:t>inserting</a:t>
            </a:r>
            <a:r>
              <a:rPr lang="id-ID" dirty="0"/>
              <a:t>, </a:t>
            </a:r>
            <a:endParaRPr lang="id-ID" dirty="0" smtClean="0"/>
          </a:p>
          <a:p>
            <a:pPr lvl="1" algn="just"/>
            <a:r>
              <a:rPr lang="id-ID" dirty="0" smtClean="0"/>
              <a:t>updating</a:t>
            </a:r>
            <a:r>
              <a:rPr lang="id-ID" dirty="0"/>
              <a:t>, and </a:t>
            </a:r>
            <a:endParaRPr lang="id-ID" dirty="0" smtClean="0"/>
          </a:p>
          <a:p>
            <a:pPr lvl="1" algn="just"/>
            <a:r>
              <a:rPr lang="id-ID" dirty="0" smtClean="0"/>
              <a:t>deleting </a:t>
            </a:r>
            <a:r>
              <a:rPr lang="id-ID" dirty="0"/>
              <a:t>data</a:t>
            </a:r>
          </a:p>
        </p:txBody>
      </p:sp>
    </p:spTree>
    <p:extLst>
      <p:ext uri="{BB962C8B-B14F-4D97-AF65-F5344CB8AC3E}">
        <p14:creationId xmlns:p14="http://schemas.microsoft.com/office/powerpoint/2010/main" val="3302188801"/>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0" y="2952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endParaRPr lang="id-ID"/>
          </a:p>
        </p:txBody>
      </p:sp>
      <p:sp>
        <p:nvSpPr>
          <p:cNvPr id="40963" name="Rectangle 6"/>
          <p:cNvSpPr>
            <a:spLocks noChangeArrowheads="1"/>
          </p:cNvSpPr>
          <p:nvPr/>
        </p:nvSpPr>
        <p:spPr bwMode="auto">
          <a:xfrm>
            <a:off x="609600" y="381000"/>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KEY DAN RELASI</a:t>
            </a:r>
          </a:p>
        </p:txBody>
      </p:sp>
      <p:sp>
        <p:nvSpPr>
          <p:cNvPr id="40964" name="Text Box 9"/>
          <p:cNvSpPr txBox="1">
            <a:spLocks noChangeArrowheads="1"/>
          </p:cNvSpPr>
          <p:nvPr/>
        </p:nvSpPr>
        <p:spPr bwMode="auto">
          <a:xfrm>
            <a:off x="571500" y="1559859"/>
            <a:ext cx="80010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30000"/>
              </a:lnSpc>
            </a:pPr>
            <a:r>
              <a:rPr lang="en-US" sz="1600" b="1" u="sng" dirty="0">
                <a:latin typeface="Trebuchet MS" panose="020B0603020202020204" pitchFamily="34" charset="0"/>
              </a:rPr>
              <a:t>KEY PRIMER (PRIMARY KEY)</a:t>
            </a:r>
          </a:p>
          <a:p>
            <a:pPr eaLnBrk="1" hangingPunct="1">
              <a:lnSpc>
                <a:spcPct val="130000"/>
              </a:lnSpc>
            </a:pPr>
            <a:endParaRPr lang="en-US" sz="1600" dirty="0">
              <a:latin typeface="Trebuchet MS" panose="020B0603020202020204" pitchFamily="34" charset="0"/>
            </a:endParaRPr>
          </a:p>
          <a:p>
            <a:pPr eaLnBrk="1" hangingPunct="1">
              <a:lnSpc>
                <a:spcPct val="130000"/>
              </a:lnSpc>
              <a:buFontTx/>
              <a:buChar char="o"/>
            </a:pPr>
            <a:r>
              <a:rPr lang="en-US" sz="1600" dirty="0">
                <a:latin typeface="Trebuchet MS" panose="020B0603020202020204" pitchFamily="34" charset="0"/>
              </a:rPr>
              <a:t>   Key/Key Primer </a:t>
            </a:r>
            <a:r>
              <a:rPr lang="en-US" sz="1600" dirty="0" err="1">
                <a:latin typeface="Trebuchet MS" panose="020B0603020202020204" pitchFamily="34" charset="0"/>
              </a:rPr>
              <a:t>adalah</a:t>
            </a:r>
            <a:r>
              <a:rPr lang="en-US" sz="1600" dirty="0">
                <a:latin typeface="Trebuchet MS" panose="020B0603020202020204" pitchFamily="34" charset="0"/>
              </a:rPr>
              <a:t> </a:t>
            </a:r>
            <a:r>
              <a:rPr lang="en-US" sz="1600" dirty="0" err="1">
                <a:latin typeface="Trebuchet MS" panose="020B0603020202020204" pitchFamily="34" charset="0"/>
              </a:rPr>
              <a:t>atribut</a:t>
            </a:r>
            <a:r>
              <a:rPr lang="en-US" sz="1600" dirty="0">
                <a:latin typeface="Trebuchet MS" panose="020B0603020202020204" pitchFamily="34" charset="0"/>
              </a:rPr>
              <a:t> </a:t>
            </a:r>
            <a:r>
              <a:rPr lang="en-US" sz="1600" dirty="0" err="1">
                <a:latin typeface="Trebuchet MS" panose="020B0603020202020204" pitchFamily="34" charset="0"/>
              </a:rPr>
              <a:t>atau</a:t>
            </a:r>
            <a:r>
              <a:rPr lang="en-US" sz="1600" dirty="0">
                <a:latin typeface="Trebuchet MS" panose="020B0603020202020204" pitchFamily="34" charset="0"/>
              </a:rPr>
              <a:t> </a:t>
            </a:r>
            <a:r>
              <a:rPr lang="en-US" sz="1600" dirty="0" err="1">
                <a:latin typeface="Trebuchet MS" panose="020B0603020202020204" pitchFamily="34" charset="0"/>
              </a:rPr>
              <a:t>kombinasi</a:t>
            </a:r>
            <a:r>
              <a:rPr lang="en-US" sz="1600" dirty="0">
                <a:latin typeface="Trebuchet MS" panose="020B0603020202020204" pitchFamily="34" charset="0"/>
              </a:rPr>
              <a:t> </a:t>
            </a:r>
            <a:r>
              <a:rPr lang="en-US" sz="1600" dirty="0" err="1">
                <a:latin typeface="Trebuchet MS" panose="020B0603020202020204" pitchFamily="34" charset="0"/>
              </a:rPr>
              <a:t>dari</a:t>
            </a:r>
            <a:r>
              <a:rPr lang="en-US" sz="1600" dirty="0">
                <a:latin typeface="Trebuchet MS" panose="020B0603020202020204" pitchFamily="34" charset="0"/>
              </a:rPr>
              <a:t> minimal </a:t>
            </a:r>
            <a:r>
              <a:rPr lang="en-US" sz="1600" dirty="0" err="1">
                <a:latin typeface="Trebuchet MS" panose="020B0603020202020204" pitchFamily="34" charset="0"/>
              </a:rPr>
              <a:t>beberapa</a:t>
            </a:r>
            <a:r>
              <a:rPr lang="en-US" sz="1600" dirty="0">
                <a:latin typeface="Trebuchet MS" panose="020B0603020202020204" pitchFamily="34" charset="0"/>
              </a:rPr>
              <a:t> </a:t>
            </a:r>
            <a:r>
              <a:rPr lang="en-US" sz="1600" dirty="0" err="1">
                <a:latin typeface="Trebuchet MS" panose="020B0603020202020204" pitchFamily="34" charset="0"/>
              </a:rPr>
              <a:t>atribut</a:t>
            </a:r>
            <a:r>
              <a:rPr lang="en-US" sz="1600" dirty="0">
                <a:latin typeface="Trebuchet MS" panose="020B0603020202020204" pitchFamily="34" charset="0"/>
              </a:rPr>
              <a:t> </a:t>
            </a:r>
            <a:br>
              <a:rPr lang="en-US" sz="1600" dirty="0">
                <a:latin typeface="Trebuchet MS" panose="020B0603020202020204" pitchFamily="34" charset="0"/>
              </a:rPr>
            </a:br>
            <a:r>
              <a:rPr lang="en-US" sz="1600" dirty="0">
                <a:latin typeface="Trebuchet MS" panose="020B0603020202020204" pitchFamily="34" charset="0"/>
              </a:rPr>
              <a:t>     yang </a:t>
            </a:r>
            <a:r>
              <a:rPr lang="en-US" sz="1600" dirty="0" err="1">
                <a:latin typeface="Trebuchet MS" panose="020B0603020202020204" pitchFamily="34" charset="0"/>
              </a:rPr>
              <a:t>mendefinisikan</a:t>
            </a:r>
            <a:r>
              <a:rPr lang="en-US" sz="1600" dirty="0">
                <a:latin typeface="Trebuchet MS" panose="020B0603020202020204" pitchFamily="34" charset="0"/>
              </a:rPr>
              <a:t> </a:t>
            </a:r>
            <a:r>
              <a:rPr lang="en-US" sz="1600" dirty="0" err="1">
                <a:latin typeface="Trebuchet MS" panose="020B0603020202020204" pitchFamily="34" charset="0"/>
              </a:rPr>
              <a:t>secara</a:t>
            </a:r>
            <a:r>
              <a:rPr lang="en-US" sz="1600" dirty="0">
                <a:latin typeface="Trebuchet MS" panose="020B0603020202020204" pitchFamily="34" charset="0"/>
              </a:rPr>
              <a:t> </a:t>
            </a:r>
            <a:r>
              <a:rPr lang="en-US" sz="1600" dirty="0" err="1">
                <a:latin typeface="Trebuchet MS" panose="020B0603020202020204" pitchFamily="34" charset="0"/>
              </a:rPr>
              <a:t>unik</a:t>
            </a:r>
            <a:r>
              <a:rPr lang="en-US" sz="1600" dirty="0">
                <a:latin typeface="Trebuchet MS" panose="020B0603020202020204" pitchFamily="34" charset="0"/>
              </a:rPr>
              <a:t> </a:t>
            </a:r>
            <a:r>
              <a:rPr lang="en-US" sz="1600" dirty="0" err="1">
                <a:latin typeface="Trebuchet MS" panose="020B0603020202020204" pitchFamily="34" charset="0"/>
              </a:rPr>
              <a:t>suatu</a:t>
            </a:r>
            <a:r>
              <a:rPr lang="en-US" sz="1600" dirty="0">
                <a:latin typeface="Trebuchet MS" panose="020B0603020202020204" pitchFamily="34" charset="0"/>
              </a:rPr>
              <a:t> </a:t>
            </a:r>
            <a:r>
              <a:rPr lang="en-US" sz="1600" dirty="0" err="1">
                <a:latin typeface="Trebuchet MS" panose="020B0603020202020204" pitchFamily="34" charset="0"/>
              </a:rPr>
              <a:t>kemunculan</a:t>
            </a:r>
            <a:r>
              <a:rPr lang="en-US" sz="1600" dirty="0">
                <a:latin typeface="Trebuchet MS" panose="020B0603020202020204" pitchFamily="34" charset="0"/>
              </a:rPr>
              <a:t> </a:t>
            </a:r>
            <a:r>
              <a:rPr lang="en-US" sz="1600" dirty="0" err="1">
                <a:latin typeface="Trebuchet MS" panose="020B0603020202020204" pitchFamily="34" charset="0"/>
              </a:rPr>
              <a:t>dari</a:t>
            </a:r>
            <a:r>
              <a:rPr lang="en-US" sz="1600" dirty="0">
                <a:latin typeface="Trebuchet MS" panose="020B0603020202020204" pitchFamily="34" charset="0"/>
              </a:rPr>
              <a:t> </a:t>
            </a:r>
            <a:r>
              <a:rPr lang="en-US" sz="1600" dirty="0" err="1">
                <a:latin typeface="Trebuchet MS" panose="020B0603020202020204" pitchFamily="34" charset="0"/>
              </a:rPr>
              <a:t>entitas</a:t>
            </a:r>
            <a:r>
              <a:rPr lang="en-US" sz="1600" dirty="0">
                <a:latin typeface="Trebuchet MS" panose="020B0603020202020204" pitchFamily="34" charset="0"/>
              </a:rPr>
              <a:t>.</a:t>
            </a:r>
            <a:br>
              <a:rPr lang="en-US" sz="1600" dirty="0">
                <a:latin typeface="Trebuchet MS" panose="020B0603020202020204" pitchFamily="34" charset="0"/>
              </a:rPr>
            </a:br>
            <a:r>
              <a:rPr lang="en-US" sz="1600" dirty="0">
                <a:latin typeface="Trebuchet MS" panose="020B0603020202020204" pitchFamily="34" charset="0"/>
              </a:rPr>
              <a:t>     </a:t>
            </a:r>
            <a:r>
              <a:rPr lang="en-US" sz="1600" dirty="0" err="1">
                <a:latin typeface="Trebuchet MS" panose="020B0603020202020204" pitchFamily="34" charset="0"/>
              </a:rPr>
              <a:t>contoh</a:t>
            </a:r>
            <a:r>
              <a:rPr lang="en-US" sz="1600" dirty="0">
                <a:latin typeface="Trebuchet MS" panose="020B0603020202020204" pitchFamily="34" charset="0"/>
              </a:rPr>
              <a:t> : </a:t>
            </a:r>
            <a:r>
              <a:rPr lang="en-US" sz="1600" dirty="0" err="1">
                <a:latin typeface="Trebuchet MS" panose="020B0603020202020204" pitchFamily="34" charset="0"/>
              </a:rPr>
              <a:t>Kode</a:t>
            </a:r>
            <a:r>
              <a:rPr lang="en-US" sz="1600" dirty="0">
                <a:latin typeface="Trebuchet MS" panose="020B0603020202020204" pitchFamily="34" charset="0"/>
              </a:rPr>
              <a:t> </a:t>
            </a:r>
            <a:r>
              <a:rPr lang="en-US" sz="1600" dirty="0" err="1">
                <a:latin typeface="Trebuchet MS" panose="020B0603020202020204" pitchFamily="34" charset="0"/>
              </a:rPr>
              <a:t>barang</a:t>
            </a:r>
            <a:r>
              <a:rPr lang="en-US" sz="1600" dirty="0">
                <a:latin typeface="Trebuchet MS" panose="020B0603020202020204" pitchFamily="34" charset="0"/>
              </a:rPr>
              <a:t> </a:t>
            </a:r>
            <a:r>
              <a:rPr lang="en-US" sz="1600" dirty="0" err="1">
                <a:latin typeface="Trebuchet MS" panose="020B0603020202020204" pitchFamily="34" charset="0"/>
              </a:rPr>
              <a:t>adalah</a:t>
            </a:r>
            <a:r>
              <a:rPr lang="en-US" sz="1600" dirty="0">
                <a:latin typeface="Trebuchet MS" panose="020B0603020202020204" pitchFamily="34" charset="0"/>
              </a:rPr>
              <a:t> key primer </a:t>
            </a:r>
            <a:r>
              <a:rPr lang="en-US" sz="1600" dirty="0" err="1">
                <a:latin typeface="Trebuchet MS" panose="020B0603020202020204" pitchFamily="34" charset="0"/>
              </a:rPr>
              <a:t>untuk</a:t>
            </a:r>
            <a:r>
              <a:rPr lang="en-US" sz="1600" dirty="0">
                <a:latin typeface="Trebuchet MS" panose="020B0603020202020204" pitchFamily="34" charset="0"/>
              </a:rPr>
              <a:t> </a:t>
            </a:r>
            <a:r>
              <a:rPr lang="en-US" sz="1600" dirty="0" err="1">
                <a:latin typeface="Trebuchet MS" panose="020B0603020202020204" pitchFamily="34" charset="0"/>
              </a:rPr>
              <a:t>sebuah</a:t>
            </a:r>
            <a:r>
              <a:rPr lang="en-US" sz="1600" dirty="0">
                <a:latin typeface="Trebuchet MS" panose="020B0603020202020204" pitchFamily="34" charset="0"/>
              </a:rPr>
              <a:t> </a:t>
            </a:r>
            <a:r>
              <a:rPr lang="en-US" sz="1600" dirty="0" err="1">
                <a:latin typeface="Trebuchet MS" panose="020B0603020202020204" pitchFamily="34" charset="0"/>
              </a:rPr>
              <a:t>Barang</a:t>
            </a:r>
            <a:endParaRPr lang="en-US" sz="1600" dirty="0">
              <a:latin typeface="Trebuchet MS" panose="020B0603020202020204" pitchFamily="34" charset="0"/>
            </a:endParaRPr>
          </a:p>
          <a:p>
            <a:pPr eaLnBrk="1" hangingPunct="1">
              <a:lnSpc>
                <a:spcPct val="130000"/>
              </a:lnSpc>
              <a:buFontTx/>
              <a:buChar char="o"/>
            </a:pPr>
            <a:r>
              <a:rPr lang="en-US" sz="1600" dirty="0">
                <a:latin typeface="Trebuchet MS" panose="020B0603020202020204" pitchFamily="34" charset="0"/>
              </a:rPr>
              <a:t>   Key primer </a:t>
            </a:r>
            <a:r>
              <a:rPr lang="en-US" sz="1600" dirty="0" err="1">
                <a:latin typeface="Trebuchet MS" panose="020B0603020202020204" pitchFamily="34" charset="0"/>
              </a:rPr>
              <a:t>akan</a:t>
            </a:r>
            <a:r>
              <a:rPr lang="en-US" sz="1600" dirty="0">
                <a:latin typeface="Trebuchet MS" panose="020B0603020202020204" pitchFamily="34" charset="0"/>
              </a:rPr>
              <a:t> </a:t>
            </a:r>
            <a:r>
              <a:rPr lang="en-US" sz="1600" dirty="0" err="1">
                <a:latin typeface="Trebuchet MS" panose="020B0603020202020204" pitchFamily="34" charset="0"/>
              </a:rPr>
              <a:t>berpeluang</a:t>
            </a:r>
            <a:r>
              <a:rPr lang="en-US" sz="1600" dirty="0">
                <a:latin typeface="Trebuchet MS" panose="020B0603020202020204" pitchFamily="34" charset="0"/>
              </a:rPr>
              <a:t> </a:t>
            </a:r>
            <a:r>
              <a:rPr lang="en-US" sz="1600" dirty="0" err="1">
                <a:latin typeface="Trebuchet MS" panose="020B0603020202020204" pitchFamily="34" charset="0"/>
              </a:rPr>
              <a:t>besar</a:t>
            </a:r>
            <a:r>
              <a:rPr lang="en-US" sz="1600" dirty="0">
                <a:latin typeface="Trebuchet MS" panose="020B0603020202020204" pitchFamily="34" charset="0"/>
              </a:rPr>
              <a:t> </a:t>
            </a:r>
            <a:r>
              <a:rPr lang="en-US" sz="1600" dirty="0" err="1">
                <a:latin typeface="Trebuchet MS" panose="020B0603020202020204" pitchFamily="34" charset="0"/>
              </a:rPr>
              <a:t>menjadi</a:t>
            </a:r>
            <a:r>
              <a:rPr lang="en-US" sz="1600" dirty="0">
                <a:latin typeface="Trebuchet MS" panose="020B0603020202020204" pitchFamily="34" charset="0"/>
              </a:rPr>
              <a:t> </a:t>
            </a:r>
            <a:r>
              <a:rPr lang="en-US" sz="1600" dirty="0" err="1">
                <a:latin typeface="Trebuchet MS" panose="020B0603020202020204" pitchFamily="34" charset="0"/>
              </a:rPr>
              <a:t>dasar</a:t>
            </a:r>
            <a:r>
              <a:rPr lang="en-US" sz="1600" dirty="0">
                <a:latin typeface="Trebuchet MS" panose="020B0603020202020204" pitchFamily="34" charset="0"/>
              </a:rPr>
              <a:t> </a:t>
            </a:r>
            <a:r>
              <a:rPr lang="en-US" sz="1600" dirty="0" err="1">
                <a:latin typeface="Trebuchet MS" panose="020B0603020202020204" pitchFamily="34" charset="0"/>
              </a:rPr>
              <a:t>indeks</a:t>
            </a:r>
            <a:r>
              <a:rPr lang="en-US" sz="1600" dirty="0">
                <a:latin typeface="Trebuchet MS" panose="020B0603020202020204" pitchFamily="34" charset="0"/>
              </a:rPr>
              <a:t> primer </a:t>
            </a:r>
            <a:r>
              <a:rPr lang="en-US" sz="1600" dirty="0" err="1">
                <a:latin typeface="Trebuchet MS" panose="020B0603020202020204" pitchFamily="34" charset="0"/>
              </a:rPr>
              <a:t>untuk</a:t>
            </a:r>
            <a:r>
              <a:rPr lang="en-US" sz="1600" dirty="0">
                <a:latin typeface="Trebuchet MS" panose="020B0603020202020204" pitchFamily="34" charset="0"/>
              </a:rPr>
              <a:t> </a:t>
            </a:r>
            <a:r>
              <a:rPr lang="en-US" sz="1600" dirty="0" err="1">
                <a:latin typeface="Trebuchet MS" panose="020B0603020202020204" pitchFamily="34" charset="0"/>
              </a:rPr>
              <a:t>tabel</a:t>
            </a:r>
            <a:r>
              <a:rPr lang="en-US" sz="1600" dirty="0">
                <a:latin typeface="Trebuchet MS" panose="020B0603020202020204" pitchFamily="34" charset="0"/>
              </a:rPr>
              <a:t> basis </a:t>
            </a:r>
            <a:br>
              <a:rPr lang="en-US" sz="1600" dirty="0">
                <a:latin typeface="Trebuchet MS" panose="020B0603020202020204" pitchFamily="34" charset="0"/>
              </a:rPr>
            </a:br>
            <a:r>
              <a:rPr lang="en-US" sz="1600" dirty="0">
                <a:latin typeface="Trebuchet MS" panose="020B0603020202020204" pitchFamily="34" charset="0"/>
              </a:rPr>
              <a:t>     data </a:t>
            </a:r>
            <a:r>
              <a:rPr lang="en-US" sz="1600" dirty="0" err="1">
                <a:latin typeface="Trebuchet MS" panose="020B0603020202020204" pitchFamily="34" charset="0"/>
              </a:rPr>
              <a:t>fisik</a:t>
            </a:r>
            <a:r>
              <a:rPr lang="en-US" sz="1600" dirty="0">
                <a:latin typeface="Trebuchet MS" panose="020B0603020202020204" pitchFamily="34" charset="0"/>
              </a:rPr>
              <a:t>, </a:t>
            </a:r>
            <a:r>
              <a:rPr lang="en-US" sz="1600" dirty="0" err="1">
                <a:latin typeface="Trebuchet MS" panose="020B0603020202020204" pitchFamily="34" charset="0"/>
              </a:rPr>
              <a:t>tetapi</a:t>
            </a:r>
            <a:r>
              <a:rPr lang="en-US" sz="1600" dirty="0">
                <a:latin typeface="Trebuchet MS" panose="020B0603020202020204" pitchFamily="34" charset="0"/>
              </a:rPr>
              <a:t> </a:t>
            </a:r>
            <a:r>
              <a:rPr lang="en-US" sz="1600" dirty="0" err="1">
                <a:latin typeface="Trebuchet MS" panose="020B0603020202020204" pitchFamily="34" charset="0"/>
              </a:rPr>
              <a:t>bisa</a:t>
            </a:r>
            <a:r>
              <a:rPr lang="en-US" sz="1600" dirty="0">
                <a:latin typeface="Trebuchet MS" panose="020B0603020202020204" pitchFamily="34" charset="0"/>
              </a:rPr>
              <a:t> </a:t>
            </a:r>
            <a:r>
              <a:rPr lang="en-US" sz="1600" dirty="0" err="1">
                <a:latin typeface="Trebuchet MS" panose="020B0603020202020204" pitchFamily="34" charset="0"/>
              </a:rPr>
              <a:t>juga</a:t>
            </a:r>
            <a:r>
              <a:rPr lang="en-US" sz="1600" dirty="0">
                <a:latin typeface="Trebuchet MS" panose="020B0603020202020204" pitchFamily="34" charset="0"/>
              </a:rPr>
              <a:t> </a:t>
            </a:r>
            <a:r>
              <a:rPr lang="en-US" sz="1600" dirty="0" err="1">
                <a:latin typeface="Trebuchet MS" panose="020B0603020202020204" pitchFamily="34" charset="0"/>
              </a:rPr>
              <a:t>tidak</a:t>
            </a:r>
            <a:endParaRPr lang="en-US" sz="1600" dirty="0">
              <a:latin typeface="Trebuchet MS" panose="020B0603020202020204" pitchFamily="34" charset="0"/>
            </a:endParaRPr>
          </a:p>
          <a:p>
            <a:pPr eaLnBrk="1" hangingPunct="1">
              <a:lnSpc>
                <a:spcPct val="130000"/>
              </a:lnSpc>
            </a:pPr>
            <a:endParaRPr lang="en-US" sz="1600" dirty="0">
              <a:latin typeface="Trebuchet MS" panose="020B0603020202020204" pitchFamily="34" charset="0"/>
            </a:endParaRPr>
          </a:p>
          <a:p>
            <a:pPr eaLnBrk="1" hangingPunct="1">
              <a:lnSpc>
                <a:spcPct val="130000"/>
              </a:lnSpc>
            </a:pPr>
            <a:r>
              <a:rPr lang="en-US" sz="1600" b="1" u="sng" dirty="0">
                <a:latin typeface="Trebuchet MS" panose="020B0603020202020204" pitchFamily="34" charset="0"/>
              </a:rPr>
              <a:t>ATURAN KEY PRIMER</a:t>
            </a:r>
          </a:p>
          <a:p>
            <a:pPr eaLnBrk="1" hangingPunct="1">
              <a:lnSpc>
                <a:spcPct val="130000"/>
              </a:lnSpc>
            </a:pPr>
            <a:endParaRPr lang="en-US" sz="1600" dirty="0">
              <a:latin typeface="Trebuchet MS" panose="020B0603020202020204" pitchFamily="34" charset="0"/>
            </a:endParaRPr>
          </a:p>
          <a:p>
            <a:pPr eaLnBrk="1" hangingPunct="1">
              <a:lnSpc>
                <a:spcPct val="130000"/>
              </a:lnSpc>
              <a:buFontTx/>
              <a:buChar char="o"/>
            </a:pPr>
            <a:r>
              <a:rPr lang="en-US" sz="1600" dirty="0">
                <a:latin typeface="Trebuchet MS" panose="020B0603020202020204" pitchFamily="34" charset="0"/>
              </a:rPr>
              <a:t>  </a:t>
            </a:r>
            <a:r>
              <a:rPr lang="en-US" sz="1600" dirty="0" err="1">
                <a:latin typeface="Trebuchet MS" panose="020B0603020202020204" pitchFamily="34" charset="0"/>
              </a:rPr>
              <a:t>Setiap</a:t>
            </a:r>
            <a:r>
              <a:rPr lang="en-US" sz="1600" dirty="0">
                <a:latin typeface="Trebuchet MS" panose="020B0603020202020204" pitchFamily="34" charset="0"/>
              </a:rPr>
              <a:t> </a:t>
            </a:r>
            <a:r>
              <a:rPr lang="en-US" sz="1600" dirty="0" err="1">
                <a:latin typeface="Trebuchet MS" panose="020B0603020202020204" pitchFamily="34" charset="0"/>
              </a:rPr>
              <a:t>entitas</a:t>
            </a:r>
            <a:r>
              <a:rPr lang="en-US" sz="1600" dirty="0">
                <a:latin typeface="Trebuchet MS" panose="020B0603020202020204" pitchFamily="34" charset="0"/>
              </a:rPr>
              <a:t> </a:t>
            </a:r>
            <a:r>
              <a:rPr lang="en-US" sz="1600" dirty="0" err="1">
                <a:latin typeface="Trebuchet MS" panose="020B0603020202020204" pitchFamily="34" charset="0"/>
              </a:rPr>
              <a:t>harus</a:t>
            </a:r>
            <a:r>
              <a:rPr lang="en-US" sz="1600" dirty="0">
                <a:latin typeface="Trebuchet MS" panose="020B0603020202020204" pitchFamily="34" charset="0"/>
              </a:rPr>
              <a:t> </a:t>
            </a:r>
            <a:r>
              <a:rPr lang="en-US" sz="1600" dirty="0" err="1">
                <a:latin typeface="Trebuchet MS" panose="020B0603020202020204" pitchFamily="34" charset="0"/>
              </a:rPr>
              <a:t>punya</a:t>
            </a:r>
            <a:r>
              <a:rPr lang="en-US" sz="1600" dirty="0">
                <a:latin typeface="Trebuchet MS" panose="020B0603020202020204" pitchFamily="34" charset="0"/>
              </a:rPr>
              <a:t> key primer</a:t>
            </a:r>
          </a:p>
          <a:p>
            <a:pPr eaLnBrk="1" hangingPunct="1">
              <a:lnSpc>
                <a:spcPct val="130000"/>
              </a:lnSpc>
              <a:buFontTx/>
              <a:buChar char="o"/>
            </a:pPr>
            <a:r>
              <a:rPr lang="en-US" sz="1600" dirty="0">
                <a:latin typeface="Trebuchet MS" panose="020B0603020202020204" pitchFamily="34" charset="0"/>
              </a:rPr>
              <a:t>  </a:t>
            </a:r>
            <a:r>
              <a:rPr lang="en-US" sz="1600" dirty="0" err="1">
                <a:latin typeface="Trebuchet MS" panose="020B0603020202020204" pitchFamily="34" charset="0"/>
              </a:rPr>
              <a:t>Tidak</a:t>
            </a:r>
            <a:r>
              <a:rPr lang="en-US" sz="1600" dirty="0">
                <a:latin typeface="Trebuchet MS" panose="020B0603020202020204" pitchFamily="34" charset="0"/>
              </a:rPr>
              <a:t> </a:t>
            </a:r>
            <a:r>
              <a:rPr lang="en-US" sz="1600" dirty="0" err="1">
                <a:latin typeface="Trebuchet MS" panose="020B0603020202020204" pitchFamily="34" charset="0"/>
              </a:rPr>
              <a:t>ada</a:t>
            </a:r>
            <a:r>
              <a:rPr lang="en-US" sz="1600" dirty="0">
                <a:latin typeface="Trebuchet MS" panose="020B0603020202020204" pitchFamily="34" charset="0"/>
              </a:rPr>
              <a:t> </a:t>
            </a:r>
            <a:r>
              <a:rPr lang="en-US" sz="1600" dirty="0" err="1">
                <a:latin typeface="Trebuchet MS" panose="020B0603020202020204" pitchFamily="34" charset="0"/>
              </a:rPr>
              <a:t>bagian</a:t>
            </a:r>
            <a:r>
              <a:rPr lang="en-US" sz="1600" dirty="0">
                <a:latin typeface="Trebuchet MS" panose="020B0603020202020204" pitchFamily="34" charset="0"/>
              </a:rPr>
              <a:t> </a:t>
            </a:r>
            <a:r>
              <a:rPr lang="en-US" sz="1600" dirty="0" err="1">
                <a:latin typeface="Trebuchet MS" panose="020B0603020202020204" pitchFamily="34" charset="0"/>
              </a:rPr>
              <a:t>dari</a:t>
            </a:r>
            <a:r>
              <a:rPr lang="en-US" sz="1600" dirty="0">
                <a:latin typeface="Trebuchet MS" panose="020B0603020202020204" pitchFamily="34" charset="0"/>
              </a:rPr>
              <a:t> key primer yang </a:t>
            </a:r>
            <a:r>
              <a:rPr lang="en-US" sz="1600" dirty="0" err="1">
                <a:latin typeface="Trebuchet MS" panose="020B0603020202020204" pitchFamily="34" charset="0"/>
              </a:rPr>
              <a:t>boleh</a:t>
            </a:r>
            <a:r>
              <a:rPr lang="en-US" sz="1600" dirty="0">
                <a:latin typeface="Trebuchet MS" panose="020B0603020202020204" pitchFamily="34" charset="0"/>
              </a:rPr>
              <a:t> null </a:t>
            </a:r>
            <a:r>
              <a:rPr lang="en-US" sz="1600" dirty="0" err="1">
                <a:latin typeface="Trebuchet MS" panose="020B0603020202020204" pitchFamily="34" charset="0"/>
              </a:rPr>
              <a:t>atau</a:t>
            </a:r>
            <a:r>
              <a:rPr lang="en-US" sz="1600" dirty="0">
                <a:latin typeface="Trebuchet MS" panose="020B0603020202020204" pitchFamily="34" charset="0"/>
              </a:rPr>
              <a:t> </a:t>
            </a:r>
            <a:r>
              <a:rPr lang="en-US" sz="1600" dirty="0" err="1">
                <a:latin typeface="Trebuchet MS" panose="020B0603020202020204" pitchFamily="34" charset="0"/>
              </a:rPr>
              <a:t>tidak</a:t>
            </a:r>
            <a:r>
              <a:rPr lang="en-US" sz="1600" dirty="0">
                <a:latin typeface="Trebuchet MS" panose="020B0603020202020204" pitchFamily="34" charset="0"/>
              </a:rPr>
              <a:t> </a:t>
            </a:r>
            <a:r>
              <a:rPr lang="en-US" sz="1600" dirty="0" err="1">
                <a:latin typeface="Trebuchet MS" panose="020B0603020202020204" pitchFamily="34" charset="0"/>
              </a:rPr>
              <a:t>punya</a:t>
            </a:r>
            <a:r>
              <a:rPr lang="en-US" sz="1600" dirty="0">
                <a:latin typeface="Trebuchet MS" panose="020B0603020202020204" pitchFamily="34" charset="0"/>
              </a:rPr>
              <a:t> </a:t>
            </a:r>
            <a:r>
              <a:rPr lang="en-US" sz="1600" dirty="0" err="1">
                <a:latin typeface="Trebuchet MS" panose="020B0603020202020204" pitchFamily="34" charset="0"/>
              </a:rPr>
              <a:t>nilai</a:t>
            </a:r>
            <a:endParaRPr lang="en-US" sz="1600" dirty="0">
              <a:latin typeface="Trebuchet MS" panose="020B0603020202020204" pitchFamily="34" charset="0"/>
            </a:endParaRPr>
          </a:p>
          <a:p>
            <a:pPr eaLnBrk="1" hangingPunct="1">
              <a:lnSpc>
                <a:spcPct val="130000"/>
              </a:lnSpc>
              <a:buFontTx/>
              <a:buChar char="o"/>
            </a:pPr>
            <a:r>
              <a:rPr lang="en-US" sz="1600" dirty="0">
                <a:latin typeface="Trebuchet MS" panose="020B0603020202020204" pitchFamily="34" charset="0"/>
              </a:rPr>
              <a:t>  </a:t>
            </a:r>
            <a:r>
              <a:rPr lang="en-US" sz="1600" dirty="0" err="1">
                <a:latin typeface="Trebuchet MS" panose="020B0603020202020204" pitchFamily="34" charset="0"/>
              </a:rPr>
              <a:t>Nilainya</a:t>
            </a:r>
            <a:r>
              <a:rPr lang="en-US" sz="1600" dirty="0">
                <a:latin typeface="Trebuchet MS" panose="020B0603020202020204" pitchFamily="34" charset="0"/>
              </a:rPr>
              <a:t> </a:t>
            </a:r>
            <a:r>
              <a:rPr lang="en-US" sz="1600" dirty="0" err="1">
                <a:latin typeface="Trebuchet MS" panose="020B0603020202020204" pitchFamily="34" charset="0"/>
              </a:rPr>
              <a:t>tidak</a:t>
            </a:r>
            <a:r>
              <a:rPr lang="en-US" sz="1600" dirty="0">
                <a:latin typeface="Trebuchet MS" panose="020B0603020202020204" pitchFamily="34" charset="0"/>
              </a:rPr>
              <a:t> </a:t>
            </a:r>
            <a:r>
              <a:rPr lang="en-US" sz="1600" dirty="0" err="1">
                <a:latin typeface="Trebuchet MS" panose="020B0603020202020204" pitchFamily="34" charset="0"/>
              </a:rPr>
              <a:t>boleh</a:t>
            </a:r>
            <a:r>
              <a:rPr lang="en-US" sz="1600" dirty="0">
                <a:latin typeface="Trebuchet MS" panose="020B0603020202020204" pitchFamily="34" charset="0"/>
              </a:rPr>
              <a:t> </a:t>
            </a:r>
            <a:r>
              <a:rPr lang="en-US" sz="1600" dirty="0" err="1">
                <a:latin typeface="Trebuchet MS" panose="020B0603020202020204" pitchFamily="34" charset="0"/>
              </a:rPr>
              <a:t>berubah</a:t>
            </a:r>
            <a:endParaRPr lang="en-US" sz="1600" dirty="0">
              <a:latin typeface="Trebuchet MS" panose="020B0603020202020204" pitchFamily="34" charset="0"/>
            </a:endParaRPr>
          </a:p>
        </p:txBody>
      </p:sp>
    </p:spTree>
    <p:extLst>
      <p:ext uri="{BB962C8B-B14F-4D97-AF65-F5344CB8AC3E}">
        <p14:creationId xmlns:p14="http://schemas.microsoft.com/office/powerpoint/2010/main" val="1637808783"/>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a:spLocks noChangeArrowheads="1"/>
          </p:cNvSpPr>
          <p:nvPr/>
        </p:nvSpPr>
        <p:spPr bwMode="auto">
          <a:xfrm>
            <a:off x="0" y="2952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endParaRPr lang="id-ID"/>
          </a:p>
        </p:txBody>
      </p:sp>
      <p:sp>
        <p:nvSpPr>
          <p:cNvPr id="41987" name="Text Box 12"/>
          <p:cNvSpPr txBox="1">
            <a:spLocks noChangeArrowheads="1"/>
          </p:cNvSpPr>
          <p:nvPr/>
        </p:nvSpPr>
        <p:spPr bwMode="auto">
          <a:xfrm>
            <a:off x="504031" y="1810871"/>
            <a:ext cx="8135938"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30000"/>
              </a:lnSpc>
            </a:pPr>
            <a:r>
              <a:rPr lang="en-US" sz="1600" b="1" u="sng" dirty="0">
                <a:latin typeface="Trebuchet MS" panose="020B0603020202020204" pitchFamily="34" charset="0"/>
              </a:rPr>
              <a:t>CANDIDATE KEY</a:t>
            </a:r>
          </a:p>
          <a:p>
            <a:pPr eaLnBrk="1" hangingPunct="1">
              <a:lnSpc>
                <a:spcPct val="130000"/>
              </a:lnSpc>
            </a:pPr>
            <a:endParaRPr lang="en-US" sz="1600" dirty="0">
              <a:latin typeface="Trebuchet MS" panose="020B0603020202020204" pitchFamily="34" charset="0"/>
            </a:endParaRPr>
          </a:p>
          <a:p>
            <a:pPr eaLnBrk="1" hangingPunct="1">
              <a:lnSpc>
                <a:spcPct val="130000"/>
              </a:lnSpc>
            </a:pPr>
            <a:r>
              <a:rPr lang="en-US" sz="1600" dirty="0" err="1">
                <a:latin typeface="Trebuchet MS" panose="020B0603020202020204" pitchFamily="34" charset="0"/>
              </a:rPr>
              <a:t>Ketika</a:t>
            </a:r>
            <a:r>
              <a:rPr lang="en-US" sz="1600" dirty="0">
                <a:latin typeface="Trebuchet MS" panose="020B0603020202020204" pitchFamily="34" charset="0"/>
              </a:rPr>
              <a:t> </a:t>
            </a:r>
            <a:r>
              <a:rPr lang="en-US" sz="1600" dirty="0" err="1">
                <a:latin typeface="Trebuchet MS" panose="020B0603020202020204" pitchFamily="34" charset="0"/>
              </a:rPr>
              <a:t>lebih</a:t>
            </a:r>
            <a:r>
              <a:rPr lang="en-US" sz="1600" dirty="0">
                <a:latin typeface="Trebuchet MS" panose="020B0603020202020204" pitchFamily="34" charset="0"/>
              </a:rPr>
              <a:t> </a:t>
            </a:r>
            <a:r>
              <a:rPr lang="en-US" sz="1600" dirty="0" err="1">
                <a:latin typeface="Trebuchet MS" panose="020B0603020202020204" pitchFamily="34" charset="0"/>
              </a:rPr>
              <a:t>dari</a:t>
            </a:r>
            <a:r>
              <a:rPr lang="en-US" sz="1600" dirty="0">
                <a:latin typeface="Trebuchet MS" panose="020B0603020202020204" pitchFamily="34" charset="0"/>
              </a:rPr>
              <a:t> </a:t>
            </a:r>
            <a:r>
              <a:rPr lang="en-US" sz="1600" dirty="0" err="1">
                <a:latin typeface="Trebuchet MS" panose="020B0603020202020204" pitchFamily="34" charset="0"/>
              </a:rPr>
              <a:t>satu</a:t>
            </a:r>
            <a:r>
              <a:rPr lang="en-US" sz="1600" dirty="0">
                <a:latin typeface="Trebuchet MS" panose="020B0603020202020204" pitchFamily="34" charset="0"/>
              </a:rPr>
              <a:t> </a:t>
            </a:r>
            <a:r>
              <a:rPr lang="en-US" sz="1600" dirty="0" err="1">
                <a:latin typeface="Trebuchet MS" panose="020B0603020202020204" pitchFamily="34" charset="0"/>
              </a:rPr>
              <a:t>atribut</a:t>
            </a:r>
            <a:r>
              <a:rPr lang="en-US" sz="1600" dirty="0">
                <a:latin typeface="Trebuchet MS" panose="020B0603020202020204" pitchFamily="34" charset="0"/>
              </a:rPr>
              <a:t> yang </a:t>
            </a:r>
            <a:r>
              <a:rPr lang="en-US" sz="1600" dirty="0" err="1">
                <a:latin typeface="Trebuchet MS" panose="020B0603020202020204" pitchFamily="34" charset="0"/>
              </a:rPr>
              <a:t>mendefinisikan</a:t>
            </a:r>
            <a:r>
              <a:rPr lang="en-US" sz="1600" dirty="0">
                <a:latin typeface="Trebuchet MS" panose="020B0603020202020204" pitchFamily="34" charset="0"/>
              </a:rPr>
              <a:t> </a:t>
            </a:r>
            <a:r>
              <a:rPr lang="en-US" sz="1600" dirty="0" err="1">
                <a:latin typeface="Trebuchet MS" panose="020B0603020202020204" pitchFamily="34" charset="0"/>
              </a:rPr>
              <a:t>entitas</a:t>
            </a:r>
            <a:r>
              <a:rPr lang="en-US" sz="1600" dirty="0">
                <a:latin typeface="Trebuchet MS" panose="020B0603020202020204" pitchFamily="34" charset="0"/>
              </a:rPr>
              <a:t> </a:t>
            </a:r>
            <a:r>
              <a:rPr lang="en-US" sz="1600" dirty="0" err="1">
                <a:latin typeface="Trebuchet MS" panose="020B0603020202020204" pitchFamily="34" charset="0"/>
              </a:rPr>
              <a:t>secara</a:t>
            </a:r>
            <a:r>
              <a:rPr lang="en-US" sz="1600" dirty="0">
                <a:latin typeface="Trebuchet MS" panose="020B0603020202020204" pitchFamily="34" charset="0"/>
              </a:rPr>
              <a:t> </a:t>
            </a:r>
            <a:r>
              <a:rPr lang="en-US" sz="1600" dirty="0" err="1">
                <a:latin typeface="Trebuchet MS" panose="020B0603020202020204" pitchFamily="34" charset="0"/>
              </a:rPr>
              <a:t>unik</a:t>
            </a:r>
            <a:r>
              <a:rPr lang="en-US" sz="1600" dirty="0">
                <a:latin typeface="Trebuchet MS" panose="020B0603020202020204" pitchFamily="34" charset="0"/>
              </a:rPr>
              <a:t>, </a:t>
            </a:r>
            <a:r>
              <a:rPr lang="en-US" sz="1600" dirty="0" err="1">
                <a:latin typeface="Trebuchet MS" panose="020B0603020202020204" pitchFamily="34" charset="0"/>
              </a:rPr>
              <a:t>maka</a:t>
            </a:r>
            <a:r>
              <a:rPr lang="en-US" sz="1600" dirty="0">
                <a:latin typeface="Trebuchet MS" panose="020B0603020202020204" pitchFamily="34" charset="0"/>
              </a:rPr>
              <a:t> </a:t>
            </a:r>
            <a:r>
              <a:rPr lang="en-US" sz="1600" dirty="0" err="1">
                <a:latin typeface="Trebuchet MS" panose="020B0603020202020204" pitchFamily="34" charset="0"/>
              </a:rPr>
              <a:t>atribut</a:t>
            </a:r>
            <a:r>
              <a:rPr lang="en-US" sz="1600" dirty="0">
                <a:latin typeface="Trebuchet MS" panose="020B0603020202020204" pitchFamily="34" charset="0"/>
              </a:rPr>
              <a:t> </a:t>
            </a:r>
          </a:p>
          <a:p>
            <a:pPr eaLnBrk="1" hangingPunct="1">
              <a:lnSpc>
                <a:spcPct val="130000"/>
              </a:lnSpc>
            </a:pPr>
            <a:r>
              <a:rPr lang="en-US" sz="1600" dirty="0" err="1">
                <a:latin typeface="Trebuchet MS" panose="020B0603020202020204" pitchFamily="34" charset="0"/>
              </a:rPr>
              <a:t>semacam</a:t>
            </a:r>
            <a:r>
              <a:rPr lang="en-US" sz="1600" dirty="0">
                <a:latin typeface="Trebuchet MS" panose="020B0603020202020204" pitchFamily="34" charset="0"/>
              </a:rPr>
              <a:t> </a:t>
            </a:r>
            <a:r>
              <a:rPr lang="en-US" sz="1600" dirty="0" err="1">
                <a:latin typeface="Trebuchet MS" panose="020B0603020202020204" pitchFamily="34" charset="0"/>
              </a:rPr>
              <a:t>itu</a:t>
            </a:r>
            <a:r>
              <a:rPr lang="en-US" sz="1600" dirty="0">
                <a:latin typeface="Trebuchet MS" panose="020B0603020202020204" pitchFamily="34" charset="0"/>
              </a:rPr>
              <a:t> </a:t>
            </a:r>
            <a:r>
              <a:rPr lang="en-US" sz="1600" dirty="0" err="1">
                <a:latin typeface="Trebuchet MS" panose="020B0603020202020204" pitchFamily="34" charset="0"/>
              </a:rPr>
              <a:t>disebut</a:t>
            </a:r>
            <a:r>
              <a:rPr lang="en-US" sz="1600" dirty="0">
                <a:latin typeface="Trebuchet MS" panose="020B0603020202020204" pitchFamily="34" charset="0"/>
              </a:rPr>
              <a:t> key </a:t>
            </a:r>
            <a:r>
              <a:rPr lang="en-US" sz="1600" dirty="0" err="1">
                <a:latin typeface="Trebuchet MS" panose="020B0603020202020204" pitchFamily="34" charset="0"/>
              </a:rPr>
              <a:t>cadangan</a:t>
            </a:r>
            <a:r>
              <a:rPr lang="en-US" sz="1600" dirty="0">
                <a:latin typeface="Trebuchet MS" panose="020B0603020202020204" pitchFamily="34" charset="0"/>
              </a:rPr>
              <a:t> (candidates keys).</a:t>
            </a:r>
            <a:br>
              <a:rPr lang="en-US" sz="1600" dirty="0">
                <a:latin typeface="Trebuchet MS" panose="020B0603020202020204" pitchFamily="34" charset="0"/>
              </a:rPr>
            </a:br>
            <a:r>
              <a:rPr lang="en-US" sz="1600" dirty="0" err="1">
                <a:latin typeface="Trebuchet MS" panose="020B0603020202020204" pitchFamily="34" charset="0"/>
              </a:rPr>
              <a:t>contoh</a:t>
            </a:r>
            <a:r>
              <a:rPr lang="en-US" sz="1600" dirty="0">
                <a:latin typeface="Trebuchet MS" panose="020B0603020202020204" pitchFamily="34" charset="0"/>
              </a:rPr>
              <a:t> : SOCIAL_SECURITY# </a:t>
            </a:r>
            <a:r>
              <a:rPr lang="en-US" sz="1600" dirty="0" err="1">
                <a:latin typeface="Trebuchet MS" panose="020B0603020202020204" pitchFamily="34" charset="0"/>
              </a:rPr>
              <a:t>merupakan</a:t>
            </a:r>
            <a:r>
              <a:rPr lang="en-US" sz="1600" dirty="0">
                <a:latin typeface="Trebuchet MS" panose="020B0603020202020204" pitchFamily="34" charset="0"/>
              </a:rPr>
              <a:t> key </a:t>
            </a:r>
            <a:r>
              <a:rPr lang="en-US" sz="1600" dirty="0" err="1">
                <a:latin typeface="Trebuchet MS" panose="020B0603020202020204" pitchFamily="34" charset="0"/>
              </a:rPr>
              <a:t>cadangan</a:t>
            </a:r>
            <a:r>
              <a:rPr lang="en-US" sz="1600" dirty="0">
                <a:latin typeface="Trebuchet MS" panose="020B0603020202020204" pitchFamily="34" charset="0"/>
              </a:rPr>
              <a:t> </a:t>
            </a:r>
            <a:r>
              <a:rPr lang="en-US" sz="1600" dirty="0" err="1">
                <a:latin typeface="Trebuchet MS" panose="020B0603020202020204" pitchFamily="34" charset="0"/>
              </a:rPr>
              <a:t>untuk</a:t>
            </a:r>
            <a:r>
              <a:rPr lang="en-US" sz="1600" dirty="0">
                <a:latin typeface="Trebuchet MS" panose="020B0603020202020204" pitchFamily="34" charset="0"/>
              </a:rPr>
              <a:t> </a:t>
            </a:r>
            <a:r>
              <a:rPr lang="en-US" sz="1600" dirty="0" err="1">
                <a:latin typeface="Trebuchet MS" panose="020B0603020202020204" pitchFamily="34" charset="0"/>
              </a:rPr>
              <a:t>entitas</a:t>
            </a:r>
            <a:r>
              <a:rPr lang="en-US" sz="1600" dirty="0">
                <a:latin typeface="Trebuchet MS" panose="020B0603020202020204" pitchFamily="34" charset="0"/>
              </a:rPr>
              <a:t> PEGAWAI.</a:t>
            </a:r>
          </a:p>
          <a:p>
            <a:pPr eaLnBrk="1" hangingPunct="1">
              <a:lnSpc>
                <a:spcPct val="130000"/>
              </a:lnSpc>
            </a:pPr>
            <a:endParaRPr lang="en-US" sz="1600" dirty="0">
              <a:latin typeface="Trebuchet MS" panose="020B0603020202020204" pitchFamily="34" charset="0"/>
            </a:endParaRPr>
          </a:p>
          <a:p>
            <a:pPr eaLnBrk="1" hangingPunct="1">
              <a:lnSpc>
                <a:spcPct val="130000"/>
              </a:lnSpc>
            </a:pPr>
            <a:r>
              <a:rPr lang="en-US" sz="1600" b="1" u="sng" dirty="0">
                <a:latin typeface="Trebuchet MS" panose="020B0603020202020204" pitchFamily="34" charset="0"/>
              </a:rPr>
              <a:t>COMPOSITE KEY</a:t>
            </a:r>
          </a:p>
          <a:p>
            <a:pPr eaLnBrk="1" hangingPunct="1">
              <a:lnSpc>
                <a:spcPct val="130000"/>
              </a:lnSpc>
            </a:pPr>
            <a:endParaRPr lang="en-US" sz="1600" b="1" u="sng" dirty="0">
              <a:latin typeface="Trebuchet MS" panose="020B0603020202020204" pitchFamily="34" charset="0"/>
            </a:endParaRPr>
          </a:p>
          <a:p>
            <a:pPr eaLnBrk="1" hangingPunct="1">
              <a:lnSpc>
                <a:spcPct val="130000"/>
              </a:lnSpc>
            </a:pPr>
            <a:r>
              <a:rPr lang="en-US" sz="1600" dirty="0" err="1">
                <a:latin typeface="Trebuchet MS" panose="020B0603020202020204" pitchFamily="34" charset="0"/>
              </a:rPr>
              <a:t>Ketika</a:t>
            </a:r>
            <a:r>
              <a:rPr lang="en-US" sz="1600" dirty="0">
                <a:latin typeface="Trebuchet MS" panose="020B0603020202020204" pitchFamily="34" charset="0"/>
              </a:rPr>
              <a:t> </a:t>
            </a:r>
            <a:r>
              <a:rPr lang="en-US" sz="1600" dirty="0" err="1">
                <a:latin typeface="Trebuchet MS" panose="020B0603020202020204" pitchFamily="34" charset="0"/>
              </a:rPr>
              <a:t>lebih</a:t>
            </a:r>
            <a:r>
              <a:rPr lang="en-US" sz="1600" dirty="0">
                <a:latin typeface="Trebuchet MS" panose="020B0603020202020204" pitchFamily="34" charset="0"/>
              </a:rPr>
              <a:t> </a:t>
            </a:r>
            <a:r>
              <a:rPr lang="en-US" sz="1600" dirty="0" err="1">
                <a:latin typeface="Trebuchet MS" panose="020B0603020202020204" pitchFamily="34" charset="0"/>
              </a:rPr>
              <a:t>dari</a:t>
            </a:r>
            <a:r>
              <a:rPr lang="en-US" sz="1600" dirty="0">
                <a:latin typeface="Trebuchet MS" panose="020B0603020202020204" pitchFamily="34" charset="0"/>
              </a:rPr>
              <a:t> </a:t>
            </a:r>
            <a:r>
              <a:rPr lang="en-US" sz="1600" dirty="0" err="1">
                <a:latin typeface="Trebuchet MS" panose="020B0603020202020204" pitchFamily="34" charset="0"/>
              </a:rPr>
              <a:t>satu</a:t>
            </a:r>
            <a:r>
              <a:rPr lang="en-US" sz="1600" dirty="0">
                <a:latin typeface="Trebuchet MS" panose="020B0603020202020204" pitchFamily="34" charset="0"/>
              </a:rPr>
              <a:t> </a:t>
            </a:r>
            <a:r>
              <a:rPr lang="en-US" sz="1600" dirty="0" err="1">
                <a:latin typeface="Trebuchet MS" panose="020B0603020202020204" pitchFamily="34" charset="0"/>
              </a:rPr>
              <a:t>atribut</a:t>
            </a:r>
            <a:r>
              <a:rPr lang="en-US" sz="1600" dirty="0">
                <a:latin typeface="Trebuchet MS" panose="020B0603020202020204" pitchFamily="34" charset="0"/>
              </a:rPr>
              <a:t> yang </a:t>
            </a:r>
            <a:r>
              <a:rPr lang="en-US" sz="1600" dirty="0" err="1">
                <a:latin typeface="Trebuchet MS" panose="020B0603020202020204" pitchFamily="34" charset="0"/>
              </a:rPr>
              <a:t>diperlukan</a:t>
            </a:r>
            <a:r>
              <a:rPr lang="en-US" sz="1600" dirty="0">
                <a:latin typeface="Trebuchet MS" panose="020B0603020202020204" pitchFamily="34" charset="0"/>
              </a:rPr>
              <a:t> </a:t>
            </a:r>
            <a:r>
              <a:rPr lang="en-US" sz="1600" dirty="0" err="1">
                <a:latin typeface="Trebuchet MS" panose="020B0603020202020204" pitchFamily="34" charset="0"/>
              </a:rPr>
              <a:t>untuk</a:t>
            </a:r>
            <a:r>
              <a:rPr lang="en-US" sz="1600" dirty="0">
                <a:latin typeface="Trebuchet MS" panose="020B0603020202020204" pitchFamily="34" charset="0"/>
              </a:rPr>
              <a:t> </a:t>
            </a:r>
            <a:r>
              <a:rPr lang="en-US" sz="1600" dirty="0" err="1">
                <a:latin typeface="Trebuchet MS" panose="020B0603020202020204" pitchFamily="34" charset="0"/>
              </a:rPr>
              <a:t>menunjukkan</a:t>
            </a:r>
            <a:r>
              <a:rPr lang="en-US" sz="1600" dirty="0">
                <a:latin typeface="Trebuchet MS" panose="020B0603020202020204" pitchFamily="34" charset="0"/>
              </a:rPr>
              <a:t> </a:t>
            </a:r>
            <a:r>
              <a:rPr lang="en-US" sz="1600" dirty="0" err="1">
                <a:latin typeface="Trebuchet MS" panose="020B0603020202020204" pitchFamily="34" charset="0"/>
              </a:rPr>
              <a:t>suatu</a:t>
            </a:r>
            <a:r>
              <a:rPr lang="en-US" sz="1600" dirty="0">
                <a:latin typeface="Trebuchet MS" panose="020B0603020202020204" pitchFamily="34" charset="0"/>
              </a:rPr>
              <a:t> </a:t>
            </a:r>
            <a:r>
              <a:rPr lang="en-US" sz="1600" dirty="0" err="1">
                <a:latin typeface="Trebuchet MS" panose="020B0603020202020204" pitchFamily="34" charset="0"/>
              </a:rPr>
              <a:t>entitas</a:t>
            </a:r>
            <a:r>
              <a:rPr lang="en-US" sz="1600" dirty="0">
                <a:latin typeface="Trebuchet MS" panose="020B0603020202020204" pitchFamily="34" charset="0"/>
              </a:rPr>
              <a:t>, </a:t>
            </a:r>
            <a:r>
              <a:rPr lang="en-US" sz="1600" dirty="0" err="1">
                <a:latin typeface="Trebuchet MS" panose="020B0603020202020204" pitchFamily="34" charset="0"/>
              </a:rPr>
              <a:t>maka</a:t>
            </a:r>
            <a:r>
              <a:rPr lang="en-US" sz="1600" dirty="0">
                <a:latin typeface="Trebuchet MS" panose="020B0603020202020204" pitchFamily="34" charset="0"/>
              </a:rPr>
              <a:t> </a:t>
            </a:r>
          </a:p>
          <a:p>
            <a:pPr eaLnBrk="1" hangingPunct="1">
              <a:lnSpc>
                <a:spcPct val="130000"/>
              </a:lnSpc>
            </a:pPr>
            <a:r>
              <a:rPr lang="en-US" sz="1600" dirty="0">
                <a:latin typeface="Trebuchet MS" panose="020B0603020202020204" pitchFamily="34" charset="0"/>
              </a:rPr>
              <a:t>key primer </a:t>
            </a:r>
            <a:r>
              <a:rPr lang="en-US" sz="1600" dirty="0" err="1">
                <a:latin typeface="Trebuchet MS" panose="020B0603020202020204" pitchFamily="34" charset="0"/>
              </a:rPr>
              <a:t>tersebut</a:t>
            </a:r>
            <a:r>
              <a:rPr lang="en-US" sz="1600" dirty="0">
                <a:latin typeface="Trebuchet MS" panose="020B0603020202020204" pitchFamily="34" charset="0"/>
              </a:rPr>
              <a:t> </a:t>
            </a:r>
            <a:r>
              <a:rPr lang="en-US" sz="1600" dirty="0" err="1">
                <a:latin typeface="Trebuchet MS" panose="020B0603020202020204" pitchFamily="34" charset="0"/>
              </a:rPr>
              <a:t>disebut</a:t>
            </a:r>
            <a:r>
              <a:rPr lang="en-US" sz="1600" dirty="0">
                <a:latin typeface="Trebuchet MS" panose="020B0603020202020204" pitchFamily="34" charset="0"/>
              </a:rPr>
              <a:t> key </a:t>
            </a:r>
            <a:r>
              <a:rPr lang="en-US" sz="1600" dirty="0" err="1">
                <a:latin typeface="Trebuchet MS" panose="020B0603020202020204" pitchFamily="34" charset="0"/>
              </a:rPr>
              <a:t>campuran</a:t>
            </a:r>
            <a:r>
              <a:rPr lang="en-US" sz="1600" dirty="0">
                <a:latin typeface="Trebuchet MS" panose="020B0603020202020204" pitchFamily="34" charset="0"/>
              </a:rPr>
              <a:t> (composite keys)</a:t>
            </a:r>
          </a:p>
          <a:p>
            <a:pPr eaLnBrk="1" hangingPunct="1">
              <a:lnSpc>
                <a:spcPct val="130000"/>
              </a:lnSpc>
            </a:pPr>
            <a:endParaRPr lang="en-US" sz="1600" dirty="0">
              <a:latin typeface="Trebuchet MS" panose="020B0603020202020204" pitchFamily="34" charset="0"/>
            </a:endParaRPr>
          </a:p>
          <a:p>
            <a:pPr eaLnBrk="1" hangingPunct="1"/>
            <a:r>
              <a:rPr lang="en-US" sz="1600" b="1" u="sng" dirty="0">
                <a:latin typeface="Trebuchet MS" panose="020B0603020202020204" pitchFamily="34" charset="0"/>
              </a:rPr>
              <a:t>ALTERNATE KEY</a:t>
            </a:r>
          </a:p>
          <a:p>
            <a:pPr eaLnBrk="1" hangingPunct="1"/>
            <a:endParaRPr lang="en-US" sz="1600" dirty="0">
              <a:latin typeface="Trebuchet MS" panose="020B0603020202020204" pitchFamily="34" charset="0"/>
            </a:endParaRPr>
          </a:p>
          <a:p>
            <a:pPr eaLnBrk="1" hangingPunct="1"/>
            <a:r>
              <a:rPr lang="en-US" sz="1600" dirty="0" err="1">
                <a:latin typeface="Trebuchet MS" panose="020B0603020202020204" pitchFamily="34" charset="0"/>
              </a:rPr>
              <a:t>Atribut</a:t>
            </a:r>
            <a:r>
              <a:rPr lang="en-US" sz="1600" dirty="0">
                <a:latin typeface="Trebuchet MS" panose="020B0603020202020204" pitchFamily="34" charset="0"/>
              </a:rPr>
              <a:t> yang </a:t>
            </a:r>
            <a:r>
              <a:rPr lang="en-US" sz="1600" dirty="0" err="1">
                <a:latin typeface="Trebuchet MS" panose="020B0603020202020204" pitchFamily="34" charset="0"/>
              </a:rPr>
              <a:t>dapat</a:t>
            </a:r>
            <a:r>
              <a:rPr lang="en-US" sz="1600" dirty="0">
                <a:latin typeface="Trebuchet MS" panose="020B0603020202020204" pitchFamily="34" charset="0"/>
              </a:rPr>
              <a:t> di </a:t>
            </a:r>
            <a:r>
              <a:rPr lang="en-US" sz="1600" dirty="0" err="1">
                <a:latin typeface="Trebuchet MS" panose="020B0603020202020204" pitchFamily="34" charset="0"/>
              </a:rPr>
              <a:t>jadikan</a:t>
            </a:r>
            <a:r>
              <a:rPr lang="en-US" sz="1600" dirty="0">
                <a:latin typeface="Trebuchet MS" panose="020B0603020202020204" pitchFamily="34" charset="0"/>
              </a:rPr>
              <a:t> </a:t>
            </a:r>
            <a:r>
              <a:rPr lang="en-US" sz="1600" dirty="0" err="1">
                <a:latin typeface="Trebuchet MS" panose="020B0603020202020204" pitchFamily="34" charset="0"/>
              </a:rPr>
              <a:t>sebagai</a:t>
            </a:r>
            <a:r>
              <a:rPr lang="en-US" sz="1600" dirty="0">
                <a:latin typeface="Trebuchet MS" panose="020B0603020202020204" pitchFamily="34" charset="0"/>
              </a:rPr>
              <a:t> </a:t>
            </a:r>
            <a:r>
              <a:rPr lang="en-US" sz="1600" dirty="0" err="1">
                <a:latin typeface="Trebuchet MS" panose="020B0603020202020204" pitchFamily="34" charset="0"/>
              </a:rPr>
              <a:t>alternatif</a:t>
            </a:r>
            <a:r>
              <a:rPr lang="en-US" sz="1600" dirty="0">
                <a:latin typeface="Trebuchet MS" panose="020B0603020202020204" pitchFamily="34" charset="0"/>
              </a:rPr>
              <a:t> </a:t>
            </a:r>
            <a:r>
              <a:rPr lang="en-US" sz="1600" dirty="0" err="1">
                <a:latin typeface="Trebuchet MS" panose="020B0603020202020204" pitchFamily="34" charset="0"/>
              </a:rPr>
              <a:t>untuk</a:t>
            </a:r>
            <a:r>
              <a:rPr lang="en-US" sz="1600" dirty="0">
                <a:latin typeface="Trebuchet MS" panose="020B0603020202020204" pitchFamily="34" charset="0"/>
              </a:rPr>
              <a:t> </a:t>
            </a:r>
            <a:r>
              <a:rPr lang="en-US" sz="1600" dirty="0" err="1">
                <a:latin typeface="Trebuchet MS" panose="020B0603020202020204" pitchFamily="34" charset="0"/>
              </a:rPr>
              <a:t>menjadi</a:t>
            </a:r>
            <a:r>
              <a:rPr lang="en-US" sz="1600" dirty="0">
                <a:latin typeface="Trebuchet MS" panose="020B0603020202020204" pitchFamily="34" charset="0"/>
              </a:rPr>
              <a:t> primary key</a:t>
            </a:r>
          </a:p>
        </p:txBody>
      </p:sp>
      <p:sp>
        <p:nvSpPr>
          <p:cNvPr id="5" name="Rectangle 6"/>
          <p:cNvSpPr>
            <a:spLocks noChangeArrowheads="1"/>
          </p:cNvSpPr>
          <p:nvPr/>
        </p:nvSpPr>
        <p:spPr bwMode="auto">
          <a:xfrm>
            <a:off x="609600" y="381000"/>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KEY DAN RELASI</a:t>
            </a:r>
          </a:p>
        </p:txBody>
      </p:sp>
    </p:spTree>
    <p:extLst>
      <p:ext uri="{BB962C8B-B14F-4D97-AF65-F5344CB8AC3E}">
        <p14:creationId xmlns:p14="http://schemas.microsoft.com/office/powerpoint/2010/main" val="3349267456"/>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0" y="2952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endParaRPr lang="id-ID"/>
          </a:p>
        </p:txBody>
      </p:sp>
      <p:graphicFrame>
        <p:nvGraphicFramePr>
          <p:cNvPr id="259120" name="Group 48"/>
          <p:cNvGraphicFramePr>
            <a:graphicFrameLocks noGrp="1"/>
          </p:cNvGraphicFramePr>
          <p:nvPr>
            <p:ph sz="half" idx="1"/>
            <p:extLst>
              <p:ext uri="{D42A27DB-BD31-4B8C-83A1-F6EECF244321}">
                <p14:modId xmlns:p14="http://schemas.microsoft.com/office/powerpoint/2010/main" val="3016799153"/>
              </p:ext>
            </p:extLst>
          </p:nvPr>
        </p:nvGraphicFramePr>
        <p:xfrm>
          <a:off x="469152" y="1586755"/>
          <a:ext cx="4075953" cy="2460810"/>
        </p:xfrm>
        <a:graphic>
          <a:graphicData uri="http://schemas.openxmlformats.org/drawingml/2006/table">
            <a:tbl>
              <a:tblPr/>
              <a:tblGrid>
                <a:gridCol w="1042686"/>
                <a:gridCol w="1706213"/>
                <a:gridCol w="1327054"/>
              </a:tblGrid>
              <a:tr h="410135">
                <a:tc>
                  <a:txBody>
                    <a:bodyPr/>
                    <a:lstStyle/>
                    <a:p>
                      <a:pPr marL="0" marR="0" lvl="0" indent="0" algn="ctr"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dirty="0" smtClean="0">
                          <a:ln>
                            <a:noFill/>
                          </a:ln>
                          <a:solidFill>
                            <a:srgbClr val="000099"/>
                          </a:solidFill>
                          <a:effectLst/>
                          <a:latin typeface="Trebuchet MS" pitchFamily="34" charset="0"/>
                          <a:ea typeface="Arial Unicode MS" pitchFamily="34" charset="-128"/>
                          <a:cs typeface="Arial" charset="0"/>
                        </a:rPr>
                        <a: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dirty="0" smtClean="0">
                          <a:ln>
                            <a:noFill/>
                          </a:ln>
                          <a:solidFill>
                            <a:srgbClr val="000099"/>
                          </a:solidFill>
                          <a:effectLst/>
                          <a:latin typeface="Trebuchet MS" pitchFamily="34" charset="0"/>
                          <a:ea typeface="Arial Unicode MS" pitchFamily="34" charset="-128"/>
                          <a:cs typeface="Arial" charset="0"/>
                        </a:rPr>
                        <a:t>SNAME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smtClean="0">
                          <a:ln>
                            <a:noFill/>
                          </a:ln>
                          <a:solidFill>
                            <a:srgbClr val="000099"/>
                          </a:solidFill>
                          <a:effectLst/>
                          <a:latin typeface="Trebuchet MS" pitchFamily="34" charset="0"/>
                          <a:ea typeface="Arial Unicode MS" pitchFamily="34" charset="-128"/>
                          <a:cs typeface="Arial" charset="0"/>
                        </a:rPr>
                        <a:t>KODE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r>
              <a:tr h="410135">
                <a:tc>
                  <a:txBody>
                    <a:bodyPr/>
                    <a:lstStyle/>
                    <a:p>
                      <a:pPr marL="0" marR="0" lvl="0" indent="0" algn="ctr"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smtClean="0">
                          <a:ln>
                            <a:noFill/>
                          </a:ln>
                          <a:solidFill>
                            <a:srgbClr val="000099"/>
                          </a:solidFill>
                          <a:effectLst/>
                          <a:latin typeface="Trebuchet MS" pitchFamily="34" charset="0"/>
                          <a:ea typeface="Arial Unicode MS" pitchFamily="34" charset="-128"/>
                          <a:cs typeface="Arial" charset="0"/>
                        </a:rPr>
                        <a:t>S1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smtClean="0">
                          <a:ln>
                            <a:noFill/>
                          </a:ln>
                          <a:solidFill>
                            <a:srgbClr val="000099"/>
                          </a:solidFill>
                          <a:effectLst/>
                          <a:latin typeface="Trebuchet MS" pitchFamily="34" charset="0"/>
                          <a:ea typeface="Arial Unicode MS" pitchFamily="34" charset="-128"/>
                          <a:cs typeface="Arial" charset="0"/>
                        </a:rPr>
                        <a:t>  RISKA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smtClean="0">
                          <a:ln>
                            <a:noFill/>
                          </a:ln>
                          <a:solidFill>
                            <a:srgbClr val="000099"/>
                          </a:solidFill>
                          <a:effectLst/>
                          <a:latin typeface="Trebuchet MS" pitchFamily="34" charset="0"/>
                          <a:ea typeface="Arial Unicode MS" pitchFamily="34" charset="-128"/>
                          <a:cs typeface="Arial" charset="0"/>
                        </a:rPr>
                        <a:t>    122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0135">
                <a:tc>
                  <a:txBody>
                    <a:bodyPr/>
                    <a:lstStyle/>
                    <a:p>
                      <a:pPr marL="0" marR="0" lvl="0" indent="0" algn="ctr"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smtClean="0">
                          <a:ln>
                            <a:noFill/>
                          </a:ln>
                          <a:solidFill>
                            <a:srgbClr val="000099"/>
                          </a:solidFill>
                          <a:effectLst/>
                          <a:latin typeface="Trebuchet MS" pitchFamily="34" charset="0"/>
                          <a:ea typeface="Arial Unicode MS" pitchFamily="34" charset="-128"/>
                          <a:cs typeface="Arial" charset="0"/>
                        </a:rPr>
                        <a:t>S2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smtClean="0">
                          <a:ln>
                            <a:noFill/>
                          </a:ln>
                          <a:solidFill>
                            <a:srgbClr val="000099"/>
                          </a:solidFill>
                          <a:effectLst/>
                          <a:latin typeface="Trebuchet MS" pitchFamily="34" charset="0"/>
                          <a:ea typeface="Arial Unicode MS" pitchFamily="34" charset="-128"/>
                          <a:cs typeface="Arial" charset="0"/>
                        </a:rPr>
                        <a:t>  SANDY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smtClean="0">
                          <a:ln>
                            <a:noFill/>
                          </a:ln>
                          <a:solidFill>
                            <a:srgbClr val="000099"/>
                          </a:solidFill>
                          <a:effectLst/>
                          <a:latin typeface="Trebuchet MS" pitchFamily="34" charset="0"/>
                          <a:ea typeface="Arial Unicode MS" pitchFamily="34" charset="-128"/>
                          <a:cs typeface="Arial" charset="0"/>
                        </a:rPr>
                        <a:t>    122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0135">
                <a:tc>
                  <a:txBody>
                    <a:bodyPr/>
                    <a:lstStyle/>
                    <a:p>
                      <a:pPr marL="0" marR="0" lvl="0" indent="0" algn="ctr"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smtClean="0">
                          <a:ln>
                            <a:noFill/>
                          </a:ln>
                          <a:solidFill>
                            <a:srgbClr val="000099"/>
                          </a:solidFill>
                          <a:effectLst/>
                          <a:latin typeface="Trebuchet MS" pitchFamily="34" charset="0"/>
                          <a:ea typeface="Arial Unicode MS" pitchFamily="34" charset="-128"/>
                          <a:cs typeface="Arial" charset="0"/>
                        </a:rPr>
                        <a:t>S3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smtClean="0">
                          <a:ln>
                            <a:noFill/>
                          </a:ln>
                          <a:solidFill>
                            <a:srgbClr val="000099"/>
                          </a:solidFill>
                          <a:effectLst/>
                          <a:latin typeface="Trebuchet MS" pitchFamily="34" charset="0"/>
                          <a:ea typeface="Arial Unicode MS" pitchFamily="34" charset="-128"/>
                          <a:cs typeface="Arial" charset="0"/>
                        </a:rPr>
                        <a:t>  SANTI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smtClean="0">
                          <a:ln>
                            <a:noFill/>
                          </a:ln>
                          <a:solidFill>
                            <a:srgbClr val="000099"/>
                          </a:solidFill>
                          <a:effectLst/>
                          <a:latin typeface="Trebuchet MS" pitchFamily="34" charset="0"/>
                          <a:ea typeface="Arial Unicode MS" pitchFamily="34" charset="-128"/>
                          <a:cs typeface="Arial" charset="0"/>
                        </a:rPr>
                        <a:t>    123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0135">
                <a:tc>
                  <a:txBody>
                    <a:bodyPr/>
                    <a:lstStyle/>
                    <a:p>
                      <a:pPr marL="0" marR="0" lvl="0" indent="0" algn="ctr"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smtClean="0">
                          <a:ln>
                            <a:noFill/>
                          </a:ln>
                          <a:solidFill>
                            <a:srgbClr val="000099"/>
                          </a:solidFill>
                          <a:effectLst/>
                          <a:latin typeface="Trebuchet MS" pitchFamily="34" charset="0"/>
                          <a:ea typeface="Arial Unicode MS" pitchFamily="34" charset="-128"/>
                          <a:cs typeface="Arial" charset="0"/>
                        </a:rPr>
                        <a:t>S4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smtClean="0">
                          <a:ln>
                            <a:noFill/>
                          </a:ln>
                          <a:solidFill>
                            <a:srgbClr val="000099"/>
                          </a:solidFill>
                          <a:effectLst/>
                          <a:latin typeface="Trebuchet MS" pitchFamily="34" charset="0"/>
                          <a:ea typeface="Arial Unicode MS" pitchFamily="34" charset="-128"/>
                          <a:cs typeface="Arial" charset="0"/>
                        </a:rPr>
                        <a:t>  IMEL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smtClean="0">
                          <a:ln>
                            <a:noFill/>
                          </a:ln>
                          <a:solidFill>
                            <a:srgbClr val="000099"/>
                          </a:solidFill>
                          <a:effectLst/>
                          <a:latin typeface="Trebuchet MS" pitchFamily="34" charset="0"/>
                          <a:ea typeface="Arial Unicode MS" pitchFamily="34" charset="-128"/>
                          <a:cs typeface="Arial" charset="0"/>
                        </a:rPr>
                        <a:t>    112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0135">
                <a:tc>
                  <a:txBody>
                    <a:bodyPr/>
                    <a:lstStyle/>
                    <a:p>
                      <a:pPr marL="0" marR="0" lvl="0" indent="0" algn="ctr"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smtClean="0">
                          <a:ln>
                            <a:noFill/>
                          </a:ln>
                          <a:solidFill>
                            <a:srgbClr val="000099"/>
                          </a:solidFill>
                          <a:effectLst/>
                          <a:latin typeface="Trebuchet MS" pitchFamily="34" charset="0"/>
                          <a:ea typeface="Arial Unicode MS" pitchFamily="34" charset="-128"/>
                          <a:cs typeface="Arial" charset="0"/>
                        </a:rPr>
                        <a:t>S5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dirty="0" smtClean="0">
                          <a:ln>
                            <a:noFill/>
                          </a:ln>
                          <a:solidFill>
                            <a:srgbClr val="000099"/>
                          </a:solidFill>
                          <a:effectLst/>
                          <a:latin typeface="Trebuchet MS" pitchFamily="34" charset="0"/>
                          <a:ea typeface="Arial Unicode MS" pitchFamily="34" charset="-128"/>
                          <a:cs typeface="Arial" charset="0"/>
                        </a:rPr>
                        <a:t>  TANIA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49263" rtl="0" eaLnBrk="1" fontAlgn="base" latinLnBrk="0" hangingPunct="1">
                        <a:lnSpc>
                          <a:spcPct val="100000"/>
                        </a:lnSpc>
                        <a:spcBef>
                          <a:spcPts val="600"/>
                        </a:spcBef>
                        <a:spcAft>
                          <a:spcPct val="0"/>
                        </a:spcAft>
                        <a:buClr>
                          <a:srgbClr val="000099"/>
                        </a:buClr>
                        <a:buSzPct val="75000"/>
                        <a:buFont typeface="Wingdings" pitchFamily="2" charset="2"/>
                        <a:buNone/>
                        <a:tabLst/>
                      </a:pPr>
                      <a:r>
                        <a:rPr kumimoji="0" lang="en-US" sz="1600" b="1" i="0" u="none" strike="noStrike" cap="none" normalizeH="0" baseline="0" dirty="0" smtClean="0">
                          <a:ln>
                            <a:noFill/>
                          </a:ln>
                          <a:solidFill>
                            <a:srgbClr val="000099"/>
                          </a:solidFill>
                          <a:effectLst/>
                          <a:latin typeface="Trebuchet MS" pitchFamily="34" charset="0"/>
                          <a:ea typeface="Arial Unicode MS" pitchFamily="34" charset="-128"/>
                          <a:cs typeface="Arial" charset="0"/>
                        </a:rPr>
                        <a:t>    123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3041" name="Text Box 50"/>
          <p:cNvSpPr txBox="1">
            <a:spLocks noChangeArrowheads="1"/>
          </p:cNvSpPr>
          <p:nvPr/>
        </p:nvSpPr>
        <p:spPr bwMode="auto">
          <a:xfrm>
            <a:off x="4370295" y="4047565"/>
            <a:ext cx="4585446"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30000"/>
              </a:lnSpc>
              <a:buFontTx/>
              <a:buAutoNum type="alphaLcParenR"/>
            </a:pPr>
            <a:r>
              <a:rPr lang="en-US" sz="2000" dirty="0">
                <a:latin typeface="Trebuchet MS" panose="020B0603020202020204" pitchFamily="34" charset="0"/>
              </a:rPr>
              <a:t>  Candidate Key : S#, SNAME</a:t>
            </a:r>
          </a:p>
          <a:p>
            <a:pPr eaLnBrk="1" hangingPunct="1">
              <a:lnSpc>
                <a:spcPct val="130000"/>
              </a:lnSpc>
              <a:buFontTx/>
              <a:buAutoNum type="alphaLcParenR"/>
            </a:pPr>
            <a:r>
              <a:rPr lang="en-US" sz="2000" dirty="0">
                <a:latin typeface="Trebuchet MS" panose="020B0603020202020204" pitchFamily="34" charset="0"/>
              </a:rPr>
              <a:t>  Primary </a:t>
            </a:r>
            <a:r>
              <a:rPr lang="en-US" sz="2000" dirty="0" smtClean="0">
                <a:latin typeface="Trebuchet MS" panose="020B0603020202020204" pitchFamily="34" charset="0"/>
              </a:rPr>
              <a:t>Key </a:t>
            </a:r>
            <a:r>
              <a:rPr lang="en-US" sz="2000" dirty="0">
                <a:latin typeface="Trebuchet MS" panose="020B0603020202020204" pitchFamily="34" charset="0"/>
              </a:rPr>
              <a:t>: S#</a:t>
            </a:r>
          </a:p>
          <a:p>
            <a:pPr eaLnBrk="1" hangingPunct="1">
              <a:lnSpc>
                <a:spcPct val="130000"/>
              </a:lnSpc>
              <a:buFontTx/>
              <a:buAutoNum type="alphaLcParenR"/>
            </a:pPr>
            <a:r>
              <a:rPr lang="en-US" sz="2000" dirty="0">
                <a:latin typeface="Trebuchet MS" panose="020B0603020202020204" pitchFamily="34" charset="0"/>
              </a:rPr>
              <a:t>  </a:t>
            </a:r>
            <a:r>
              <a:rPr lang="en-US" sz="2000" dirty="0" err="1">
                <a:latin typeface="Trebuchet MS" panose="020B0603020202020204" pitchFamily="34" charset="0"/>
              </a:rPr>
              <a:t>Alternatif</a:t>
            </a:r>
            <a:r>
              <a:rPr lang="en-US" sz="2000" dirty="0">
                <a:latin typeface="Trebuchet MS" panose="020B0603020202020204" pitchFamily="34" charset="0"/>
              </a:rPr>
              <a:t> Key : SNAME</a:t>
            </a:r>
          </a:p>
          <a:p>
            <a:pPr eaLnBrk="1" hangingPunct="1">
              <a:lnSpc>
                <a:spcPct val="130000"/>
              </a:lnSpc>
              <a:buFontTx/>
              <a:buAutoNum type="alphaLcParenR"/>
            </a:pPr>
            <a:r>
              <a:rPr lang="en-US" sz="2000" dirty="0">
                <a:latin typeface="Trebuchet MS" panose="020B0603020202020204" pitchFamily="34" charset="0"/>
              </a:rPr>
              <a:t>  Foreign Key	 : KODE</a:t>
            </a:r>
          </a:p>
          <a:p>
            <a:pPr eaLnBrk="1" hangingPunct="1">
              <a:lnSpc>
                <a:spcPct val="130000"/>
              </a:lnSpc>
              <a:buFontTx/>
              <a:buAutoNum type="alphaLcParenR"/>
            </a:pPr>
            <a:endParaRPr lang="en-US" sz="2000" dirty="0">
              <a:latin typeface="Trebuchet MS" panose="020B0603020202020204" pitchFamily="34" charset="0"/>
            </a:endParaRPr>
          </a:p>
        </p:txBody>
      </p:sp>
      <p:sp>
        <p:nvSpPr>
          <p:cNvPr id="5" name="Rectangle 6"/>
          <p:cNvSpPr>
            <a:spLocks noChangeArrowheads="1"/>
          </p:cNvSpPr>
          <p:nvPr/>
        </p:nvSpPr>
        <p:spPr bwMode="auto">
          <a:xfrm>
            <a:off x="609600" y="381000"/>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KEY DAN RELASI</a:t>
            </a:r>
          </a:p>
        </p:txBody>
      </p:sp>
    </p:spTree>
    <p:extLst>
      <p:ext uri="{BB962C8B-B14F-4D97-AF65-F5344CB8AC3E}">
        <p14:creationId xmlns:p14="http://schemas.microsoft.com/office/powerpoint/2010/main" val="1718823283"/>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0" y="2952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endParaRPr lang="id-ID"/>
          </a:p>
        </p:txBody>
      </p:sp>
      <p:sp>
        <p:nvSpPr>
          <p:cNvPr id="44035" name="Rectangle 36"/>
          <p:cNvSpPr>
            <a:spLocks noChangeArrowheads="1"/>
          </p:cNvSpPr>
          <p:nvPr/>
        </p:nvSpPr>
        <p:spPr bwMode="auto">
          <a:xfrm>
            <a:off x="609600" y="1779495"/>
            <a:ext cx="7543800" cy="390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30000"/>
              </a:lnSpc>
            </a:pPr>
            <a:r>
              <a:rPr lang="en-US" sz="1600" b="1" u="sng" dirty="0">
                <a:latin typeface="Trebuchet MS" panose="020B0603020202020204" pitchFamily="34" charset="0"/>
              </a:rPr>
              <a:t>KEY ASING(FOREIGN KEY)</a:t>
            </a:r>
          </a:p>
          <a:p>
            <a:pPr eaLnBrk="1" hangingPunct="1">
              <a:lnSpc>
                <a:spcPct val="130000"/>
              </a:lnSpc>
            </a:pPr>
            <a:endParaRPr lang="en-US" sz="1600" b="1" u="sng" dirty="0">
              <a:latin typeface="Trebuchet MS" panose="020B0603020202020204" pitchFamily="34" charset="0"/>
            </a:endParaRPr>
          </a:p>
          <a:p>
            <a:pPr eaLnBrk="1" hangingPunct="1">
              <a:lnSpc>
                <a:spcPct val="130000"/>
              </a:lnSpc>
              <a:buSzPct val="150000"/>
              <a:buFontTx/>
              <a:buChar char="•"/>
            </a:pPr>
            <a:r>
              <a:rPr lang="en-US" sz="1600" dirty="0">
                <a:latin typeface="Trebuchet MS" panose="020B0603020202020204" pitchFamily="34" charset="0"/>
              </a:rPr>
              <a:t>   Key </a:t>
            </a:r>
            <a:r>
              <a:rPr lang="en-US" sz="1600" dirty="0" err="1">
                <a:latin typeface="Trebuchet MS" panose="020B0603020202020204" pitchFamily="34" charset="0"/>
              </a:rPr>
              <a:t>Asing</a:t>
            </a:r>
            <a:r>
              <a:rPr lang="en-US" sz="1600" dirty="0">
                <a:latin typeface="Trebuchet MS" panose="020B0603020202020204" pitchFamily="34" charset="0"/>
              </a:rPr>
              <a:t> (Foreign Key) </a:t>
            </a:r>
            <a:r>
              <a:rPr lang="en-US" sz="1600" dirty="0" err="1">
                <a:latin typeface="Trebuchet MS" panose="020B0603020202020204" pitchFamily="34" charset="0"/>
              </a:rPr>
              <a:t>digunakan</a:t>
            </a:r>
            <a:r>
              <a:rPr lang="en-US" sz="1600" dirty="0">
                <a:latin typeface="Trebuchet MS" panose="020B0603020202020204" pitchFamily="34" charset="0"/>
              </a:rPr>
              <a:t> </a:t>
            </a:r>
            <a:r>
              <a:rPr lang="en-US" sz="1600" dirty="0" err="1">
                <a:latin typeface="Trebuchet MS" panose="020B0603020202020204" pitchFamily="34" charset="0"/>
              </a:rPr>
              <a:t>untuk</a:t>
            </a:r>
            <a:r>
              <a:rPr lang="en-US" sz="1600" dirty="0">
                <a:latin typeface="Trebuchet MS" panose="020B0603020202020204" pitchFamily="34" charset="0"/>
              </a:rPr>
              <a:t> </a:t>
            </a:r>
            <a:r>
              <a:rPr lang="en-US" sz="1600" dirty="0" err="1">
                <a:latin typeface="Trebuchet MS" panose="020B0603020202020204" pitchFamily="34" charset="0"/>
              </a:rPr>
              <a:t>merelasikan</a:t>
            </a:r>
            <a:r>
              <a:rPr lang="en-US" sz="1600" dirty="0">
                <a:latin typeface="Trebuchet MS" panose="020B0603020202020204" pitchFamily="34" charset="0"/>
              </a:rPr>
              <a:t> </a:t>
            </a:r>
            <a:r>
              <a:rPr lang="en-US" sz="1600" dirty="0" err="1">
                <a:latin typeface="Trebuchet MS" panose="020B0603020202020204" pitchFamily="34" charset="0"/>
              </a:rPr>
              <a:t>entitas-entitas</a:t>
            </a:r>
            <a:r>
              <a:rPr lang="en-US" sz="1600" dirty="0">
                <a:latin typeface="Trebuchet MS" panose="020B0603020202020204" pitchFamily="34" charset="0"/>
              </a:rPr>
              <a:t> </a:t>
            </a:r>
            <a:r>
              <a:rPr lang="en-US" sz="1600" dirty="0" err="1">
                <a:latin typeface="Trebuchet MS" panose="020B0603020202020204" pitchFamily="34" charset="0"/>
              </a:rPr>
              <a:t>dalam</a:t>
            </a:r>
            <a:r>
              <a:rPr lang="en-US" sz="1600" dirty="0">
                <a:latin typeface="Trebuchet MS" panose="020B0603020202020204" pitchFamily="34" charset="0"/>
              </a:rPr>
              <a:t> </a:t>
            </a:r>
            <a:br>
              <a:rPr lang="en-US" sz="1600" dirty="0">
                <a:latin typeface="Trebuchet MS" panose="020B0603020202020204" pitchFamily="34" charset="0"/>
              </a:rPr>
            </a:br>
            <a:r>
              <a:rPr lang="en-US" sz="1600" dirty="0">
                <a:latin typeface="Trebuchet MS" panose="020B0603020202020204" pitchFamily="34" charset="0"/>
              </a:rPr>
              <a:t>     </a:t>
            </a:r>
            <a:r>
              <a:rPr lang="en-US" sz="1600" dirty="0" err="1">
                <a:latin typeface="Trebuchet MS" panose="020B0603020202020204" pitchFamily="34" charset="0"/>
              </a:rPr>
              <a:t>sebuah</a:t>
            </a:r>
            <a:r>
              <a:rPr lang="en-US" sz="1600" dirty="0">
                <a:latin typeface="Trebuchet MS" panose="020B0603020202020204" pitchFamily="34" charset="0"/>
              </a:rPr>
              <a:t> </a:t>
            </a:r>
            <a:r>
              <a:rPr lang="en-US" sz="1600" dirty="0" err="1">
                <a:latin typeface="Trebuchet MS" panose="020B0603020202020204" pitchFamily="34" charset="0"/>
              </a:rPr>
              <a:t>sistem</a:t>
            </a:r>
            <a:r>
              <a:rPr lang="en-US" sz="1600" dirty="0">
                <a:latin typeface="Trebuchet MS" panose="020B0603020202020204" pitchFamily="34" charset="0"/>
              </a:rPr>
              <a:t> </a:t>
            </a:r>
            <a:r>
              <a:rPr lang="en-US" sz="1600" dirty="0" err="1">
                <a:latin typeface="Trebuchet MS" panose="020B0603020202020204" pitchFamily="34" charset="0"/>
              </a:rPr>
              <a:t>relasi</a:t>
            </a:r>
            <a:r>
              <a:rPr lang="en-US" sz="1600" dirty="0">
                <a:latin typeface="Trebuchet MS" panose="020B0603020202020204" pitchFamily="34" charset="0"/>
              </a:rPr>
              <a:t>.</a:t>
            </a:r>
          </a:p>
          <a:p>
            <a:pPr eaLnBrk="1" hangingPunct="1">
              <a:lnSpc>
                <a:spcPct val="130000"/>
              </a:lnSpc>
              <a:buSzPct val="150000"/>
              <a:buFontTx/>
              <a:buChar char="•"/>
            </a:pPr>
            <a:r>
              <a:rPr lang="en-US" sz="1600" dirty="0">
                <a:latin typeface="Trebuchet MS" panose="020B0603020202020204" pitchFamily="34" charset="0"/>
              </a:rPr>
              <a:t>   Key </a:t>
            </a:r>
            <a:r>
              <a:rPr lang="en-US" sz="1600" dirty="0" err="1">
                <a:latin typeface="Trebuchet MS" panose="020B0603020202020204" pitchFamily="34" charset="0"/>
              </a:rPr>
              <a:t>asing</a:t>
            </a:r>
            <a:r>
              <a:rPr lang="en-US" sz="1600" dirty="0">
                <a:latin typeface="Trebuchet MS" panose="020B0603020202020204" pitchFamily="34" charset="0"/>
              </a:rPr>
              <a:t> </a:t>
            </a:r>
            <a:r>
              <a:rPr lang="en-US" sz="1600" dirty="0" err="1">
                <a:latin typeface="Trebuchet MS" panose="020B0603020202020204" pitchFamily="34" charset="0"/>
              </a:rPr>
              <a:t>berupa</a:t>
            </a:r>
            <a:r>
              <a:rPr lang="en-US" sz="1600" dirty="0">
                <a:latin typeface="Trebuchet MS" panose="020B0603020202020204" pitchFamily="34" charset="0"/>
              </a:rPr>
              <a:t> </a:t>
            </a:r>
            <a:r>
              <a:rPr lang="en-US" sz="1600" dirty="0" err="1">
                <a:latin typeface="Trebuchet MS" panose="020B0603020202020204" pitchFamily="34" charset="0"/>
              </a:rPr>
              <a:t>satu</a:t>
            </a:r>
            <a:r>
              <a:rPr lang="en-US" sz="1600" dirty="0">
                <a:latin typeface="Trebuchet MS" panose="020B0603020202020204" pitchFamily="34" charset="0"/>
              </a:rPr>
              <a:t> </a:t>
            </a:r>
            <a:r>
              <a:rPr lang="en-US" sz="1600" dirty="0" err="1">
                <a:latin typeface="Trebuchet MS" panose="020B0603020202020204" pitchFamily="34" charset="0"/>
              </a:rPr>
              <a:t>atau</a:t>
            </a:r>
            <a:r>
              <a:rPr lang="en-US" sz="1600" dirty="0">
                <a:latin typeface="Trebuchet MS" panose="020B0603020202020204" pitchFamily="34" charset="0"/>
              </a:rPr>
              <a:t> </a:t>
            </a:r>
            <a:r>
              <a:rPr lang="en-US" sz="1600" dirty="0" err="1">
                <a:latin typeface="Trebuchet MS" panose="020B0603020202020204" pitchFamily="34" charset="0"/>
              </a:rPr>
              <a:t>lebih</a:t>
            </a:r>
            <a:r>
              <a:rPr lang="en-US" sz="1600" dirty="0">
                <a:latin typeface="Trebuchet MS" panose="020B0603020202020204" pitchFamily="34" charset="0"/>
              </a:rPr>
              <a:t> </a:t>
            </a:r>
            <a:r>
              <a:rPr lang="en-US" sz="1600" dirty="0" err="1">
                <a:latin typeface="Trebuchet MS" panose="020B0603020202020204" pitchFamily="34" charset="0"/>
              </a:rPr>
              <a:t>atribut</a:t>
            </a:r>
            <a:r>
              <a:rPr lang="en-US" sz="1600" dirty="0">
                <a:latin typeface="Trebuchet MS" panose="020B0603020202020204" pitchFamily="34" charset="0"/>
              </a:rPr>
              <a:t> yang domain (</a:t>
            </a:r>
            <a:r>
              <a:rPr lang="en-US" sz="1600" dirty="0" err="1">
                <a:latin typeface="Trebuchet MS" panose="020B0603020202020204" pitchFamily="34" charset="0"/>
              </a:rPr>
              <a:t>alternatif</a:t>
            </a:r>
            <a:r>
              <a:rPr lang="en-US" sz="1600" dirty="0">
                <a:latin typeface="Trebuchet MS" panose="020B0603020202020204" pitchFamily="34" charset="0"/>
              </a:rPr>
              <a:t> </a:t>
            </a:r>
            <a:r>
              <a:rPr lang="en-US" sz="1600" dirty="0" err="1">
                <a:latin typeface="Trebuchet MS" panose="020B0603020202020204" pitchFamily="34" charset="0"/>
              </a:rPr>
              <a:t>nilai</a:t>
            </a:r>
            <a:r>
              <a:rPr lang="en-US" sz="1600" dirty="0">
                <a:latin typeface="Trebuchet MS" panose="020B0603020202020204" pitchFamily="34" charset="0"/>
              </a:rPr>
              <a:t>)-</a:t>
            </a:r>
            <a:r>
              <a:rPr lang="en-US" sz="1600" dirty="0" err="1">
                <a:latin typeface="Trebuchet MS" panose="020B0603020202020204" pitchFamily="34" charset="0"/>
              </a:rPr>
              <a:t>nya</a:t>
            </a:r>
            <a:r>
              <a:rPr lang="en-US" sz="1600" dirty="0">
                <a:latin typeface="Trebuchet MS" panose="020B0603020202020204" pitchFamily="34" charset="0"/>
              </a:rPr>
              <a:t> </a:t>
            </a:r>
            <a:br>
              <a:rPr lang="en-US" sz="1600" dirty="0">
                <a:latin typeface="Trebuchet MS" panose="020B0603020202020204" pitchFamily="34" charset="0"/>
              </a:rPr>
            </a:br>
            <a:r>
              <a:rPr lang="en-US" sz="1600" dirty="0">
                <a:latin typeface="Trebuchet MS" panose="020B0603020202020204" pitchFamily="34" charset="0"/>
              </a:rPr>
              <a:t>     </a:t>
            </a:r>
            <a:r>
              <a:rPr lang="en-US" sz="1600" dirty="0" err="1">
                <a:latin typeface="Trebuchet MS" panose="020B0603020202020204" pitchFamily="34" charset="0"/>
              </a:rPr>
              <a:t>terbatas</a:t>
            </a:r>
            <a:r>
              <a:rPr lang="en-US" sz="1600" dirty="0">
                <a:latin typeface="Trebuchet MS" panose="020B0603020202020204" pitchFamily="34" charset="0"/>
              </a:rPr>
              <a:t> </a:t>
            </a:r>
            <a:r>
              <a:rPr lang="en-US" sz="1600" dirty="0" err="1">
                <a:latin typeface="Trebuchet MS" panose="020B0603020202020204" pitchFamily="34" charset="0"/>
              </a:rPr>
              <a:t>baik</a:t>
            </a:r>
            <a:r>
              <a:rPr lang="en-US" sz="1600" dirty="0">
                <a:latin typeface="Trebuchet MS" panose="020B0603020202020204" pitchFamily="34" charset="0"/>
              </a:rPr>
              <a:t> </a:t>
            </a:r>
            <a:r>
              <a:rPr lang="en-US" sz="1600" dirty="0" err="1">
                <a:latin typeface="Trebuchet MS" panose="020B0603020202020204" pitchFamily="34" charset="0"/>
              </a:rPr>
              <a:t>pada</a:t>
            </a:r>
            <a:r>
              <a:rPr lang="en-US" sz="1600" dirty="0">
                <a:latin typeface="Trebuchet MS" panose="020B0603020202020204" pitchFamily="34" charset="0"/>
              </a:rPr>
              <a:t> :</a:t>
            </a:r>
          </a:p>
          <a:p>
            <a:pPr eaLnBrk="1" hangingPunct="1">
              <a:lnSpc>
                <a:spcPct val="130000"/>
              </a:lnSpc>
              <a:buSzPct val="150000"/>
            </a:pPr>
            <a:r>
              <a:rPr lang="en-US" sz="1600" dirty="0">
                <a:latin typeface="Trebuchet MS" panose="020B0603020202020204" pitchFamily="34" charset="0"/>
              </a:rPr>
              <a:t>          a. </a:t>
            </a:r>
            <a:r>
              <a:rPr lang="en-US" sz="1600" dirty="0" err="1">
                <a:latin typeface="Trebuchet MS" panose="020B0603020202020204" pitchFamily="34" charset="0"/>
              </a:rPr>
              <a:t>nilai-nilai</a:t>
            </a:r>
            <a:r>
              <a:rPr lang="en-US" sz="1600" dirty="0">
                <a:latin typeface="Trebuchet MS" panose="020B0603020202020204" pitchFamily="34" charset="0"/>
              </a:rPr>
              <a:t> yang </a:t>
            </a:r>
            <a:r>
              <a:rPr lang="en-US" sz="1600" dirty="0" err="1">
                <a:latin typeface="Trebuchet MS" panose="020B0603020202020204" pitchFamily="34" charset="0"/>
              </a:rPr>
              <a:t>muncul</a:t>
            </a:r>
            <a:r>
              <a:rPr lang="en-US" sz="1600" dirty="0">
                <a:latin typeface="Trebuchet MS" panose="020B0603020202020204" pitchFamily="34" charset="0"/>
              </a:rPr>
              <a:t> </a:t>
            </a:r>
            <a:r>
              <a:rPr lang="en-US" sz="1600" dirty="0" err="1">
                <a:latin typeface="Trebuchet MS" panose="020B0603020202020204" pitchFamily="34" charset="0"/>
              </a:rPr>
              <a:t>sebagai</a:t>
            </a:r>
            <a:r>
              <a:rPr lang="en-US" sz="1600" dirty="0">
                <a:latin typeface="Trebuchet MS" panose="020B0603020202020204" pitchFamily="34" charset="0"/>
              </a:rPr>
              <a:t> key primer </a:t>
            </a:r>
            <a:r>
              <a:rPr lang="en-US" sz="1600" dirty="0" err="1">
                <a:latin typeface="Trebuchet MS" panose="020B0603020202020204" pitchFamily="34" charset="0"/>
              </a:rPr>
              <a:t>untuk</a:t>
            </a:r>
            <a:r>
              <a:rPr lang="en-US" sz="1600" dirty="0">
                <a:latin typeface="Trebuchet MS" panose="020B0603020202020204" pitchFamily="34" charset="0"/>
              </a:rPr>
              <a:t> </a:t>
            </a:r>
            <a:r>
              <a:rPr lang="en-US" sz="1600" dirty="0" err="1">
                <a:latin typeface="Trebuchet MS" panose="020B0603020202020204" pitchFamily="34" charset="0"/>
              </a:rPr>
              <a:t>entitas-entitas</a:t>
            </a:r>
            <a:r>
              <a:rPr lang="en-US" sz="1600" dirty="0">
                <a:latin typeface="Trebuchet MS" panose="020B0603020202020204" pitchFamily="34" charset="0"/>
              </a:rPr>
              <a:t> yang    </a:t>
            </a:r>
            <a:br>
              <a:rPr lang="en-US" sz="1600" dirty="0">
                <a:latin typeface="Trebuchet MS" panose="020B0603020202020204" pitchFamily="34" charset="0"/>
              </a:rPr>
            </a:br>
            <a:r>
              <a:rPr lang="en-US" sz="1600" dirty="0">
                <a:latin typeface="Trebuchet MS" panose="020B0603020202020204" pitchFamily="34" charset="0"/>
              </a:rPr>
              <a:t>              </a:t>
            </a:r>
            <a:r>
              <a:rPr lang="en-US" sz="1600" dirty="0" err="1">
                <a:latin typeface="Trebuchet MS" panose="020B0603020202020204" pitchFamily="34" charset="0"/>
              </a:rPr>
              <a:t>dihubungkannya</a:t>
            </a:r>
            <a:r>
              <a:rPr lang="en-US" sz="1600" dirty="0">
                <a:latin typeface="Trebuchet MS" panose="020B0603020202020204" pitchFamily="34" charset="0"/>
              </a:rPr>
              <a:t>.</a:t>
            </a:r>
          </a:p>
          <a:p>
            <a:pPr eaLnBrk="1" hangingPunct="1">
              <a:lnSpc>
                <a:spcPct val="130000"/>
              </a:lnSpc>
              <a:buSzPct val="150000"/>
            </a:pPr>
            <a:r>
              <a:rPr lang="en-US" sz="1600" dirty="0">
                <a:latin typeface="Trebuchet MS" panose="020B0603020202020204" pitchFamily="34" charset="0"/>
              </a:rPr>
              <a:t>          b. </a:t>
            </a:r>
            <a:r>
              <a:rPr lang="en-US" sz="1600" dirty="0" err="1">
                <a:latin typeface="Trebuchet MS" panose="020B0603020202020204" pitchFamily="34" charset="0"/>
              </a:rPr>
              <a:t>atau</a:t>
            </a:r>
            <a:r>
              <a:rPr lang="en-US" sz="1600" dirty="0">
                <a:latin typeface="Trebuchet MS" panose="020B0603020202020204" pitchFamily="34" charset="0"/>
              </a:rPr>
              <a:t> </a:t>
            </a:r>
            <a:r>
              <a:rPr lang="en-US" sz="1600" dirty="0" err="1">
                <a:latin typeface="Trebuchet MS" panose="020B0603020202020204" pitchFamily="34" charset="0"/>
              </a:rPr>
              <a:t>secara</a:t>
            </a:r>
            <a:r>
              <a:rPr lang="en-US" sz="1600" dirty="0">
                <a:latin typeface="Trebuchet MS" panose="020B0603020202020204" pitchFamily="34" charset="0"/>
              </a:rPr>
              <a:t> </a:t>
            </a:r>
            <a:r>
              <a:rPr lang="en-US" sz="1600" dirty="0" err="1">
                <a:latin typeface="Trebuchet MS" panose="020B0603020202020204" pitchFamily="34" charset="0"/>
              </a:rPr>
              <a:t>keseluruhan,nilai-nilai</a:t>
            </a:r>
            <a:r>
              <a:rPr lang="en-US" sz="1600" dirty="0">
                <a:latin typeface="Trebuchet MS" panose="020B0603020202020204" pitchFamily="34" charset="0"/>
              </a:rPr>
              <a:t> yang </a:t>
            </a:r>
            <a:r>
              <a:rPr lang="en-US" sz="1600" dirty="0" err="1">
                <a:latin typeface="Trebuchet MS" panose="020B0603020202020204" pitchFamily="34" charset="0"/>
              </a:rPr>
              <a:t>tidak</a:t>
            </a:r>
            <a:r>
              <a:rPr lang="en-US" sz="1600" dirty="0">
                <a:latin typeface="Trebuchet MS" panose="020B0603020202020204" pitchFamily="34" charset="0"/>
              </a:rPr>
              <a:t> </a:t>
            </a:r>
            <a:r>
              <a:rPr lang="en-US" sz="1600" dirty="0" err="1">
                <a:latin typeface="Trebuchet MS" panose="020B0603020202020204" pitchFamily="34" charset="0"/>
              </a:rPr>
              <a:t>ada</a:t>
            </a:r>
            <a:endParaRPr lang="en-US" sz="1600" dirty="0">
              <a:latin typeface="Trebuchet MS" panose="020B0603020202020204" pitchFamily="34" charset="0"/>
            </a:endParaRPr>
          </a:p>
          <a:p>
            <a:pPr eaLnBrk="1" hangingPunct="1">
              <a:lnSpc>
                <a:spcPct val="130000"/>
              </a:lnSpc>
              <a:buSzPct val="150000"/>
              <a:buFontTx/>
              <a:buChar char="•"/>
            </a:pPr>
            <a:r>
              <a:rPr lang="en-US" sz="1600" dirty="0">
                <a:latin typeface="Trebuchet MS" panose="020B0603020202020204" pitchFamily="34" charset="0"/>
              </a:rPr>
              <a:t>   Hal </a:t>
            </a:r>
            <a:r>
              <a:rPr lang="en-US" sz="1600" dirty="0" err="1">
                <a:latin typeface="Trebuchet MS" panose="020B0603020202020204" pitchFamily="34" charset="0"/>
              </a:rPr>
              <a:t>ini</a:t>
            </a:r>
            <a:r>
              <a:rPr lang="en-US" sz="1600" dirty="0">
                <a:latin typeface="Trebuchet MS" panose="020B0603020202020204" pitchFamily="34" charset="0"/>
              </a:rPr>
              <a:t> </a:t>
            </a:r>
            <a:r>
              <a:rPr lang="en-US" sz="1600" dirty="0" err="1">
                <a:latin typeface="Trebuchet MS" panose="020B0603020202020204" pitchFamily="34" charset="0"/>
              </a:rPr>
              <a:t>merupakan</a:t>
            </a:r>
            <a:r>
              <a:rPr lang="en-US" sz="1600" dirty="0">
                <a:latin typeface="Trebuchet MS" panose="020B0603020202020204" pitchFamily="34" charset="0"/>
              </a:rPr>
              <a:t> </a:t>
            </a:r>
            <a:r>
              <a:rPr lang="en-US" sz="1600" dirty="0" err="1">
                <a:latin typeface="Trebuchet MS" panose="020B0603020202020204" pitchFamily="34" charset="0"/>
              </a:rPr>
              <a:t>aturan</a:t>
            </a:r>
            <a:r>
              <a:rPr lang="en-US" sz="1600" dirty="0">
                <a:latin typeface="Trebuchet MS" panose="020B0603020202020204" pitchFamily="34" charset="0"/>
              </a:rPr>
              <a:t> </a:t>
            </a:r>
            <a:r>
              <a:rPr lang="en-US" sz="1600" dirty="0" err="1">
                <a:latin typeface="Trebuchet MS" panose="020B0603020202020204" pitchFamily="34" charset="0"/>
              </a:rPr>
              <a:t>dari</a:t>
            </a:r>
            <a:r>
              <a:rPr lang="en-US" sz="1600" dirty="0">
                <a:latin typeface="Trebuchet MS" panose="020B0603020202020204" pitchFamily="34" charset="0"/>
              </a:rPr>
              <a:t> </a:t>
            </a:r>
            <a:r>
              <a:rPr lang="en-US" sz="1600" dirty="0" err="1">
                <a:latin typeface="Trebuchet MS" panose="020B0603020202020204" pitchFamily="34" charset="0"/>
              </a:rPr>
              <a:t>Integritas</a:t>
            </a:r>
            <a:r>
              <a:rPr lang="en-US" sz="1600" dirty="0">
                <a:latin typeface="Trebuchet MS" panose="020B0603020202020204" pitchFamily="34" charset="0"/>
              </a:rPr>
              <a:t> </a:t>
            </a:r>
            <a:r>
              <a:rPr lang="en-US" sz="1600" dirty="0" err="1">
                <a:latin typeface="Trebuchet MS" panose="020B0603020202020204" pitchFamily="34" charset="0"/>
              </a:rPr>
              <a:t>Referensial</a:t>
            </a:r>
            <a:endParaRPr lang="en-US" sz="1600" dirty="0">
              <a:latin typeface="Trebuchet MS" panose="020B0603020202020204" pitchFamily="34" charset="0"/>
            </a:endParaRPr>
          </a:p>
          <a:p>
            <a:pPr eaLnBrk="1" hangingPunct="1">
              <a:lnSpc>
                <a:spcPct val="130000"/>
              </a:lnSpc>
              <a:buSzPct val="150000"/>
              <a:buFontTx/>
              <a:buChar char="•"/>
            </a:pPr>
            <a:r>
              <a:rPr lang="en-US" sz="1600" dirty="0">
                <a:latin typeface="Trebuchet MS" panose="020B0603020202020204" pitchFamily="34" charset="0"/>
              </a:rPr>
              <a:t>   Key primer </a:t>
            </a:r>
            <a:r>
              <a:rPr lang="en-US" sz="1600" dirty="0" err="1">
                <a:latin typeface="Trebuchet MS" panose="020B0603020202020204" pitchFamily="34" charset="0"/>
              </a:rPr>
              <a:t>dari</a:t>
            </a:r>
            <a:r>
              <a:rPr lang="en-US" sz="1600" dirty="0">
                <a:latin typeface="Trebuchet MS" panose="020B0603020202020204" pitchFamily="34" charset="0"/>
              </a:rPr>
              <a:t> </a:t>
            </a:r>
            <a:r>
              <a:rPr lang="en-US" sz="1600" dirty="0" err="1">
                <a:latin typeface="Trebuchet MS" panose="020B0603020202020204" pitchFamily="34" charset="0"/>
              </a:rPr>
              <a:t>asosiasi</a:t>
            </a:r>
            <a:r>
              <a:rPr lang="en-US" sz="1600" dirty="0">
                <a:latin typeface="Trebuchet MS" panose="020B0603020202020204" pitchFamily="34" charset="0"/>
              </a:rPr>
              <a:t> </a:t>
            </a:r>
            <a:r>
              <a:rPr lang="en-US" sz="1600" dirty="0" err="1">
                <a:latin typeface="Trebuchet MS" panose="020B0603020202020204" pitchFamily="34" charset="0"/>
              </a:rPr>
              <a:t>umumnya</a:t>
            </a:r>
            <a:r>
              <a:rPr lang="en-US" sz="1600" dirty="0">
                <a:latin typeface="Trebuchet MS" panose="020B0603020202020204" pitchFamily="34" charset="0"/>
              </a:rPr>
              <a:t> </a:t>
            </a:r>
            <a:r>
              <a:rPr lang="en-US" sz="1600" dirty="0" err="1">
                <a:latin typeface="Trebuchet MS" panose="020B0603020202020204" pitchFamily="34" charset="0"/>
              </a:rPr>
              <a:t>berupa</a:t>
            </a:r>
            <a:r>
              <a:rPr lang="en-US" sz="1600" dirty="0">
                <a:latin typeface="Trebuchet MS" panose="020B0603020202020204" pitchFamily="34" charset="0"/>
              </a:rPr>
              <a:t> key </a:t>
            </a:r>
            <a:r>
              <a:rPr lang="en-US" sz="1600" dirty="0" err="1">
                <a:latin typeface="Trebuchet MS" panose="020B0603020202020204" pitchFamily="34" charset="0"/>
              </a:rPr>
              <a:t>campuran</a:t>
            </a:r>
            <a:r>
              <a:rPr lang="en-US" sz="1600" dirty="0">
                <a:latin typeface="Trebuchet MS" panose="020B0603020202020204" pitchFamily="34" charset="0"/>
              </a:rPr>
              <a:t> yang </a:t>
            </a:r>
            <a:r>
              <a:rPr lang="en-US" sz="1600" dirty="0" err="1">
                <a:latin typeface="Trebuchet MS" panose="020B0603020202020204" pitchFamily="34" charset="0"/>
              </a:rPr>
              <a:t>meliputi</a:t>
            </a:r>
            <a:r>
              <a:rPr lang="en-US" sz="1600" dirty="0">
                <a:latin typeface="Trebuchet MS" panose="020B0603020202020204" pitchFamily="34" charset="0"/>
              </a:rPr>
              <a:t> </a:t>
            </a:r>
            <a:br>
              <a:rPr lang="en-US" sz="1600" dirty="0">
                <a:latin typeface="Trebuchet MS" panose="020B0603020202020204" pitchFamily="34" charset="0"/>
              </a:rPr>
            </a:br>
            <a:r>
              <a:rPr lang="en-US" sz="1600" dirty="0">
                <a:latin typeface="Trebuchet MS" panose="020B0603020202020204" pitchFamily="34" charset="0"/>
              </a:rPr>
              <a:t>     </a:t>
            </a:r>
            <a:r>
              <a:rPr lang="en-US" sz="1600" dirty="0" err="1">
                <a:latin typeface="Trebuchet MS" panose="020B0603020202020204" pitchFamily="34" charset="0"/>
              </a:rPr>
              <a:t>semua</a:t>
            </a:r>
            <a:r>
              <a:rPr lang="en-US" sz="1600" dirty="0">
                <a:latin typeface="Trebuchet MS" panose="020B0603020202020204" pitchFamily="34" charset="0"/>
              </a:rPr>
              <a:t> key </a:t>
            </a:r>
            <a:r>
              <a:rPr lang="en-US" sz="1600" dirty="0" err="1">
                <a:latin typeface="Trebuchet MS" panose="020B0603020202020204" pitchFamily="34" charset="0"/>
              </a:rPr>
              <a:t>asing</a:t>
            </a:r>
            <a:endParaRPr lang="en-US" sz="1600" dirty="0">
              <a:latin typeface="Trebuchet MS" panose="020B0603020202020204" pitchFamily="34" charset="0"/>
            </a:endParaRPr>
          </a:p>
        </p:txBody>
      </p:sp>
      <p:sp>
        <p:nvSpPr>
          <p:cNvPr id="4" name="Rectangle 6"/>
          <p:cNvSpPr>
            <a:spLocks noChangeArrowheads="1"/>
          </p:cNvSpPr>
          <p:nvPr/>
        </p:nvSpPr>
        <p:spPr bwMode="auto">
          <a:xfrm>
            <a:off x="609600" y="381000"/>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KEY DAN RELASI</a:t>
            </a:r>
          </a:p>
        </p:txBody>
      </p:sp>
    </p:spTree>
    <p:extLst>
      <p:ext uri="{BB962C8B-B14F-4D97-AF65-F5344CB8AC3E}">
        <p14:creationId xmlns:p14="http://schemas.microsoft.com/office/powerpoint/2010/main" val="636928507"/>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body" idx="1"/>
          </p:nvPr>
        </p:nvSpPr>
        <p:spPr bwMode="auto">
          <a:xfrm>
            <a:off x="381000" y="1725706"/>
            <a:ext cx="8456051" cy="3733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538163" indent="-363538" algn="just" eaLnBrk="1" hangingPunct="1">
              <a:lnSpc>
                <a:spcPct val="130000"/>
              </a:lnSpc>
              <a:spcBef>
                <a:spcPts val="0"/>
              </a:spcBef>
              <a:buFont typeface="Wingdings" panose="05000000000000000000" pitchFamily="2" charset="2"/>
              <a:buChar char="q"/>
            </a:pPr>
            <a:r>
              <a:rPr lang="en-US" sz="2000" b="1" dirty="0" smtClean="0">
                <a:solidFill>
                  <a:schemeClr val="tx1"/>
                </a:solidFill>
                <a:latin typeface="Trebuchet MS" panose="020B0603020202020204" pitchFamily="34" charset="0"/>
              </a:rPr>
              <a:t>Candidate Key </a:t>
            </a:r>
            <a:r>
              <a:rPr lang="en-US" sz="2000" dirty="0" smtClean="0">
                <a:solidFill>
                  <a:schemeClr val="tx1"/>
                </a:solidFill>
                <a:latin typeface="Trebuchet MS" panose="020B0603020202020204" pitchFamily="34" charset="0"/>
              </a:rPr>
              <a:t>: field-field yang </a:t>
            </a:r>
            <a:r>
              <a:rPr lang="en-US" sz="2000" dirty="0" err="1" smtClean="0">
                <a:solidFill>
                  <a:schemeClr val="tx1"/>
                </a:solidFill>
                <a:latin typeface="Trebuchet MS" panose="020B0603020202020204" pitchFamily="34" charset="0"/>
              </a:rPr>
              <a:t>dapat</a:t>
            </a:r>
            <a:r>
              <a:rPr lang="en-US" sz="2000" dirty="0" smtClean="0">
                <a:solidFill>
                  <a:schemeClr val="tx1"/>
                </a:solidFill>
                <a:latin typeface="Trebuchet MS" panose="020B0603020202020204" pitchFamily="34" charset="0"/>
              </a:rPr>
              <a:t> di </a:t>
            </a:r>
            <a:r>
              <a:rPr lang="en-US" sz="2000" dirty="0" err="1" smtClean="0">
                <a:solidFill>
                  <a:schemeClr val="tx1"/>
                </a:solidFill>
                <a:latin typeface="Trebuchet MS" panose="020B0603020202020204" pitchFamily="34" charset="0"/>
              </a:rPr>
              <a:t>jadikan</a:t>
            </a:r>
            <a:r>
              <a:rPr lang="en-US" sz="2000" dirty="0" smtClean="0">
                <a:solidFill>
                  <a:schemeClr val="tx1"/>
                </a:solidFill>
                <a:latin typeface="Trebuchet MS" panose="020B0603020202020204" pitchFamily="34" charset="0"/>
              </a:rPr>
              <a:t> </a:t>
            </a:r>
            <a:r>
              <a:rPr lang="en-US" sz="2000" dirty="0" err="1" smtClean="0">
                <a:solidFill>
                  <a:schemeClr val="tx1"/>
                </a:solidFill>
                <a:latin typeface="Trebuchet MS" panose="020B0603020202020204" pitchFamily="34" charset="0"/>
              </a:rPr>
              <a:t>sebagai</a:t>
            </a:r>
            <a:r>
              <a:rPr lang="en-US" sz="2000" dirty="0" smtClean="0">
                <a:solidFill>
                  <a:schemeClr val="tx1"/>
                </a:solidFill>
                <a:latin typeface="Trebuchet MS" panose="020B0603020202020204" pitchFamily="34" charset="0"/>
              </a:rPr>
              <a:t> </a:t>
            </a:r>
            <a:r>
              <a:rPr lang="en-US" sz="2000" dirty="0" err="1" smtClean="0">
                <a:solidFill>
                  <a:schemeClr val="tx1"/>
                </a:solidFill>
                <a:latin typeface="Trebuchet MS" panose="020B0603020202020204" pitchFamily="34" charset="0"/>
              </a:rPr>
              <a:t>calon</a:t>
            </a:r>
            <a:r>
              <a:rPr lang="en-US" sz="2000" dirty="0" smtClean="0">
                <a:solidFill>
                  <a:schemeClr val="tx1"/>
                </a:solidFill>
                <a:latin typeface="Trebuchet MS" panose="020B0603020202020204" pitchFamily="34" charset="0"/>
              </a:rPr>
              <a:t> key (</a:t>
            </a:r>
            <a:r>
              <a:rPr lang="en-US" sz="2000" dirty="0" err="1" smtClean="0">
                <a:solidFill>
                  <a:schemeClr val="tx1"/>
                </a:solidFill>
                <a:latin typeface="Trebuchet MS" panose="020B0603020202020204" pitchFamily="34" charset="0"/>
              </a:rPr>
              <a:t>kunci</a:t>
            </a:r>
            <a:r>
              <a:rPr lang="en-US" sz="2000" dirty="0" smtClean="0">
                <a:solidFill>
                  <a:schemeClr val="tx1"/>
                </a:solidFill>
                <a:latin typeface="Trebuchet MS" panose="020B0603020202020204" pitchFamily="34" charset="0"/>
              </a:rPr>
              <a:t>)</a:t>
            </a:r>
          </a:p>
          <a:p>
            <a:pPr marL="538163" indent="-363538" algn="just" eaLnBrk="1" hangingPunct="1">
              <a:lnSpc>
                <a:spcPct val="130000"/>
              </a:lnSpc>
              <a:spcBef>
                <a:spcPts val="0"/>
              </a:spcBef>
              <a:buFont typeface="Wingdings" panose="05000000000000000000" pitchFamily="2" charset="2"/>
              <a:buChar char="q"/>
            </a:pPr>
            <a:r>
              <a:rPr lang="en-US" sz="2000" b="1" dirty="0" smtClean="0">
                <a:solidFill>
                  <a:schemeClr val="tx1"/>
                </a:solidFill>
                <a:latin typeface="Trebuchet MS" panose="020B0603020202020204" pitchFamily="34" charset="0"/>
              </a:rPr>
              <a:t>Primary Key </a:t>
            </a:r>
            <a:r>
              <a:rPr lang="en-US" sz="2000" dirty="0" smtClean="0">
                <a:solidFill>
                  <a:schemeClr val="tx1"/>
                </a:solidFill>
                <a:latin typeface="Trebuchet MS" panose="020B0603020202020204" pitchFamily="34" charset="0"/>
              </a:rPr>
              <a:t>: field yang di </a:t>
            </a:r>
            <a:r>
              <a:rPr lang="en-US" sz="2000" dirty="0" err="1" smtClean="0">
                <a:solidFill>
                  <a:schemeClr val="tx1"/>
                </a:solidFill>
                <a:latin typeface="Trebuchet MS" panose="020B0603020202020204" pitchFamily="34" charset="0"/>
              </a:rPr>
              <a:t>jadikan</a:t>
            </a:r>
            <a:r>
              <a:rPr lang="en-US" sz="2000" dirty="0" smtClean="0">
                <a:solidFill>
                  <a:schemeClr val="tx1"/>
                </a:solidFill>
                <a:latin typeface="Trebuchet MS" panose="020B0603020202020204" pitchFamily="34" charset="0"/>
              </a:rPr>
              <a:t> </a:t>
            </a:r>
            <a:r>
              <a:rPr lang="en-US" sz="2000" dirty="0" err="1" smtClean="0">
                <a:solidFill>
                  <a:schemeClr val="tx1"/>
                </a:solidFill>
                <a:latin typeface="Trebuchet MS" panose="020B0603020202020204" pitchFamily="34" charset="0"/>
              </a:rPr>
              <a:t>sebagai</a:t>
            </a:r>
            <a:r>
              <a:rPr lang="en-US" sz="2000" dirty="0" smtClean="0">
                <a:solidFill>
                  <a:schemeClr val="tx1"/>
                </a:solidFill>
                <a:latin typeface="Trebuchet MS" panose="020B0603020202020204" pitchFamily="34" charset="0"/>
              </a:rPr>
              <a:t> key (</a:t>
            </a:r>
            <a:r>
              <a:rPr lang="en-US" sz="2000" dirty="0" err="1" smtClean="0">
                <a:solidFill>
                  <a:schemeClr val="tx1"/>
                </a:solidFill>
                <a:latin typeface="Trebuchet MS" panose="020B0603020202020204" pitchFamily="34" charset="0"/>
              </a:rPr>
              <a:t>kunci</a:t>
            </a:r>
            <a:r>
              <a:rPr lang="en-US" sz="2000" dirty="0" smtClean="0">
                <a:solidFill>
                  <a:schemeClr val="tx1"/>
                </a:solidFill>
                <a:latin typeface="Trebuchet MS" panose="020B0603020202020204" pitchFamily="34" charset="0"/>
              </a:rPr>
              <a:t>) </a:t>
            </a:r>
            <a:r>
              <a:rPr lang="en-US" sz="2000" dirty="0" err="1" smtClean="0">
                <a:solidFill>
                  <a:schemeClr val="tx1"/>
                </a:solidFill>
                <a:latin typeface="Trebuchet MS" panose="020B0603020202020204" pitchFamily="34" charset="0"/>
              </a:rPr>
              <a:t>biasanya</a:t>
            </a:r>
            <a:r>
              <a:rPr lang="en-US" sz="2000" dirty="0" smtClean="0">
                <a:solidFill>
                  <a:schemeClr val="tx1"/>
                </a:solidFill>
                <a:latin typeface="Trebuchet MS" panose="020B0603020202020204" pitchFamily="34" charset="0"/>
              </a:rPr>
              <a:t> unique</a:t>
            </a:r>
          </a:p>
          <a:p>
            <a:pPr marL="538163" indent="-363538" algn="just" eaLnBrk="1" hangingPunct="1">
              <a:lnSpc>
                <a:spcPct val="130000"/>
              </a:lnSpc>
              <a:spcBef>
                <a:spcPts val="0"/>
              </a:spcBef>
              <a:buFont typeface="Wingdings" panose="05000000000000000000" pitchFamily="2" charset="2"/>
              <a:buChar char="q"/>
            </a:pPr>
            <a:r>
              <a:rPr lang="en-US" sz="2000" b="1" dirty="0" smtClean="0">
                <a:solidFill>
                  <a:schemeClr val="tx1"/>
                </a:solidFill>
                <a:latin typeface="Trebuchet MS" panose="020B0603020202020204" pitchFamily="34" charset="0"/>
              </a:rPr>
              <a:t>Alternate Key </a:t>
            </a:r>
            <a:r>
              <a:rPr lang="en-US" sz="2000" dirty="0" smtClean="0">
                <a:solidFill>
                  <a:schemeClr val="tx1"/>
                </a:solidFill>
                <a:latin typeface="Trebuchet MS" panose="020B0603020202020204" pitchFamily="34" charset="0"/>
              </a:rPr>
              <a:t>: field-field / key yang </a:t>
            </a:r>
            <a:r>
              <a:rPr lang="en-US" sz="2000" dirty="0" err="1" smtClean="0">
                <a:solidFill>
                  <a:schemeClr val="tx1"/>
                </a:solidFill>
                <a:latin typeface="Trebuchet MS" panose="020B0603020202020204" pitchFamily="34" charset="0"/>
              </a:rPr>
              <a:t>dapat</a:t>
            </a:r>
            <a:r>
              <a:rPr lang="en-US" sz="2000" dirty="0" smtClean="0">
                <a:solidFill>
                  <a:schemeClr val="tx1"/>
                </a:solidFill>
                <a:latin typeface="Trebuchet MS" panose="020B0603020202020204" pitchFamily="34" charset="0"/>
              </a:rPr>
              <a:t> di </a:t>
            </a:r>
            <a:r>
              <a:rPr lang="en-US" sz="2000" dirty="0" err="1" smtClean="0">
                <a:solidFill>
                  <a:schemeClr val="tx1"/>
                </a:solidFill>
                <a:latin typeface="Trebuchet MS" panose="020B0603020202020204" pitchFamily="34" charset="0"/>
              </a:rPr>
              <a:t>jadikan</a:t>
            </a:r>
            <a:r>
              <a:rPr lang="en-US" sz="2000" dirty="0" smtClean="0">
                <a:solidFill>
                  <a:schemeClr val="tx1"/>
                </a:solidFill>
                <a:latin typeface="Trebuchet MS" panose="020B0603020202020204" pitchFamily="34" charset="0"/>
              </a:rPr>
              <a:t> </a:t>
            </a:r>
            <a:r>
              <a:rPr lang="en-US" sz="2000" dirty="0" err="1" smtClean="0">
                <a:solidFill>
                  <a:schemeClr val="tx1"/>
                </a:solidFill>
                <a:latin typeface="Trebuchet MS" panose="020B0603020202020204" pitchFamily="34" charset="0"/>
              </a:rPr>
              <a:t>sebagai</a:t>
            </a:r>
            <a:r>
              <a:rPr lang="en-US" sz="2000" dirty="0" smtClean="0">
                <a:solidFill>
                  <a:schemeClr val="tx1"/>
                </a:solidFill>
                <a:latin typeface="Trebuchet MS" panose="020B0603020202020204" pitchFamily="34" charset="0"/>
              </a:rPr>
              <a:t> </a:t>
            </a:r>
            <a:r>
              <a:rPr lang="en-US" sz="2000" dirty="0" err="1" smtClean="0">
                <a:solidFill>
                  <a:schemeClr val="tx1"/>
                </a:solidFill>
                <a:latin typeface="Trebuchet MS" panose="020B0603020202020204" pitchFamily="34" charset="0"/>
              </a:rPr>
              <a:t>alternatif</a:t>
            </a:r>
            <a:r>
              <a:rPr lang="en-US" sz="2000" dirty="0" smtClean="0">
                <a:solidFill>
                  <a:schemeClr val="tx1"/>
                </a:solidFill>
                <a:latin typeface="Trebuchet MS" panose="020B0603020202020204" pitchFamily="34" charset="0"/>
              </a:rPr>
              <a:t> </a:t>
            </a:r>
            <a:r>
              <a:rPr lang="en-US" sz="2000" dirty="0" err="1" smtClean="0">
                <a:solidFill>
                  <a:schemeClr val="tx1"/>
                </a:solidFill>
                <a:latin typeface="Trebuchet MS" panose="020B0603020202020204" pitchFamily="34" charset="0"/>
              </a:rPr>
              <a:t>untuk</a:t>
            </a:r>
            <a:r>
              <a:rPr lang="en-US" sz="2000" dirty="0" smtClean="0">
                <a:solidFill>
                  <a:schemeClr val="tx1"/>
                </a:solidFill>
                <a:latin typeface="Trebuchet MS" panose="020B0603020202020204" pitchFamily="34" charset="0"/>
              </a:rPr>
              <a:t> </a:t>
            </a:r>
            <a:r>
              <a:rPr lang="en-US" sz="2000" dirty="0" err="1" smtClean="0">
                <a:solidFill>
                  <a:schemeClr val="tx1"/>
                </a:solidFill>
                <a:latin typeface="Trebuchet MS" panose="020B0603020202020204" pitchFamily="34" charset="0"/>
              </a:rPr>
              <a:t>menjadi</a:t>
            </a:r>
            <a:r>
              <a:rPr lang="en-US" sz="2000" dirty="0" smtClean="0">
                <a:solidFill>
                  <a:schemeClr val="tx1"/>
                </a:solidFill>
                <a:latin typeface="Trebuchet MS" panose="020B0603020202020204" pitchFamily="34" charset="0"/>
              </a:rPr>
              <a:t> primary key</a:t>
            </a:r>
          </a:p>
          <a:p>
            <a:pPr marL="538163" indent="-363538" algn="just" eaLnBrk="1" hangingPunct="1">
              <a:lnSpc>
                <a:spcPct val="130000"/>
              </a:lnSpc>
              <a:spcBef>
                <a:spcPts val="0"/>
              </a:spcBef>
              <a:buFont typeface="Wingdings" panose="05000000000000000000" pitchFamily="2" charset="2"/>
              <a:buChar char="q"/>
            </a:pPr>
            <a:r>
              <a:rPr lang="en-US" sz="2000" b="1" dirty="0" smtClean="0">
                <a:solidFill>
                  <a:schemeClr val="tx1"/>
                </a:solidFill>
                <a:latin typeface="Trebuchet MS" panose="020B0603020202020204" pitchFamily="34" charset="0"/>
              </a:rPr>
              <a:t>Composite Key </a:t>
            </a:r>
            <a:r>
              <a:rPr lang="en-US" sz="2000" dirty="0" smtClean="0">
                <a:solidFill>
                  <a:schemeClr val="tx1"/>
                </a:solidFill>
                <a:latin typeface="Trebuchet MS" panose="020B0603020202020204" pitchFamily="34" charset="0"/>
              </a:rPr>
              <a:t>: Key yang </a:t>
            </a:r>
            <a:r>
              <a:rPr lang="en-US" sz="2000" dirty="0" err="1" smtClean="0">
                <a:solidFill>
                  <a:schemeClr val="tx1"/>
                </a:solidFill>
                <a:latin typeface="Trebuchet MS" panose="020B0603020202020204" pitchFamily="34" charset="0"/>
              </a:rPr>
              <a:t>terbentuk</a:t>
            </a:r>
            <a:r>
              <a:rPr lang="en-US" sz="2000" dirty="0" smtClean="0">
                <a:solidFill>
                  <a:schemeClr val="tx1"/>
                </a:solidFill>
                <a:latin typeface="Trebuchet MS" panose="020B0603020202020204" pitchFamily="34" charset="0"/>
              </a:rPr>
              <a:t> </a:t>
            </a:r>
            <a:r>
              <a:rPr lang="en-US" sz="2000" dirty="0" err="1" smtClean="0">
                <a:solidFill>
                  <a:schemeClr val="tx1"/>
                </a:solidFill>
                <a:latin typeface="Trebuchet MS" panose="020B0603020202020204" pitchFamily="34" charset="0"/>
              </a:rPr>
              <a:t>lebih</a:t>
            </a:r>
            <a:r>
              <a:rPr lang="en-US" sz="2000" dirty="0" smtClean="0">
                <a:solidFill>
                  <a:schemeClr val="tx1"/>
                </a:solidFill>
                <a:latin typeface="Trebuchet MS" panose="020B0603020202020204" pitchFamily="34" charset="0"/>
              </a:rPr>
              <a:t> </a:t>
            </a:r>
            <a:r>
              <a:rPr lang="en-US" sz="2000" dirty="0" err="1" smtClean="0">
                <a:solidFill>
                  <a:schemeClr val="tx1"/>
                </a:solidFill>
                <a:latin typeface="Trebuchet MS" panose="020B0603020202020204" pitchFamily="34" charset="0"/>
              </a:rPr>
              <a:t>dari</a:t>
            </a:r>
            <a:r>
              <a:rPr lang="en-US" sz="2000" dirty="0" smtClean="0">
                <a:solidFill>
                  <a:schemeClr val="tx1"/>
                </a:solidFill>
                <a:latin typeface="Trebuchet MS" panose="020B0603020202020204" pitchFamily="34" charset="0"/>
              </a:rPr>
              <a:t> </a:t>
            </a:r>
            <a:r>
              <a:rPr lang="en-US" sz="2000" dirty="0" err="1" smtClean="0">
                <a:solidFill>
                  <a:schemeClr val="tx1"/>
                </a:solidFill>
                <a:latin typeface="Trebuchet MS" panose="020B0603020202020204" pitchFamily="34" charset="0"/>
              </a:rPr>
              <a:t>satu</a:t>
            </a:r>
            <a:r>
              <a:rPr lang="en-US" sz="2000" dirty="0" smtClean="0">
                <a:solidFill>
                  <a:schemeClr val="tx1"/>
                </a:solidFill>
                <a:latin typeface="Trebuchet MS" panose="020B0603020202020204" pitchFamily="34" charset="0"/>
              </a:rPr>
              <a:t> field</a:t>
            </a:r>
          </a:p>
          <a:p>
            <a:pPr marL="538163" indent="-363538" algn="just" eaLnBrk="1" hangingPunct="1">
              <a:lnSpc>
                <a:spcPct val="130000"/>
              </a:lnSpc>
              <a:spcBef>
                <a:spcPts val="0"/>
              </a:spcBef>
              <a:buFont typeface="Wingdings" panose="05000000000000000000" pitchFamily="2" charset="2"/>
              <a:buChar char="q"/>
            </a:pPr>
            <a:r>
              <a:rPr lang="en-US" sz="2000" b="1" dirty="0" smtClean="0">
                <a:solidFill>
                  <a:schemeClr val="tx1"/>
                </a:solidFill>
                <a:latin typeface="Trebuchet MS" panose="020B0603020202020204" pitchFamily="34" charset="0"/>
              </a:rPr>
              <a:t>Unique Key </a:t>
            </a:r>
            <a:r>
              <a:rPr lang="en-US" sz="2000" dirty="0" smtClean="0">
                <a:solidFill>
                  <a:schemeClr val="tx1"/>
                </a:solidFill>
                <a:latin typeface="Trebuchet MS" panose="020B0603020202020204" pitchFamily="34" charset="0"/>
              </a:rPr>
              <a:t>: field-field yang </a:t>
            </a:r>
            <a:r>
              <a:rPr lang="en-US" sz="2000" dirty="0" err="1" smtClean="0">
                <a:solidFill>
                  <a:schemeClr val="tx1"/>
                </a:solidFill>
                <a:latin typeface="Trebuchet MS" panose="020B0603020202020204" pitchFamily="34" charset="0"/>
              </a:rPr>
              <a:t>unik</a:t>
            </a:r>
            <a:r>
              <a:rPr lang="en-US" sz="2000" dirty="0" smtClean="0">
                <a:solidFill>
                  <a:schemeClr val="tx1"/>
                </a:solidFill>
                <a:latin typeface="Trebuchet MS" panose="020B0603020202020204" pitchFamily="34" charset="0"/>
              </a:rPr>
              <a:t>, </a:t>
            </a:r>
            <a:r>
              <a:rPr lang="en-US" sz="2000" dirty="0" err="1" smtClean="0">
                <a:solidFill>
                  <a:schemeClr val="tx1"/>
                </a:solidFill>
                <a:latin typeface="Trebuchet MS" panose="020B0603020202020204" pitchFamily="34" charset="0"/>
              </a:rPr>
              <a:t>dimana</a:t>
            </a:r>
            <a:r>
              <a:rPr lang="en-US" sz="2000" dirty="0" smtClean="0">
                <a:solidFill>
                  <a:schemeClr val="tx1"/>
                </a:solidFill>
                <a:latin typeface="Trebuchet MS" panose="020B0603020202020204" pitchFamily="34" charset="0"/>
              </a:rPr>
              <a:t> </a:t>
            </a:r>
            <a:r>
              <a:rPr lang="en-US" sz="2000" dirty="0" err="1" smtClean="0">
                <a:solidFill>
                  <a:schemeClr val="tx1"/>
                </a:solidFill>
                <a:latin typeface="Trebuchet MS" panose="020B0603020202020204" pitchFamily="34" charset="0"/>
              </a:rPr>
              <a:t>nilai</a:t>
            </a:r>
            <a:r>
              <a:rPr lang="en-US" sz="2000" dirty="0" smtClean="0">
                <a:solidFill>
                  <a:schemeClr val="tx1"/>
                </a:solidFill>
                <a:latin typeface="Trebuchet MS" panose="020B0603020202020204" pitchFamily="34" charset="0"/>
              </a:rPr>
              <a:t> </a:t>
            </a:r>
            <a:r>
              <a:rPr lang="en-US" sz="2000" dirty="0" err="1" smtClean="0">
                <a:solidFill>
                  <a:schemeClr val="tx1"/>
                </a:solidFill>
                <a:latin typeface="Trebuchet MS" panose="020B0603020202020204" pitchFamily="34" charset="0"/>
              </a:rPr>
              <a:t>datanya</a:t>
            </a:r>
            <a:r>
              <a:rPr lang="en-US" sz="2000" dirty="0" smtClean="0">
                <a:solidFill>
                  <a:schemeClr val="tx1"/>
                </a:solidFill>
                <a:latin typeface="Trebuchet MS" panose="020B0603020202020204" pitchFamily="34" charset="0"/>
              </a:rPr>
              <a:t> </a:t>
            </a:r>
            <a:r>
              <a:rPr lang="en-US" sz="2000" dirty="0" err="1" smtClean="0">
                <a:solidFill>
                  <a:schemeClr val="tx1"/>
                </a:solidFill>
                <a:latin typeface="Trebuchet MS" panose="020B0603020202020204" pitchFamily="34" charset="0"/>
              </a:rPr>
              <a:t>tidak</a:t>
            </a:r>
            <a:r>
              <a:rPr lang="en-US" sz="2000" dirty="0" smtClean="0">
                <a:solidFill>
                  <a:schemeClr val="tx1"/>
                </a:solidFill>
                <a:latin typeface="Trebuchet MS" panose="020B0603020202020204" pitchFamily="34" charset="0"/>
              </a:rPr>
              <a:t> </a:t>
            </a:r>
            <a:r>
              <a:rPr lang="en-US" sz="2000" dirty="0" err="1" smtClean="0">
                <a:solidFill>
                  <a:schemeClr val="tx1"/>
                </a:solidFill>
                <a:latin typeface="Trebuchet MS" panose="020B0603020202020204" pitchFamily="34" charset="0"/>
              </a:rPr>
              <a:t>ada</a:t>
            </a:r>
            <a:r>
              <a:rPr lang="en-US" sz="2000" dirty="0" smtClean="0">
                <a:solidFill>
                  <a:schemeClr val="tx1"/>
                </a:solidFill>
                <a:latin typeface="Trebuchet MS" panose="020B0603020202020204" pitchFamily="34" charset="0"/>
              </a:rPr>
              <a:t> yang </a:t>
            </a:r>
            <a:r>
              <a:rPr lang="en-US" sz="2000" dirty="0" err="1" smtClean="0">
                <a:solidFill>
                  <a:schemeClr val="tx1"/>
                </a:solidFill>
                <a:latin typeface="Trebuchet MS" panose="020B0603020202020204" pitchFamily="34" charset="0"/>
              </a:rPr>
              <a:t>sama</a:t>
            </a:r>
            <a:r>
              <a:rPr lang="en-US" sz="2000" dirty="0" smtClean="0">
                <a:solidFill>
                  <a:schemeClr val="tx1"/>
                </a:solidFill>
                <a:latin typeface="Trebuchet MS" panose="020B0603020202020204" pitchFamily="34" charset="0"/>
              </a:rPr>
              <a:t> </a:t>
            </a:r>
            <a:r>
              <a:rPr lang="en-US" sz="2000" dirty="0" err="1" smtClean="0">
                <a:solidFill>
                  <a:schemeClr val="tx1"/>
                </a:solidFill>
                <a:latin typeface="Trebuchet MS" panose="020B0603020202020204" pitchFamily="34" charset="0"/>
              </a:rPr>
              <a:t>dalam</a:t>
            </a:r>
            <a:r>
              <a:rPr lang="en-US" sz="2000" dirty="0" smtClean="0">
                <a:solidFill>
                  <a:schemeClr val="tx1"/>
                </a:solidFill>
                <a:latin typeface="Trebuchet MS" panose="020B0603020202020204" pitchFamily="34" charset="0"/>
              </a:rPr>
              <a:t> </a:t>
            </a:r>
            <a:r>
              <a:rPr lang="en-US" sz="2000" dirty="0" err="1" smtClean="0">
                <a:solidFill>
                  <a:schemeClr val="tx1"/>
                </a:solidFill>
                <a:latin typeface="Trebuchet MS" panose="020B0603020202020204" pitchFamily="34" charset="0"/>
              </a:rPr>
              <a:t>setiap</a:t>
            </a:r>
            <a:r>
              <a:rPr lang="en-US" sz="2000" dirty="0" smtClean="0">
                <a:solidFill>
                  <a:schemeClr val="tx1"/>
                </a:solidFill>
                <a:latin typeface="Trebuchet MS" panose="020B0603020202020204" pitchFamily="34" charset="0"/>
              </a:rPr>
              <a:t> </a:t>
            </a:r>
            <a:r>
              <a:rPr lang="en-US" sz="2000" dirty="0" err="1" smtClean="0">
                <a:solidFill>
                  <a:schemeClr val="tx1"/>
                </a:solidFill>
                <a:latin typeface="Trebuchet MS" panose="020B0603020202020204" pitchFamily="34" charset="0"/>
              </a:rPr>
              <a:t>recordnya</a:t>
            </a:r>
            <a:endParaRPr lang="en-US" sz="2000" dirty="0" smtClean="0">
              <a:solidFill>
                <a:schemeClr val="tx1"/>
              </a:solidFill>
              <a:latin typeface="Trebuchet MS" panose="020B0603020202020204" pitchFamily="34" charset="0"/>
            </a:endParaRPr>
          </a:p>
          <a:p>
            <a:pPr marL="538163" indent="-363538" algn="just" eaLnBrk="1" hangingPunct="1">
              <a:lnSpc>
                <a:spcPct val="130000"/>
              </a:lnSpc>
              <a:spcBef>
                <a:spcPts val="0"/>
              </a:spcBef>
              <a:buFont typeface="Wingdings" panose="05000000000000000000" pitchFamily="2" charset="2"/>
              <a:buChar char="q"/>
            </a:pPr>
            <a:r>
              <a:rPr lang="en-US" sz="2000" b="1" dirty="0" smtClean="0">
                <a:solidFill>
                  <a:schemeClr val="tx1"/>
                </a:solidFill>
                <a:latin typeface="Trebuchet MS" panose="020B0603020202020204" pitchFamily="34" charset="0"/>
              </a:rPr>
              <a:t>Foreign Key </a:t>
            </a:r>
            <a:r>
              <a:rPr lang="en-US" sz="2000" dirty="0" smtClean="0">
                <a:solidFill>
                  <a:schemeClr val="tx1"/>
                </a:solidFill>
                <a:latin typeface="Trebuchet MS" panose="020B0603020202020204" pitchFamily="34" charset="0"/>
              </a:rPr>
              <a:t>: field yang </a:t>
            </a:r>
            <a:r>
              <a:rPr lang="en-US" sz="2000" dirty="0" err="1" smtClean="0">
                <a:solidFill>
                  <a:schemeClr val="tx1"/>
                </a:solidFill>
                <a:latin typeface="Trebuchet MS" panose="020B0603020202020204" pitchFamily="34" charset="0"/>
              </a:rPr>
              <a:t>menjadi</a:t>
            </a:r>
            <a:r>
              <a:rPr lang="en-US" sz="2000" dirty="0" smtClean="0">
                <a:solidFill>
                  <a:schemeClr val="tx1"/>
                </a:solidFill>
                <a:latin typeface="Trebuchet MS" panose="020B0603020202020204" pitchFamily="34" charset="0"/>
              </a:rPr>
              <a:t> </a:t>
            </a:r>
            <a:r>
              <a:rPr lang="en-US" sz="2000" dirty="0" err="1" smtClean="0">
                <a:solidFill>
                  <a:schemeClr val="tx1"/>
                </a:solidFill>
                <a:latin typeface="Trebuchet MS" panose="020B0603020202020204" pitchFamily="34" charset="0"/>
              </a:rPr>
              <a:t>tamu</a:t>
            </a:r>
            <a:r>
              <a:rPr lang="en-US" sz="2000" dirty="0" smtClean="0">
                <a:solidFill>
                  <a:schemeClr val="tx1"/>
                </a:solidFill>
                <a:latin typeface="Trebuchet MS" panose="020B0603020202020204" pitchFamily="34" charset="0"/>
              </a:rPr>
              <a:t> </a:t>
            </a:r>
            <a:r>
              <a:rPr lang="en-US" sz="2000" dirty="0" err="1" smtClean="0">
                <a:solidFill>
                  <a:schemeClr val="tx1"/>
                </a:solidFill>
                <a:latin typeface="Trebuchet MS" panose="020B0603020202020204" pitchFamily="34" charset="0"/>
              </a:rPr>
              <a:t>dalam</a:t>
            </a:r>
            <a:r>
              <a:rPr lang="en-US" sz="2000" dirty="0" smtClean="0">
                <a:solidFill>
                  <a:schemeClr val="tx1"/>
                </a:solidFill>
                <a:latin typeface="Trebuchet MS" panose="020B0603020202020204" pitchFamily="34" charset="0"/>
              </a:rPr>
              <a:t> </a:t>
            </a:r>
            <a:r>
              <a:rPr lang="en-US" sz="2000" dirty="0" err="1" smtClean="0">
                <a:solidFill>
                  <a:schemeClr val="tx1"/>
                </a:solidFill>
                <a:latin typeface="Trebuchet MS" panose="020B0603020202020204" pitchFamily="34" charset="0"/>
              </a:rPr>
              <a:t>sebuah</a:t>
            </a:r>
            <a:r>
              <a:rPr lang="en-US" sz="2000" dirty="0" smtClean="0">
                <a:solidFill>
                  <a:schemeClr val="tx1"/>
                </a:solidFill>
                <a:latin typeface="Trebuchet MS" panose="020B0603020202020204" pitchFamily="34" charset="0"/>
              </a:rPr>
              <a:t> table </a:t>
            </a:r>
            <a:r>
              <a:rPr lang="en-US" sz="2000" dirty="0" err="1" smtClean="0">
                <a:solidFill>
                  <a:schemeClr val="tx1"/>
                </a:solidFill>
                <a:latin typeface="Trebuchet MS" panose="020B0603020202020204" pitchFamily="34" charset="0"/>
              </a:rPr>
              <a:t>karena</a:t>
            </a:r>
            <a:r>
              <a:rPr lang="en-US" sz="2000" dirty="0" smtClean="0">
                <a:solidFill>
                  <a:schemeClr val="tx1"/>
                </a:solidFill>
                <a:latin typeface="Trebuchet MS" panose="020B0603020202020204" pitchFamily="34" charset="0"/>
              </a:rPr>
              <a:t> field </a:t>
            </a:r>
            <a:r>
              <a:rPr lang="en-US" sz="2000" dirty="0" err="1" smtClean="0">
                <a:solidFill>
                  <a:schemeClr val="tx1"/>
                </a:solidFill>
                <a:latin typeface="Trebuchet MS" panose="020B0603020202020204" pitchFamily="34" charset="0"/>
              </a:rPr>
              <a:t>tersebut</a:t>
            </a:r>
            <a:r>
              <a:rPr lang="en-US" sz="2000" dirty="0" smtClean="0">
                <a:solidFill>
                  <a:schemeClr val="tx1"/>
                </a:solidFill>
                <a:latin typeface="Trebuchet MS" panose="020B0603020202020204" pitchFamily="34" charset="0"/>
              </a:rPr>
              <a:t> </a:t>
            </a:r>
            <a:r>
              <a:rPr lang="en-US" sz="2000" dirty="0" err="1" smtClean="0">
                <a:solidFill>
                  <a:schemeClr val="tx1"/>
                </a:solidFill>
                <a:latin typeface="Trebuchet MS" panose="020B0603020202020204" pitchFamily="34" charset="0"/>
              </a:rPr>
              <a:t>dijadikan</a:t>
            </a:r>
            <a:r>
              <a:rPr lang="en-US" sz="2000" dirty="0" smtClean="0">
                <a:solidFill>
                  <a:schemeClr val="tx1"/>
                </a:solidFill>
                <a:latin typeface="Trebuchet MS" panose="020B0603020202020204" pitchFamily="34" charset="0"/>
              </a:rPr>
              <a:t> </a:t>
            </a:r>
            <a:r>
              <a:rPr lang="en-US" sz="2000" dirty="0" err="1" smtClean="0">
                <a:solidFill>
                  <a:schemeClr val="tx1"/>
                </a:solidFill>
                <a:latin typeface="Trebuchet MS" panose="020B0603020202020204" pitchFamily="34" charset="0"/>
              </a:rPr>
              <a:t>sebagai</a:t>
            </a:r>
            <a:r>
              <a:rPr lang="en-US" sz="2000" dirty="0" smtClean="0">
                <a:solidFill>
                  <a:schemeClr val="tx1"/>
                </a:solidFill>
                <a:latin typeface="Trebuchet MS" panose="020B0603020202020204" pitchFamily="34" charset="0"/>
              </a:rPr>
              <a:t> </a:t>
            </a:r>
            <a:r>
              <a:rPr lang="en-US" sz="2000" dirty="0" err="1" smtClean="0">
                <a:solidFill>
                  <a:schemeClr val="tx1"/>
                </a:solidFill>
                <a:latin typeface="Trebuchet MS" panose="020B0603020202020204" pitchFamily="34" charset="0"/>
              </a:rPr>
              <a:t>penghubung</a:t>
            </a:r>
            <a:r>
              <a:rPr lang="en-US" sz="2000" dirty="0" smtClean="0">
                <a:solidFill>
                  <a:schemeClr val="tx1"/>
                </a:solidFill>
                <a:latin typeface="Trebuchet MS" panose="020B0603020202020204" pitchFamily="34" charset="0"/>
              </a:rPr>
              <a:t> (</a:t>
            </a:r>
            <a:r>
              <a:rPr lang="en-US" sz="2000" dirty="0" err="1" smtClean="0">
                <a:solidFill>
                  <a:schemeClr val="tx1"/>
                </a:solidFill>
                <a:latin typeface="Trebuchet MS" panose="020B0603020202020204" pitchFamily="34" charset="0"/>
              </a:rPr>
              <a:t>relasi</a:t>
            </a:r>
            <a:r>
              <a:rPr lang="en-US" sz="2000" dirty="0" smtClean="0">
                <a:solidFill>
                  <a:schemeClr val="tx1"/>
                </a:solidFill>
                <a:latin typeface="Trebuchet MS" panose="020B0603020202020204" pitchFamily="34" charset="0"/>
              </a:rPr>
              <a:t>) </a:t>
            </a:r>
            <a:r>
              <a:rPr lang="en-US" sz="2000" dirty="0" err="1" smtClean="0">
                <a:solidFill>
                  <a:schemeClr val="tx1"/>
                </a:solidFill>
                <a:latin typeface="Trebuchet MS" panose="020B0603020202020204" pitchFamily="34" charset="0"/>
              </a:rPr>
              <a:t>dengan</a:t>
            </a:r>
            <a:r>
              <a:rPr lang="en-US" sz="2000" dirty="0" smtClean="0">
                <a:solidFill>
                  <a:schemeClr val="tx1"/>
                </a:solidFill>
                <a:latin typeface="Trebuchet MS" panose="020B0603020202020204" pitchFamily="34" charset="0"/>
              </a:rPr>
              <a:t> table yang </a:t>
            </a:r>
            <a:r>
              <a:rPr lang="en-US" sz="2000" dirty="0" err="1" smtClean="0">
                <a:solidFill>
                  <a:schemeClr val="tx1"/>
                </a:solidFill>
                <a:latin typeface="Trebuchet MS" panose="020B0603020202020204" pitchFamily="34" charset="0"/>
              </a:rPr>
              <a:t>lainnya</a:t>
            </a:r>
            <a:endParaRPr lang="en-US" sz="2000" dirty="0" smtClean="0">
              <a:solidFill>
                <a:schemeClr val="tx1"/>
              </a:solidFill>
              <a:latin typeface="Trebuchet MS" panose="020B0603020202020204" pitchFamily="34" charset="0"/>
            </a:endParaRPr>
          </a:p>
          <a:p>
            <a:pPr algn="just" eaLnBrk="1" hangingPunct="1">
              <a:lnSpc>
                <a:spcPct val="130000"/>
              </a:lnSpc>
              <a:spcBef>
                <a:spcPts val="0"/>
              </a:spcBef>
              <a:buFont typeface="Wingdings" panose="05000000000000000000" pitchFamily="2" charset="2"/>
              <a:buChar char="q"/>
            </a:pPr>
            <a:endParaRPr lang="en-US" sz="2000" dirty="0" smtClean="0">
              <a:solidFill>
                <a:schemeClr val="tx1"/>
              </a:solidFill>
              <a:latin typeface="Trebuchet MS" panose="020B0603020202020204" pitchFamily="34" charset="0"/>
            </a:endParaRPr>
          </a:p>
          <a:p>
            <a:pPr algn="just" eaLnBrk="1" hangingPunct="1">
              <a:lnSpc>
                <a:spcPct val="130000"/>
              </a:lnSpc>
              <a:spcBef>
                <a:spcPts val="0"/>
              </a:spcBef>
              <a:buFont typeface="Wingdings" panose="05000000000000000000" pitchFamily="2" charset="2"/>
              <a:buChar char="q"/>
            </a:pPr>
            <a:endParaRPr lang="en-US" sz="2000" dirty="0" smtClean="0">
              <a:solidFill>
                <a:schemeClr val="tx1"/>
              </a:solidFill>
              <a:latin typeface="Trebuchet MS" panose="020B0603020202020204" pitchFamily="34" charset="0"/>
            </a:endParaRPr>
          </a:p>
        </p:txBody>
      </p:sp>
      <p:sp>
        <p:nvSpPr>
          <p:cNvPr id="45059" name="Rectangle 5"/>
          <p:cNvSpPr>
            <a:spLocks noChangeArrowheads="1"/>
          </p:cNvSpPr>
          <p:nvPr/>
        </p:nvSpPr>
        <p:spPr bwMode="auto">
          <a:xfrm>
            <a:off x="636494" y="439271"/>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JENIS-JENIS KEY</a:t>
            </a:r>
          </a:p>
        </p:txBody>
      </p:sp>
    </p:spTree>
    <p:extLst>
      <p:ext uri="{BB962C8B-B14F-4D97-AF65-F5344CB8AC3E}">
        <p14:creationId xmlns:p14="http://schemas.microsoft.com/office/powerpoint/2010/main" val="2605943610"/>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RDBMS</a:t>
            </a:r>
            <a:r>
              <a:rPr lang="id-ID" dirty="0">
                <a:solidFill>
                  <a:prstClr val="black"/>
                </a:solidFill>
              </a:rPr>
              <a:t/>
            </a:r>
            <a:br>
              <a:rPr lang="id-ID" dirty="0">
                <a:solidFill>
                  <a:prstClr val="black"/>
                </a:solidFill>
              </a:rPr>
            </a:br>
            <a:r>
              <a:rPr lang="id-ID" sz="3200" b="1" dirty="0" smtClean="0">
                <a:solidFill>
                  <a:srgbClr val="0070C0"/>
                </a:solidFill>
              </a:rPr>
              <a:t>a) </a:t>
            </a:r>
            <a:r>
              <a:rPr lang="id-ID" sz="3200" b="1" dirty="0">
                <a:solidFill>
                  <a:srgbClr val="0070C0"/>
                </a:solidFill>
              </a:rPr>
              <a:t>ERD – </a:t>
            </a:r>
            <a:r>
              <a:rPr lang="id-ID" sz="3200" b="1" dirty="0">
                <a:solidFill>
                  <a:srgbClr val="FF0000"/>
                </a:solidFill>
              </a:rPr>
              <a:t>Mengapa dibutuhkan?</a:t>
            </a:r>
          </a:p>
        </p:txBody>
      </p:sp>
      <p:sp>
        <p:nvSpPr>
          <p:cNvPr id="6" name="Content Placeholder 2"/>
          <p:cNvSpPr>
            <a:spLocks noGrp="1"/>
          </p:cNvSpPr>
          <p:nvPr>
            <p:ph idx="1"/>
          </p:nvPr>
        </p:nvSpPr>
        <p:spPr>
          <a:xfrm>
            <a:off x="476251" y="1658982"/>
            <a:ext cx="8319406" cy="4637315"/>
          </a:xfrm>
        </p:spPr>
        <p:txBody>
          <a:bodyPr/>
          <a:lstStyle/>
          <a:p>
            <a:pPr marL="0" indent="0" algn="just">
              <a:buNone/>
            </a:pPr>
            <a:r>
              <a:rPr lang="en-US" dirty="0"/>
              <a:t>A good database design is crucial for a high performance application, just like an aerodynamic body is important to a race car. If the car doesn’t have smooth lines, it will produce drag and go slower. The same holds true for databases. If a database doesn’t have optimized relationships (normalization) it won’t be able to perform as efficiently as possible. </a:t>
            </a:r>
            <a:r>
              <a:rPr lang="en-US" sz="2000" dirty="0">
                <a:solidFill>
                  <a:prstClr val="black"/>
                </a:solidFill>
              </a:rPr>
              <a:t>(</a:t>
            </a:r>
            <a:r>
              <a:rPr lang="en-US" sz="2000" dirty="0" err="1">
                <a:solidFill>
                  <a:prstClr val="black"/>
                </a:solidFill>
              </a:rPr>
              <a:t>Melani</a:t>
            </a:r>
            <a:r>
              <a:rPr lang="en-US" sz="2000" dirty="0">
                <a:solidFill>
                  <a:prstClr val="black"/>
                </a:solidFill>
              </a:rPr>
              <a:t> Julie C., 2004)</a:t>
            </a:r>
            <a:endParaRPr lang="en-US" dirty="0"/>
          </a:p>
        </p:txBody>
      </p:sp>
    </p:spTree>
    <p:extLst>
      <p:ext uri="{BB962C8B-B14F-4D97-AF65-F5344CB8AC3E}">
        <p14:creationId xmlns:p14="http://schemas.microsoft.com/office/powerpoint/2010/main" val="2335394107"/>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body" idx="1"/>
          </p:nvPr>
        </p:nvSpPr>
        <p:spPr bwMode="auto">
          <a:xfrm>
            <a:off x="569259" y="1524000"/>
            <a:ext cx="8066088" cy="51816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eaLnBrk="1" hangingPunct="1">
              <a:lnSpc>
                <a:spcPct val="150000"/>
              </a:lnSpc>
              <a:buFont typeface="Wingdings" panose="05000000000000000000" pitchFamily="2" charset="2"/>
              <a:buNone/>
            </a:pPr>
            <a:r>
              <a:rPr lang="es-ES" sz="1800" b="1" dirty="0" err="1" smtClean="0">
                <a:solidFill>
                  <a:schemeClr val="tx1"/>
                </a:solidFill>
                <a:latin typeface="Trebuchet MS" panose="020B0603020202020204" pitchFamily="34" charset="0"/>
              </a:rPr>
              <a:t>Normalisasi</a:t>
            </a:r>
            <a:r>
              <a:rPr lang="es-ES" sz="1800" b="1" dirty="0" smtClean="0">
                <a:solidFill>
                  <a:schemeClr val="tx1"/>
                </a:solidFill>
                <a:latin typeface="Trebuchet MS" panose="020B0603020202020204" pitchFamily="34" charset="0"/>
              </a:rPr>
              <a:t> </a:t>
            </a:r>
            <a:r>
              <a:rPr lang="es-ES" sz="1800" b="1" dirty="0" err="1" smtClean="0">
                <a:solidFill>
                  <a:schemeClr val="tx1"/>
                </a:solidFill>
                <a:latin typeface="Trebuchet MS" panose="020B0603020202020204" pitchFamily="34" charset="0"/>
              </a:rPr>
              <a:t>adalah</a:t>
            </a:r>
            <a:r>
              <a:rPr lang="es-ES" sz="1800" b="1" dirty="0" smtClean="0">
                <a:solidFill>
                  <a:schemeClr val="tx1"/>
                </a:solidFill>
                <a:latin typeface="Trebuchet MS" panose="020B0603020202020204" pitchFamily="34" charset="0"/>
              </a:rPr>
              <a:t> </a:t>
            </a:r>
            <a:r>
              <a:rPr lang="es-ES" sz="1800" b="1" dirty="0" err="1" smtClean="0">
                <a:solidFill>
                  <a:schemeClr val="tx1"/>
                </a:solidFill>
                <a:latin typeface="Trebuchet MS" panose="020B0603020202020204" pitchFamily="34" charset="0"/>
              </a:rPr>
              <a:t>proses</a:t>
            </a:r>
            <a:r>
              <a:rPr lang="es-ES" sz="1800" b="1" dirty="0" smtClean="0">
                <a:solidFill>
                  <a:schemeClr val="tx1"/>
                </a:solidFill>
                <a:latin typeface="Trebuchet MS" panose="020B0603020202020204" pitchFamily="34" charset="0"/>
              </a:rPr>
              <a:t> </a:t>
            </a:r>
            <a:r>
              <a:rPr lang="es-ES" sz="1800" b="1" dirty="0" err="1" smtClean="0">
                <a:solidFill>
                  <a:schemeClr val="tx1"/>
                </a:solidFill>
                <a:latin typeface="Trebuchet MS" panose="020B0603020202020204" pitchFamily="34" charset="0"/>
              </a:rPr>
              <a:t>efisiensi</a:t>
            </a:r>
            <a:r>
              <a:rPr lang="es-ES" sz="1800" b="1" dirty="0" smtClean="0">
                <a:solidFill>
                  <a:schemeClr val="tx1"/>
                </a:solidFill>
                <a:latin typeface="Trebuchet MS" panose="020B0603020202020204" pitchFamily="34" charset="0"/>
              </a:rPr>
              <a:t> </a:t>
            </a:r>
            <a:r>
              <a:rPr lang="es-ES" sz="1800" b="1" dirty="0" err="1" smtClean="0">
                <a:solidFill>
                  <a:schemeClr val="tx1"/>
                </a:solidFill>
                <a:latin typeface="Trebuchet MS" panose="020B0603020202020204" pitchFamily="34" charset="0"/>
              </a:rPr>
              <a:t>pengorganisasian</a:t>
            </a:r>
            <a:r>
              <a:rPr lang="es-ES" sz="1800" b="1" dirty="0" smtClean="0">
                <a:solidFill>
                  <a:schemeClr val="tx1"/>
                </a:solidFill>
                <a:latin typeface="Trebuchet MS" panose="020B0603020202020204" pitchFamily="34" charset="0"/>
              </a:rPr>
              <a:t> data di </a:t>
            </a:r>
            <a:r>
              <a:rPr lang="es-ES" sz="1800" b="1" dirty="0" err="1" smtClean="0">
                <a:solidFill>
                  <a:schemeClr val="tx1"/>
                </a:solidFill>
                <a:latin typeface="Trebuchet MS" panose="020B0603020202020204" pitchFamily="34" charset="0"/>
              </a:rPr>
              <a:t>dalam</a:t>
            </a:r>
            <a:r>
              <a:rPr lang="es-ES" sz="1800" b="1" dirty="0" smtClean="0">
                <a:solidFill>
                  <a:schemeClr val="tx1"/>
                </a:solidFill>
                <a:latin typeface="Trebuchet MS" panose="020B0603020202020204" pitchFamily="34" charset="0"/>
              </a:rPr>
              <a:t> </a:t>
            </a:r>
            <a:r>
              <a:rPr lang="es-ES" sz="1800" b="1" dirty="0" err="1" smtClean="0">
                <a:solidFill>
                  <a:schemeClr val="tx1"/>
                </a:solidFill>
                <a:latin typeface="Trebuchet MS" panose="020B0603020202020204" pitchFamily="34" charset="0"/>
              </a:rPr>
              <a:t>database</a:t>
            </a:r>
            <a:r>
              <a:rPr lang="es-ES" sz="1800" b="1" dirty="0" smtClean="0">
                <a:solidFill>
                  <a:schemeClr val="tx1"/>
                </a:solidFill>
                <a:latin typeface="Trebuchet MS" panose="020B0603020202020204" pitchFamily="34" charset="0"/>
              </a:rPr>
              <a:t>.</a:t>
            </a:r>
          </a:p>
          <a:p>
            <a:pPr eaLnBrk="1" hangingPunct="1">
              <a:lnSpc>
                <a:spcPct val="150000"/>
              </a:lnSpc>
              <a:buFont typeface="Wingdings" panose="05000000000000000000" pitchFamily="2" charset="2"/>
              <a:buNone/>
            </a:pPr>
            <a:r>
              <a:rPr lang="es-ES" sz="1800" i="1" u="sng" dirty="0" err="1" smtClean="0">
                <a:solidFill>
                  <a:schemeClr val="tx1"/>
                </a:solidFill>
                <a:latin typeface="Trebuchet MS" panose="020B0603020202020204" pitchFamily="34" charset="0"/>
              </a:rPr>
              <a:t>Dua</a:t>
            </a:r>
            <a:r>
              <a:rPr lang="es-ES" sz="1800" i="1" u="sng" dirty="0" smtClean="0">
                <a:solidFill>
                  <a:schemeClr val="tx1"/>
                </a:solidFill>
                <a:latin typeface="Trebuchet MS" panose="020B0603020202020204" pitchFamily="34" charset="0"/>
              </a:rPr>
              <a:t> </a:t>
            </a:r>
            <a:r>
              <a:rPr lang="es-ES" sz="1800" i="1" u="sng" dirty="0" err="1" smtClean="0">
                <a:solidFill>
                  <a:schemeClr val="tx1"/>
                </a:solidFill>
                <a:latin typeface="Trebuchet MS" panose="020B0603020202020204" pitchFamily="34" charset="0"/>
              </a:rPr>
              <a:t>tujuan</a:t>
            </a:r>
            <a:r>
              <a:rPr lang="es-ES" sz="1800" i="1" u="sng" dirty="0" smtClean="0">
                <a:solidFill>
                  <a:schemeClr val="tx1"/>
                </a:solidFill>
                <a:latin typeface="Trebuchet MS" panose="020B0603020202020204" pitchFamily="34" charset="0"/>
              </a:rPr>
              <a:t> </a:t>
            </a:r>
            <a:r>
              <a:rPr lang="es-ES" sz="1800" i="1" u="sng" dirty="0" err="1" smtClean="0">
                <a:solidFill>
                  <a:schemeClr val="tx1"/>
                </a:solidFill>
                <a:latin typeface="Trebuchet MS" panose="020B0603020202020204" pitchFamily="34" charset="0"/>
              </a:rPr>
              <a:t>normalisasi</a:t>
            </a:r>
            <a:r>
              <a:rPr lang="es-ES" sz="1800" i="1" u="sng" dirty="0" smtClean="0">
                <a:solidFill>
                  <a:schemeClr val="tx1"/>
                </a:solidFill>
                <a:latin typeface="Trebuchet MS" panose="020B0603020202020204" pitchFamily="34" charset="0"/>
              </a:rPr>
              <a:t> :</a:t>
            </a:r>
            <a:endParaRPr lang="en-US" sz="1800" i="1" u="sng" dirty="0" smtClean="0">
              <a:solidFill>
                <a:schemeClr val="tx1"/>
              </a:solidFill>
              <a:latin typeface="Trebuchet MS" panose="020B0603020202020204" pitchFamily="34" charset="0"/>
            </a:endParaRPr>
          </a:p>
          <a:p>
            <a:pPr eaLnBrk="1" hangingPunct="1">
              <a:lnSpc>
                <a:spcPct val="150000"/>
              </a:lnSpc>
              <a:buFont typeface="Wingdings" panose="05000000000000000000" pitchFamily="2" charset="2"/>
              <a:buNone/>
            </a:pPr>
            <a:r>
              <a:rPr lang="en-US" sz="1800" dirty="0" smtClean="0">
                <a:solidFill>
                  <a:schemeClr val="tx1"/>
                </a:solidFill>
                <a:latin typeface="Trebuchet MS" panose="020B0603020202020204" pitchFamily="34" charset="0"/>
              </a:rPr>
              <a:t>1. </a:t>
            </a:r>
            <a:r>
              <a:rPr lang="en-US" sz="1800" dirty="0" err="1" smtClean="0">
                <a:solidFill>
                  <a:schemeClr val="tx1"/>
                </a:solidFill>
                <a:latin typeface="Trebuchet MS" panose="020B0603020202020204" pitchFamily="34" charset="0"/>
              </a:rPr>
              <a:t>Menghilangkan</a:t>
            </a:r>
            <a:r>
              <a:rPr lang="en-US" sz="1800" dirty="0" smtClean="0">
                <a:solidFill>
                  <a:schemeClr val="tx1"/>
                </a:solidFill>
                <a:latin typeface="Trebuchet MS" panose="020B0603020202020204" pitchFamily="34" charset="0"/>
              </a:rPr>
              <a:t> data yang "redundant" (</a:t>
            </a:r>
            <a:r>
              <a:rPr lang="en-US" sz="1800" dirty="0" err="1" smtClean="0">
                <a:solidFill>
                  <a:schemeClr val="tx1"/>
                </a:solidFill>
                <a:latin typeface="Trebuchet MS" panose="020B0603020202020204" pitchFamily="34" charset="0"/>
              </a:rPr>
              <a:t>contoh:menyimpan</a:t>
            </a:r>
            <a:r>
              <a:rPr lang="en-US" sz="1800" dirty="0" smtClean="0">
                <a:solidFill>
                  <a:schemeClr val="tx1"/>
                </a:solidFill>
                <a:latin typeface="Trebuchet MS" panose="020B0603020202020204" pitchFamily="34" charset="0"/>
              </a:rPr>
              <a:t> data yang </a:t>
            </a:r>
            <a:r>
              <a:rPr lang="en-US" sz="1800" dirty="0" err="1" smtClean="0">
                <a:solidFill>
                  <a:schemeClr val="tx1"/>
                </a:solidFill>
                <a:latin typeface="Trebuchet MS" panose="020B0603020202020204" pitchFamily="34" charset="0"/>
              </a:rPr>
              <a:t>sama</a:t>
            </a:r>
            <a:r>
              <a:rPr lang="en-US" sz="1800" dirty="0" smtClean="0">
                <a:solidFill>
                  <a:schemeClr val="tx1"/>
                </a:solidFill>
                <a:latin typeface="Trebuchet MS" panose="020B0603020202020204" pitchFamily="34" charset="0"/>
              </a:rPr>
              <a:t> di </a:t>
            </a:r>
            <a:r>
              <a:rPr lang="en-US" sz="1800" dirty="0" err="1" smtClean="0">
                <a:solidFill>
                  <a:schemeClr val="tx1"/>
                </a:solidFill>
                <a:latin typeface="Trebuchet MS" panose="020B0603020202020204" pitchFamily="34" charset="0"/>
              </a:rPr>
              <a:t>dalam</a:t>
            </a:r>
            <a:r>
              <a:rPr lang="en-US" sz="1800" dirty="0" smtClean="0">
                <a:solidFill>
                  <a:schemeClr val="tx1"/>
                </a:solidFill>
                <a:latin typeface="Trebuchet MS" panose="020B0603020202020204" pitchFamily="34" charset="0"/>
              </a:rPr>
              <a:t> </a:t>
            </a:r>
            <a:r>
              <a:rPr lang="en-US" sz="1800" dirty="0" err="1" smtClean="0">
                <a:solidFill>
                  <a:schemeClr val="tx1"/>
                </a:solidFill>
                <a:latin typeface="Trebuchet MS" panose="020B0603020202020204" pitchFamily="34" charset="0"/>
              </a:rPr>
              <a:t>lebih</a:t>
            </a:r>
            <a:r>
              <a:rPr lang="en-US" sz="1800" dirty="0" smtClean="0">
                <a:solidFill>
                  <a:schemeClr val="tx1"/>
                </a:solidFill>
                <a:latin typeface="Trebuchet MS" panose="020B0603020202020204" pitchFamily="34" charset="0"/>
              </a:rPr>
              <a:t> </a:t>
            </a:r>
            <a:r>
              <a:rPr lang="en-US" sz="1800" dirty="0" err="1" smtClean="0">
                <a:solidFill>
                  <a:schemeClr val="tx1"/>
                </a:solidFill>
                <a:latin typeface="Trebuchet MS" panose="020B0603020202020204" pitchFamily="34" charset="0"/>
              </a:rPr>
              <a:t>dari</a:t>
            </a:r>
            <a:r>
              <a:rPr lang="en-US" sz="1800" dirty="0" smtClean="0">
                <a:solidFill>
                  <a:schemeClr val="tx1"/>
                </a:solidFill>
                <a:latin typeface="Trebuchet MS" panose="020B0603020202020204" pitchFamily="34" charset="0"/>
              </a:rPr>
              <a:t> </a:t>
            </a:r>
            <a:r>
              <a:rPr lang="en-US" sz="1800" dirty="0" err="1" smtClean="0">
                <a:solidFill>
                  <a:schemeClr val="tx1"/>
                </a:solidFill>
                <a:latin typeface="Trebuchet MS" panose="020B0603020202020204" pitchFamily="34" charset="0"/>
              </a:rPr>
              <a:t>satu</a:t>
            </a:r>
            <a:r>
              <a:rPr lang="en-US" sz="1800" dirty="0" smtClean="0">
                <a:solidFill>
                  <a:schemeClr val="tx1"/>
                </a:solidFill>
                <a:latin typeface="Trebuchet MS" panose="020B0603020202020204" pitchFamily="34" charset="0"/>
              </a:rPr>
              <a:t> </a:t>
            </a:r>
            <a:r>
              <a:rPr lang="en-US" sz="1800" dirty="0" err="1" smtClean="0">
                <a:solidFill>
                  <a:schemeClr val="tx1"/>
                </a:solidFill>
                <a:latin typeface="Trebuchet MS" panose="020B0603020202020204" pitchFamily="34" charset="0"/>
              </a:rPr>
              <a:t>tabel</a:t>
            </a:r>
            <a:r>
              <a:rPr lang="en-US" sz="1800" dirty="0" smtClean="0">
                <a:solidFill>
                  <a:schemeClr val="tx1"/>
                </a:solidFill>
                <a:latin typeface="Trebuchet MS" panose="020B0603020202020204" pitchFamily="34" charset="0"/>
              </a:rPr>
              <a:t>)</a:t>
            </a:r>
          </a:p>
          <a:p>
            <a:pPr eaLnBrk="1" hangingPunct="1">
              <a:lnSpc>
                <a:spcPct val="150000"/>
              </a:lnSpc>
              <a:buFont typeface="Wingdings" panose="05000000000000000000" pitchFamily="2" charset="2"/>
              <a:buNone/>
            </a:pPr>
            <a:r>
              <a:rPr lang="en-US" sz="1800" dirty="0" smtClean="0">
                <a:solidFill>
                  <a:schemeClr val="tx1"/>
                </a:solidFill>
                <a:latin typeface="Trebuchet MS" panose="020B0603020202020204" pitchFamily="34" charset="0"/>
              </a:rPr>
              <a:t>2. </a:t>
            </a:r>
            <a:r>
              <a:rPr lang="en-US" sz="1800" dirty="0" err="1" smtClean="0">
                <a:solidFill>
                  <a:schemeClr val="tx1"/>
                </a:solidFill>
                <a:latin typeface="Trebuchet MS" panose="020B0603020202020204" pitchFamily="34" charset="0"/>
              </a:rPr>
              <a:t>Meyakinkan</a:t>
            </a:r>
            <a:r>
              <a:rPr lang="en-US" sz="1800" dirty="0" smtClean="0">
                <a:solidFill>
                  <a:schemeClr val="tx1"/>
                </a:solidFill>
                <a:latin typeface="Trebuchet MS" panose="020B0603020202020204" pitchFamily="34" charset="0"/>
              </a:rPr>
              <a:t> </a:t>
            </a:r>
            <a:r>
              <a:rPr lang="en-US" sz="1800" dirty="0" err="1" smtClean="0">
                <a:solidFill>
                  <a:schemeClr val="tx1"/>
                </a:solidFill>
                <a:latin typeface="Trebuchet MS" panose="020B0603020202020204" pitchFamily="34" charset="0"/>
              </a:rPr>
              <a:t>ketergantungan</a:t>
            </a:r>
            <a:r>
              <a:rPr lang="en-US" sz="1800" dirty="0" smtClean="0">
                <a:solidFill>
                  <a:schemeClr val="tx1"/>
                </a:solidFill>
                <a:latin typeface="Trebuchet MS" panose="020B0603020202020204" pitchFamily="34" charset="0"/>
              </a:rPr>
              <a:t> data </a:t>
            </a:r>
            <a:r>
              <a:rPr lang="en-US" sz="1800" dirty="0" err="1" smtClean="0">
                <a:solidFill>
                  <a:schemeClr val="tx1"/>
                </a:solidFill>
                <a:latin typeface="Trebuchet MS" panose="020B0603020202020204" pitchFamily="34" charset="0"/>
              </a:rPr>
              <a:t>sebagai</a:t>
            </a:r>
            <a:r>
              <a:rPr lang="en-US" sz="1800" dirty="0" smtClean="0">
                <a:solidFill>
                  <a:schemeClr val="tx1"/>
                </a:solidFill>
                <a:latin typeface="Trebuchet MS" panose="020B0603020202020204" pitchFamily="34" charset="0"/>
              </a:rPr>
              <a:t> </a:t>
            </a:r>
            <a:r>
              <a:rPr lang="en-US" sz="1800" dirty="0" err="1" smtClean="0">
                <a:solidFill>
                  <a:schemeClr val="tx1"/>
                </a:solidFill>
                <a:latin typeface="Trebuchet MS" panose="020B0603020202020204" pitchFamily="34" charset="0"/>
              </a:rPr>
              <a:t>sesuatu</a:t>
            </a:r>
            <a:r>
              <a:rPr lang="en-US" sz="1800" dirty="0" smtClean="0">
                <a:solidFill>
                  <a:schemeClr val="tx1"/>
                </a:solidFill>
                <a:latin typeface="Trebuchet MS" panose="020B0603020202020204" pitchFamily="34" charset="0"/>
              </a:rPr>
              <a:t> yang </a:t>
            </a:r>
            <a:r>
              <a:rPr lang="en-US" sz="1800" dirty="0" err="1" smtClean="0">
                <a:solidFill>
                  <a:schemeClr val="tx1"/>
                </a:solidFill>
                <a:latin typeface="Trebuchet MS" panose="020B0603020202020204" pitchFamily="34" charset="0"/>
              </a:rPr>
              <a:t>masuk</a:t>
            </a:r>
            <a:r>
              <a:rPr lang="en-US" sz="1800" dirty="0" smtClean="0">
                <a:solidFill>
                  <a:schemeClr val="tx1"/>
                </a:solidFill>
                <a:latin typeface="Trebuchet MS" panose="020B0603020202020204" pitchFamily="34" charset="0"/>
              </a:rPr>
              <a:t> </a:t>
            </a:r>
            <a:r>
              <a:rPr lang="en-US" sz="1800" dirty="0" err="1" smtClean="0">
                <a:solidFill>
                  <a:schemeClr val="tx1"/>
                </a:solidFill>
                <a:latin typeface="Trebuchet MS" panose="020B0603020202020204" pitchFamily="34" charset="0"/>
              </a:rPr>
              <a:t>akal</a:t>
            </a:r>
            <a:r>
              <a:rPr lang="en-US" sz="1800" dirty="0" smtClean="0">
                <a:solidFill>
                  <a:schemeClr val="tx1"/>
                </a:solidFill>
                <a:latin typeface="Trebuchet MS" panose="020B0603020202020204" pitchFamily="34" charset="0"/>
              </a:rPr>
              <a:t> (</a:t>
            </a:r>
            <a:r>
              <a:rPr lang="en-US" sz="1800" dirty="0" err="1" smtClean="0">
                <a:solidFill>
                  <a:schemeClr val="tx1"/>
                </a:solidFill>
                <a:latin typeface="Trebuchet MS" panose="020B0603020202020204" pitchFamily="34" charset="0"/>
              </a:rPr>
              <a:t>hanya</a:t>
            </a:r>
            <a:r>
              <a:rPr lang="en-US" sz="1800" dirty="0" smtClean="0">
                <a:solidFill>
                  <a:schemeClr val="tx1"/>
                </a:solidFill>
                <a:latin typeface="Trebuchet MS" panose="020B0603020202020204" pitchFamily="34" charset="0"/>
              </a:rPr>
              <a:t> </a:t>
            </a:r>
            <a:r>
              <a:rPr lang="en-US" sz="1800" dirty="0" err="1" smtClean="0">
                <a:solidFill>
                  <a:schemeClr val="tx1"/>
                </a:solidFill>
                <a:latin typeface="Trebuchet MS" panose="020B0603020202020204" pitchFamily="34" charset="0"/>
              </a:rPr>
              <a:t>menyimpan</a:t>
            </a:r>
            <a:r>
              <a:rPr lang="en-US" sz="1800" dirty="0" smtClean="0">
                <a:solidFill>
                  <a:schemeClr val="tx1"/>
                </a:solidFill>
                <a:latin typeface="Trebuchet MS" panose="020B0603020202020204" pitchFamily="34" charset="0"/>
              </a:rPr>
              <a:t> data yang </a:t>
            </a:r>
            <a:r>
              <a:rPr lang="en-US" sz="1800" dirty="0" err="1" smtClean="0">
                <a:solidFill>
                  <a:schemeClr val="tx1"/>
                </a:solidFill>
                <a:latin typeface="Trebuchet MS" panose="020B0603020202020204" pitchFamily="34" charset="0"/>
              </a:rPr>
              <a:t>berhubungan</a:t>
            </a:r>
            <a:r>
              <a:rPr lang="en-US" sz="1800" dirty="0" smtClean="0">
                <a:solidFill>
                  <a:schemeClr val="tx1"/>
                </a:solidFill>
                <a:latin typeface="Trebuchet MS" panose="020B0603020202020204" pitchFamily="34" charset="0"/>
              </a:rPr>
              <a:t> </a:t>
            </a:r>
            <a:r>
              <a:rPr lang="en-US" sz="1800" dirty="0" err="1" smtClean="0">
                <a:solidFill>
                  <a:schemeClr val="tx1"/>
                </a:solidFill>
                <a:latin typeface="Trebuchet MS" panose="020B0603020202020204" pitchFamily="34" charset="0"/>
              </a:rPr>
              <a:t>dalam</a:t>
            </a:r>
            <a:r>
              <a:rPr lang="en-US" sz="1800" dirty="0" smtClean="0">
                <a:solidFill>
                  <a:schemeClr val="tx1"/>
                </a:solidFill>
                <a:latin typeface="Trebuchet MS" panose="020B0603020202020204" pitchFamily="34" charset="0"/>
              </a:rPr>
              <a:t> </a:t>
            </a:r>
            <a:r>
              <a:rPr lang="en-US" sz="1800" dirty="0" err="1" smtClean="0">
                <a:solidFill>
                  <a:schemeClr val="tx1"/>
                </a:solidFill>
                <a:latin typeface="Trebuchet MS" panose="020B0603020202020204" pitchFamily="34" charset="0"/>
              </a:rPr>
              <a:t>sebuah</a:t>
            </a:r>
            <a:r>
              <a:rPr lang="en-US" sz="1800" dirty="0" smtClean="0">
                <a:solidFill>
                  <a:schemeClr val="tx1"/>
                </a:solidFill>
                <a:latin typeface="Trebuchet MS" panose="020B0603020202020204" pitchFamily="34" charset="0"/>
              </a:rPr>
              <a:t> </a:t>
            </a:r>
            <a:r>
              <a:rPr lang="en-US" sz="1800" dirty="0" err="1" smtClean="0">
                <a:solidFill>
                  <a:schemeClr val="tx1"/>
                </a:solidFill>
                <a:latin typeface="Trebuchet MS" panose="020B0603020202020204" pitchFamily="34" charset="0"/>
              </a:rPr>
              <a:t>tabel</a:t>
            </a:r>
            <a:r>
              <a:rPr lang="en-US" sz="1800" dirty="0" smtClean="0">
                <a:solidFill>
                  <a:schemeClr val="tx1"/>
                </a:solidFill>
                <a:latin typeface="Trebuchet MS" panose="020B0603020202020204" pitchFamily="34" charset="0"/>
              </a:rPr>
              <a:t>)</a:t>
            </a:r>
          </a:p>
          <a:p>
            <a:pPr eaLnBrk="1" hangingPunct="1">
              <a:lnSpc>
                <a:spcPct val="90000"/>
              </a:lnSpc>
              <a:buFont typeface="Wingdings" panose="05000000000000000000" pitchFamily="2" charset="2"/>
              <a:buNone/>
            </a:pPr>
            <a:endParaRPr lang="es-ES" sz="1800" dirty="0" smtClean="0">
              <a:solidFill>
                <a:schemeClr val="tx1"/>
              </a:solidFill>
              <a:latin typeface="Trebuchet MS" panose="020B0603020202020204" pitchFamily="34" charset="0"/>
            </a:endParaRPr>
          </a:p>
          <a:p>
            <a:pPr eaLnBrk="1" hangingPunct="1">
              <a:lnSpc>
                <a:spcPct val="90000"/>
              </a:lnSpc>
              <a:buFont typeface="Wingdings" panose="05000000000000000000" pitchFamily="2" charset="2"/>
              <a:buNone/>
            </a:pPr>
            <a:r>
              <a:rPr lang="es-ES" sz="1800" dirty="0" err="1" smtClean="0">
                <a:solidFill>
                  <a:schemeClr val="tx1"/>
                </a:solidFill>
                <a:latin typeface="Trebuchet MS" panose="020B0603020202020204" pitchFamily="34" charset="0"/>
              </a:rPr>
              <a:t>Macam-macam</a:t>
            </a:r>
            <a:r>
              <a:rPr lang="es-ES" sz="1800" dirty="0" smtClean="0">
                <a:solidFill>
                  <a:schemeClr val="tx1"/>
                </a:solidFill>
                <a:latin typeface="Trebuchet MS" panose="020B0603020202020204" pitchFamily="34" charset="0"/>
              </a:rPr>
              <a:t>/</a:t>
            </a:r>
            <a:r>
              <a:rPr lang="es-ES" sz="1800" dirty="0" err="1" smtClean="0">
                <a:solidFill>
                  <a:schemeClr val="tx1"/>
                </a:solidFill>
                <a:latin typeface="Trebuchet MS" panose="020B0603020202020204" pitchFamily="34" charset="0"/>
              </a:rPr>
              <a:t>Tingkatan</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Normalisasi</a:t>
            </a:r>
            <a:endParaRPr lang="en-US" sz="1800" dirty="0" smtClean="0">
              <a:solidFill>
                <a:schemeClr val="tx1"/>
              </a:solidFill>
              <a:latin typeface="Trebuchet MS" panose="020B0603020202020204" pitchFamily="34" charset="0"/>
            </a:endParaRPr>
          </a:p>
          <a:p>
            <a:pPr eaLnBrk="1" hangingPunct="1">
              <a:lnSpc>
                <a:spcPct val="90000"/>
              </a:lnSpc>
              <a:buFont typeface="Wingdings" panose="05000000000000000000" pitchFamily="2" charset="2"/>
              <a:buNone/>
            </a:pPr>
            <a:r>
              <a:rPr lang="en-US" sz="1800" dirty="0" smtClean="0">
                <a:solidFill>
                  <a:schemeClr val="tx1"/>
                </a:solidFill>
                <a:latin typeface="Trebuchet MS" panose="020B0603020202020204" pitchFamily="34" charset="0"/>
              </a:rPr>
              <a:t>	First Normal Form (1NF), Second Normal Form (2NF)</a:t>
            </a:r>
          </a:p>
          <a:p>
            <a:pPr eaLnBrk="1" hangingPunct="1">
              <a:lnSpc>
                <a:spcPct val="90000"/>
              </a:lnSpc>
              <a:buFont typeface="Wingdings" panose="05000000000000000000" pitchFamily="2" charset="2"/>
              <a:buNone/>
            </a:pPr>
            <a:r>
              <a:rPr lang="en-US" sz="1800" dirty="0" smtClean="0">
                <a:solidFill>
                  <a:schemeClr val="tx1"/>
                </a:solidFill>
                <a:latin typeface="Trebuchet MS" panose="020B0603020202020204" pitchFamily="34" charset="0"/>
              </a:rPr>
              <a:t>	Third Normal Form (3NF), Boyce </a:t>
            </a:r>
            <a:r>
              <a:rPr lang="en-US" sz="1800" dirty="0" err="1" smtClean="0">
                <a:solidFill>
                  <a:schemeClr val="tx1"/>
                </a:solidFill>
                <a:latin typeface="Trebuchet MS" panose="020B0603020202020204" pitchFamily="34" charset="0"/>
              </a:rPr>
              <a:t>Codd</a:t>
            </a:r>
            <a:r>
              <a:rPr lang="en-US" sz="1800" dirty="0" smtClean="0">
                <a:solidFill>
                  <a:schemeClr val="tx1"/>
                </a:solidFill>
                <a:latin typeface="Trebuchet MS" panose="020B0603020202020204" pitchFamily="34" charset="0"/>
              </a:rPr>
              <a:t> Normal Form, </a:t>
            </a:r>
          </a:p>
          <a:p>
            <a:pPr eaLnBrk="1" hangingPunct="1">
              <a:lnSpc>
                <a:spcPct val="90000"/>
              </a:lnSpc>
              <a:buFont typeface="Wingdings" panose="05000000000000000000" pitchFamily="2" charset="2"/>
              <a:buNone/>
            </a:pPr>
            <a:r>
              <a:rPr lang="en-US" sz="1800" dirty="0" smtClean="0">
                <a:solidFill>
                  <a:schemeClr val="tx1"/>
                </a:solidFill>
                <a:latin typeface="Trebuchet MS" panose="020B0603020202020204" pitchFamily="34" charset="0"/>
              </a:rPr>
              <a:t>	Fourth Normal Form (4NF), Fifth Normal Form (5NF)</a:t>
            </a:r>
          </a:p>
        </p:txBody>
      </p:sp>
      <p:sp>
        <p:nvSpPr>
          <p:cNvPr id="47107" name="Rectangle 3"/>
          <p:cNvSpPr>
            <a:spLocks noChangeArrowheads="1"/>
          </p:cNvSpPr>
          <p:nvPr/>
        </p:nvSpPr>
        <p:spPr bwMode="auto">
          <a:xfrm>
            <a:off x="569259" y="318247"/>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NORMALISASI</a:t>
            </a:r>
          </a:p>
        </p:txBody>
      </p:sp>
    </p:spTree>
    <p:extLst>
      <p:ext uri="{BB962C8B-B14F-4D97-AF65-F5344CB8AC3E}">
        <p14:creationId xmlns:p14="http://schemas.microsoft.com/office/powerpoint/2010/main" val="3052152728"/>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body" idx="1"/>
          </p:nvPr>
        </p:nvSpPr>
        <p:spPr bwMode="auto">
          <a:xfrm>
            <a:off x="542365" y="1528483"/>
            <a:ext cx="8066088" cy="51054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marL="0" indent="0" eaLnBrk="1" hangingPunct="1">
              <a:lnSpc>
                <a:spcPct val="120000"/>
              </a:lnSpc>
              <a:buFont typeface="Wingdings" panose="05000000000000000000" pitchFamily="2" charset="2"/>
              <a:buNone/>
            </a:pPr>
            <a:r>
              <a:rPr lang="es-ES" sz="1800" dirty="0" smtClean="0">
                <a:solidFill>
                  <a:schemeClr val="tx1"/>
                </a:solidFill>
                <a:latin typeface="Trebuchet MS" panose="020B0603020202020204" pitchFamily="34" charset="0"/>
              </a:rPr>
              <a:t>Pada </a:t>
            </a:r>
            <a:r>
              <a:rPr lang="es-ES" sz="1800" dirty="0" err="1" smtClean="0">
                <a:solidFill>
                  <a:schemeClr val="tx1"/>
                </a:solidFill>
                <a:latin typeface="Trebuchet MS" panose="020B0603020202020204" pitchFamily="34" charset="0"/>
              </a:rPr>
              <a:t>penerapannya</a:t>
            </a:r>
            <a:r>
              <a:rPr lang="es-ES" sz="1800" dirty="0" smtClean="0">
                <a:solidFill>
                  <a:schemeClr val="tx1"/>
                </a:solidFill>
                <a:latin typeface="Trebuchet MS" panose="020B0603020202020204" pitchFamily="34" charset="0"/>
              </a:rPr>
              <a:t>, yang </a:t>
            </a:r>
            <a:r>
              <a:rPr lang="es-ES" sz="1800" dirty="0" err="1" smtClean="0">
                <a:solidFill>
                  <a:schemeClr val="tx1"/>
                </a:solidFill>
                <a:latin typeface="Trebuchet MS" panose="020B0603020202020204" pitchFamily="34" charset="0"/>
              </a:rPr>
              <a:t>sering</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digunakan</a:t>
            </a:r>
            <a:r>
              <a:rPr lang="es-ES" sz="1800" dirty="0" smtClean="0">
                <a:solidFill>
                  <a:schemeClr val="tx1"/>
                </a:solidFill>
                <a:latin typeface="Trebuchet MS" panose="020B0603020202020204" pitchFamily="34" charset="0"/>
              </a:rPr>
              <a:t> pada </a:t>
            </a:r>
            <a:r>
              <a:rPr lang="es-ES" sz="1800" dirty="0" err="1" smtClean="0">
                <a:solidFill>
                  <a:schemeClr val="tx1"/>
                </a:solidFill>
                <a:latin typeface="Trebuchet MS" panose="020B0603020202020204" pitchFamily="34" charset="0"/>
              </a:rPr>
              <a:t>saat</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seseorang</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Sistem</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Analis</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atau</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Perekayasa</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Database</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melakukan</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normalisasi</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adalah</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First</a:t>
            </a:r>
            <a:r>
              <a:rPr lang="es-ES" sz="1800" dirty="0" smtClean="0">
                <a:solidFill>
                  <a:schemeClr val="tx1"/>
                </a:solidFill>
                <a:latin typeface="Trebuchet MS" panose="020B0603020202020204" pitchFamily="34" charset="0"/>
              </a:rPr>
              <a:t> Normal </a:t>
            </a:r>
            <a:r>
              <a:rPr lang="es-ES" sz="1800" dirty="0" err="1" smtClean="0">
                <a:solidFill>
                  <a:schemeClr val="tx1"/>
                </a:solidFill>
                <a:latin typeface="Trebuchet MS" panose="020B0603020202020204" pitchFamily="34" charset="0"/>
              </a:rPr>
              <a:t>Form</a:t>
            </a:r>
            <a:r>
              <a:rPr lang="es-ES" sz="1800" dirty="0" smtClean="0">
                <a:solidFill>
                  <a:schemeClr val="tx1"/>
                </a:solidFill>
                <a:latin typeface="Trebuchet MS" panose="020B0603020202020204" pitchFamily="34" charset="0"/>
              </a:rPr>
              <a:t> dan </a:t>
            </a:r>
            <a:r>
              <a:rPr lang="es-ES" sz="1800" dirty="0" err="1" smtClean="0">
                <a:solidFill>
                  <a:schemeClr val="tx1"/>
                </a:solidFill>
                <a:latin typeface="Trebuchet MS" panose="020B0603020202020204" pitchFamily="34" charset="0"/>
              </a:rPr>
              <a:t>Second</a:t>
            </a:r>
            <a:r>
              <a:rPr lang="es-ES" sz="1800" dirty="0" smtClean="0">
                <a:solidFill>
                  <a:schemeClr val="tx1"/>
                </a:solidFill>
                <a:latin typeface="Trebuchet MS" panose="020B0603020202020204" pitchFamily="34" charset="0"/>
              </a:rPr>
              <a:t> Normal </a:t>
            </a:r>
            <a:r>
              <a:rPr lang="es-ES" sz="1800" dirty="0" err="1" smtClean="0">
                <a:solidFill>
                  <a:schemeClr val="tx1"/>
                </a:solidFill>
                <a:latin typeface="Trebuchet MS" panose="020B0603020202020204" pitchFamily="34" charset="0"/>
              </a:rPr>
              <a:t>Form</a:t>
            </a:r>
            <a:r>
              <a:rPr lang="es-ES" sz="1800" dirty="0" smtClean="0">
                <a:solidFill>
                  <a:schemeClr val="tx1"/>
                </a:solidFill>
                <a:latin typeface="Trebuchet MS" panose="020B0603020202020204" pitchFamily="34" charset="0"/>
              </a:rPr>
              <a:t>.</a:t>
            </a:r>
          </a:p>
          <a:p>
            <a:pPr marL="0" indent="0" eaLnBrk="1" hangingPunct="1">
              <a:lnSpc>
                <a:spcPct val="120000"/>
              </a:lnSpc>
              <a:buFont typeface="Wingdings" panose="05000000000000000000" pitchFamily="2" charset="2"/>
              <a:buNone/>
            </a:pPr>
            <a:r>
              <a:rPr lang="de-DE" sz="1800" b="1" u="sng" dirty="0" smtClean="0">
                <a:solidFill>
                  <a:schemeClr val="tx1"/>
                </a:solidFill>
                <a:latin typeface="Trebuchet MS" panose="020B0603020202020204" pitchFamily="34" charset="0"/>
              </a:rPr>
              <a:t>First Normal</a:t>
            </a:r>
          </a:p>
          <a:p>
            <a:pPr marL="0" indent="0" eaLnBrk="1" hangingPunct="1">
              <a:lnSpc>
                <a:spcPct val="120000"/>
              </a:lnSpc>
              <a:buFont typeface="Wingdings" panose="05000000000000000000" pitchFamily="2" charset="2"/>
              <a:buNone/>
            </a:pPr>
            <a:r>
              <a:rPr lang="de-DE" sz="1800" dirty="0" smtClean="0">
                <a:solidFill>
                  <a:schemeClr val="tx1"/>
                </a:solidFill>
                <a:latin typeface="Trebuchet MS" panose="020B0603020202020204" pitchFamily="34" charset="0"/>
              </a:rPr>
              <a:t>- Menghilangkan kolom yang duplikat (duplikasi data) dari tabel</a:t>
            </a:r>
          </a:p>
          <a:p>
            <a:pPr marL="0" indent="0" eaLnBrk="1" hangingPunct="1">
              <a:lnSpc>
                <a:spcPct val="120000"/>
              </a:lnSpc>
              <a:buFont typeface="Wingdings" panose="05000000000000000000" pitchFamily="2" charset="2"/>
              <a:buNone/>
            </a:pPr>
            <a:r>
              <a:rPr lang="de-DE" sz="1800" dirty="0" smtClean="0">
                <a:solidFill>
                  <a:schemeClr val="tx1"/>
                </a:solidFill>
                <a:latin typeface="Trebuchet MS" panose="020B0603020202020204" pitchFamily="34" charset="0"/>
              </a:rPr>
              <a:t>- Membuat tabel terpisah dari tiap-tiap grup data yang berhubungan dan</a:t>
            </a:r>
            <a:br>
              <a:rPr lang="de-DE" sz="1800" dirty="0" smtClean="0">
                <a:solidFill>
                  <a:schemeClr val="tx1"/>
                </a:solidFill>
                <a:latin typeface="Trebuchet MS" panose="020B0603020202020204" pitchFamily="34" charset="0"/>
              </a:rPr>
            </a:br>
            <a:r>
              <a:rPr lang="de-DE" sz="1800" dirty="0" smtClean="0">
                <a:solidFill>
                  <a:schemeClr val="tx1"/>
                </a:solidFill>
                <a:latin typeface="Trebuchet MS" panose="020B0603020202020204" pitchFamily="34" charset="0"/>
              </a:rPr>
              <a:t>  mengidentifikasi setiap row untuk mendapatkan unique key/primary key</a:t>
            </a:r>
            <a:endParaRPr lang="es-ES" sz="1800" dirty="0" smtClean="0">
              <a:solidFill>
                <a:schemeClr val="tx1"/>
              </a:solidFill>
              <a:latin typeface="Trebuchet MS" panose="020B0603020202020204" pitchFamily="34" charset="0"/>
            </a:endParaRPr>
          </a:p>
          <a:p>
            <a:pPr marL="0" indent="0" eaLnBrk="1" hangingPunct="1">
              <a:lnSpc>
                <a:spcPct val="120000"/>
              </a:lnSpc>
              <a:buFont typeface="Wingdings" panose="05000000000000000000" pitchFamily="2" charset="2"/>
              <a:buNone/>
            </a:pPr>
            <a:r>
              <a:rPr lang="es-ES" sz="1800" b="1" u="sng" dirty="0" err="1" smtClean="0">
                <a:solidFill>
                  <a:schemeClr val="tx1"/>
                </a:solidFill>
                <a:latin typeface="Trebuchet MS" panose="020B0603020202020204" pitchFamily="34" charset="0"/>
              </a:rPr>
              <a:t>Second</a:t>
            </a:r>
            <a:r>
              <a:rPr lang="es-ES" sz="1800" b="1" u="sng" dirty="0" smtClean="0">
                <a:solidFill>
                  <a:schemeClr val="tx1"/>
                </a:solidFill>
                <a:latin typeface="Trebuchet MS" panose="020B0603020202020204" pitchFamily="34" charset="0"/>
              </a:rPr>
              <a:t> Normal</a:t>
            </a:r>
          </a:p>
          <a:p>
            <a:pPr marL="0" indent="0" eaLnBrk="1" hangingPunct="1">
              <a:lnSpc>
                <a:spcPct val="120000"/>
              </a:lnSpc>
              <a:buFont typeface="Wingdings" panose="05000000000000000000" pitchFamily="2" charset="2"/>
              <a:buNone/>
            </a:pP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Berada</a:t>
            </a:r>
            <a:r>
              <a:rPr lang="es-ES" sz="1800" dirty="0" smtClean="0">
                <a:solidFill>
                  <a:schemeClr val="tx1"/>
                </a:solidFill>
                <a:latin typeface="Trebuchet MS" panose="020B0603020202020204" pitchFamily="34" charset="0"/>
              </a:rPr>
              <a:t> pada </a:t>
            </a:r>
            <a:r>
              <a:rPr lang="es-ES" sz="1800" dirty="0" err="1" smtClean="0">
                <a:solidFill>
                  <a:schemeClr val="tx1"/>
                </a:solidFill>
                <a:latin typeface="Trebuchet MS" panose="020B0603020202020204" pitchFamily="34" charset="0"/>
              </a:rPr>
              <a:t>First</a:t>
            </a:r>
            <a:r>
              <a:rPr lang="es-ES" sz="1800" dirty="0" smtClean="0">
                <a:solidFill>
                  <a:schemeClr val="tx1"/>
                </a:solidFill>
                <a:latin typeface="Trebuchet MS" panose="020B0603020202020204" pitchFamily="34" charset="0"/>
              </a:rPr>
              <a:t> Normal </a:t>
            </a:r>
            <a:r>
              <a:rPr lang="es-ES" sz="1800" dirty="0" err="1" smtClean="0">
                <a:solidFill>
                  <a:schemeClr val="tx1"/>
                </a:solidFill>
                <a:latin typeface="Trebuchet MS" panose="020B0603020202020204" pitchFamily="34" charset="0"/>
              </a:rPr>
              <a:t>Form</a:t>
            </a:r>
            <a:endParaRPr lang="es-ES" sz="1800" dirty="0" smtClean="0">
              <a:solidFill>
                <a:schemeClr val="tx1"/>
              </a:solidFill>
              <a:latin typeface="Trebuchet MS" panose="020B0603020202020204" pitchFamily="34" charset="0"/>
            </a:endParaRPr>
          </a:p>
          <a:p>
            <a:pPr marL="0" indent="0" eaLnBrk="1" hangingPunct="1">
              <a:lnSpc>
                <a:spcPct val="120000"/>
              </a:lnSpc>
              <a:buFont typeface="Wingdings" panose="05000000000000000000" pitchFamily="2" charset="2"/>
              <a:buNone/>
            </a:pP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Memindahkan</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subset</a:t>
            </a:r>
            <a:r>
              <a:rPr lang="es-ES" sz="1800" dirty="0" smtClean="0">
                <a:solidFill>
                  <a:schemeClr val="tx1"/>
                </a:solidFill>
                <a:latin typeface="Trebuchet MS" panose="020B0603020202020204" pitchFamily="34" charset="0"/>
              </a:rPr>
              <a:t> data yang </a:t>
            </a:r>
            <a:r>
              <a:rPr lang="es-ES" sz="1800" dirty="0" err="1" smtClean="0">
                <a:solidFill>
                  <a:schemeClr val="tx1"/>
                </a:solidFill>
                <a:latin typeface="Trebuchet MS" panose="020B0603020202020204" pitchFamily="34" charset="0"/>
              </a:rPr>
              <a:t>ditampilkan</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beberapa</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rows</a:t>
            </a:r>
            <a:r>
              <a:rPr lang="es-ES" sz="1800" dirty="0" smtClean="0">
                <a:solidFill>
                  <a:schemeClr val="tx1"/>
                </a:solidFill>
                <a:latin typeface="Trebuchet MS" panose="020B0603020202020204" pitchFamily="34" charset="0"/>
              </a:rPr>
              <a:t> dan</a:t>
            </a:r>
            <a:br>
              <a:rPr lang="es-ES" sz="1800" dirty="0" smtClean="0">
                <a:solidFill>
                  <a:schemeClr val="tx1"/>
                </a:solidFill>
                <a:latin typeface="Trebuchet MS" panose="020B0603020202020204" pitchFamily="34" charset="0"/>
              </a:rPr>
            </a:b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menempatkannya</a:t>
            </a:r>
            <a:r>
              <a:rPr lang="es-ES" sz="1800" dirty="0" smtClean="0">
                <a:solidFill>
                  <a:schemeClr val="tx1"/>
                </a:solidFill>
                <a:latin typeface="Trebuchet MS" panose="020B0603020202020204" pitchFamily="34" charset="0"/>
              </a:rPr>
              <a:t> pada </a:t>
            </a:r>
            <a:r>
              <a:rPr lang="es-ES" sz="1800" dirty="0" err="1" smtClean="0">
                <a:solidFill>
                  <a:schemeClr val="tx1"/>
                </a:solidFill>
                <a:latin typeface="Trebuchet MS" panose="020B0603020202020204" pitchFamily="34" charset="0"/>
              </a:rPr>
              <a:t>tabel</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terpisah</a:t>
            </a:r>
            <a:endParaRPr lang="es-ES" sz="1800" dirty="0" smtClean="0">
              <a:solidFill>
                <a:schemeClr val="tx1"/>
              </a:solidFill>
              <a:latin typeface="Trebuchet MS" panose="020B0603020202020204" pitchFamily="34" charset="0"/>
            </a:endParaRPr>
          </a:p>
          <a:p>
            <a:pPr marL="0" indent="0" eaLnBrk="1" hangingPunct="1">
              <a:lnSpc>
                <a:spcPct val="120000"/>
              </a:lnSpc>
              <a:buFont typeface="Wingdings" panose="05000000000000000000" pitchFamily="2" charset="2"/>
              <a:buNone/>
            </a:pP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Membuat</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relationship</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diantara</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tabel-tabel</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baru</a:t>
            </a:r>
            <a:r>
              <a:rPr lang="es-ES" sz="1800" dirty="0" smtClean="0">
                <a:solidFill>
                  <a:schemeClr val="tx1"/>
                </a:solidFill>
                <a:latin typeface="Trebuchet MS" panose="020B0603020202020204" pitchFamily="34" charset="0"/>
              </a:rPr>
              <a:t> dan </a:t>
            </a:r>
            <a:r>
              <a:rPr lang="es-ES" sz="1800" dirty="0" err="1" smtClean="0">
                <a:solidFill>
                  <a:schemeClr val="tx1"/>
                </a:solidFill>
                <a:latin typeface="Trebuchet MS" panose="020B0603020202020204" pitchFamily="34" charset="0"/>
              </a:rPr>
              <a:t>tabel</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sebelumnya</a:t>
            </a:r>
            <a:r>
              <a:rPr lang="es-ES" sz="1800" dirty="0" smtClean="0">
                <a:solidFill>
                  <a:schemeClr val="tx1"/>
                </a:solidFill>
                <a:latin typeface="Trebuchet MS" panose="020B0603020202020204" pitchFamily="34" charset="0"/>
              </a:rPr>
              <a:t/>
            </a:r>
            <a:br>
              <a:rPr lang="es-ES" sz="1800" dirty="0" smtClean="0">
                <a:solidFill>
                  <a:schemeClr val="tx1"/>
                </a:solidFill>
                <a:latin typeface="Trebuchet MS" panose="020B0603020202020204" pitchFamily="34" charset="0"/>
              </a:rPr>
            </a:b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melalui</a:t>
            </a:r>
            <a:r>
              <a:rPr lang="es-ES" sz="1800" dirty="0" smtClean="0">
                <a:solidFill>
                  <a:schemeClr val="tx1"/>
                </a:solidFill>
                <a:latin typeface="Trebuchet MS" panose="020B0603020202020204" pitchFamily="34" charset="0"/>
              </a:rPr>
              <a:t>/</a:t>
            </a:r>
            <a:r>
              <a:rPr lang="es-ES" sz="1800" dirty="0" err="1" smtClean="0">
                <a:solidFill>
                  <a:schemeClr val="tx1"/>
                </a:solidFill>
                <a:latin typeface="Trebuchet MS" panose="020B0603020202020204" pitchFamily="34" charset="0"/>
              </a:rPr>
              <a:t>menggunakan</a:t>
            </a:r>
            <a:r>
              <a:rPr lang="es-ES" sz="1800" dirty="0" smtClean="0">
                <a:solidFill>
                  <a:schemeClr val="tx1"/>
                </a:solidFill>
                <a:latin typeface="Trebuchet MS" panose="020B0603020202020204" pitchFamily="34" charset="0"/>
              </a:rPr>
              <a:t> </a:t>
            </a:r>
            <a:r>
              <a:rPr lang="es-ES" sz="1800" i="1" dirty="0" err="1" smtClean="0">
                <a:solidFill>
                  <a:schemeClr val="tx1"/>
                </a:solidFill>
                <a:latin typeface="Trebuchet MS" panose="020B0603020202020204" pitchFamily="34" charset="0"/>
              </a:rPr>
              <a:t>Foreign</a:t>
            </a:r>
            <a:r>
              <a:rPr lang="es-ES" sz="1800" i="1" dirty="0" smtClean="0">
                <a:solidFill>
                  <a:schemeClr val="tx1"/>
                </a:solidFill>
                <a:latin typeface="Trebuchet MS" panose="020B0603020202020204" pitchFamily="34" charset="0"/>
              </a:rPr>
              <a:t> Key</a:t>
            </a:r>
            <a:r>
              <a:rPr lang="es-ES" sz="1800" dirty="0" smtClean="0">
                <a:solidFill>
                  <a:schemeClr val="tx1"/>
                </a:solidFill>
                <a:latin typeface="Trebuchet MS" panose="020B0603020202020204" pitchFamily="34" charset="0"/>
              </a:rPr>
              <a:t> </a:t>
            </a:r>
            <a:endParaRPr lang="en-US" sz="1800" dirty="0" smtClean="0">
              <a:solidFill>
                <a:schemeClr val="tx1"/>
              </a:solidFill>
              <a:latin typeface="Trebuchet MS" panose="020B0603020202020204" pitchFamily="34" charset="0"/>
            </a:endParaRPr>
          </a:p>
        </p:txBody>
      </p:sp>
      <p:sp>
        <p:nvSpPr>
          <p:cNvPr id="48131" name="Rectangle 3"/>
          <p:cNvSpPr>
            <a:spLocks noChangeArrowheads="1"/>
          </p:cNvSpPr>
          <p:nvPr/>
        </p:nvSpPr>
        <p:spPr bwMode="auto">
          <a:xfrm>
            <a:off x="542365" y="304800"/>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FIRST DAN SECOND NORMAL FORM</a:t>
            </a:r>
          </a:p>
        </p:txBody>
      </p:sp>
    </p:spTree>
    <p:extLst>
      <p:ext uri="{BB962C8B-B14F-4D97-AF65-F5344CB8AC3E}">
        <p14:creationId xmlns:p14="http://schemas.microsoft.com/office/powerpoint/2010/main" val="1127899674"/>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ChangeArrowheads="1"/>
          </p:cNvSpPr>
          <p:nvPr/>
        </p:nvSpPr>
        <p:spPr bwMode="auto">
          <a:xfrm>
            <a:off x="596153" y="345141"/>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CONTOH TABEL TIDAK DI-NORMALISASI</a:t>
            </a:r>
          </a:p>
        </p:txBody>
      </p:sp>
      <p:sp>
        <p:nvSpPr>
          <p:cNvPr id="49155" name="Rectangle 5"/>
          <p:cNvSpPr>
            <a:spLocks noChangeArrowheads="1"/>
          </p:cNvSpPr>
          <p:nvPr/>
        </p:nvSpPr>
        <p:spPr bwMode="auto">
          <a:xfrm>
            <a:off x="762000" y="1452282"/>
            <a:ext cx="7735888"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400" dirty="0" err="1">
                <a:latin typeface="Courier New" panose="02070309020205020404" pitchFamily="49" charset="0"/>
              </a:rPr>
              <a:t>Cust</a:t>
            </a:r>
            <a:r>
              <a:rPr lang="en-US" sz="1400" dirty="0">
                <a:latin typeface="Courier New" panose="02070309020205020404" pitchFamily="49" charset="0"/>
              </a:rPr>
              <a:t>#  Customer              Phone     Invoice#     Date          Total</a:t>
            </a:r>
          </a:p>
          <a:p>
            <a:r>
              <a:rPr lang="en-US" sz="1400" dirty="0">
                <a:latin typeface="Courier New" panose="02070309020205020404" pitchFamily="49" charset="0"/>
              </a:rPr>
              <a:t>-----  --------------------  --------  --------     --------     ------</a:t>
            </a:r>
          </a:p>
          <a:p>
            <a:r>
              <a:rPr lang="en-US" sz="1400" dirty="0">
                <a:latin typeface="Courier New" panose="02070309020205020404" pitchFamily="49" charset="0"/>
              </a:rPr>
              <a:t>101    ABC Corporation       325-7289      1319     10/22/03     891.57</a:t>
            </a:r>
          </a:p>
          <a:p>
            <a:r>
              <a:rPr lang="en-US" sz="1400" dirty="0">
                <a:latin typeface="Courier New" panose="02070309020205020404" pitchFamily="49" charset="0"/>
              </a:rPr>
              <a:t>101    ABC Corporation       325-7289      2649     11/05/03     532.68</a:t>
            </a:r>
          </a:p>
          <a:p>
            <a:r>
              <a:rPr lang="en-US" sz="1400" dirty="0">
                <a:latin typeface="Courier New" panose="02070309020205020404" pitchFamily="49" charset="0"/>
              </a:rPr>
              <a:t>101    ABC Corporation       325-7289     26883     12/06/03     520.92</a:t>
            </a:r>
          </a:p>
          <a:p>
            <a:r>
              <a:rPr lang="en-US" sz="1400" dirty="0">
                <a:latin typeface="Courier New" panose="02070309020205020404" pitchFamily="49" charset="0"/>
              </a:rPr>
              <a:t>101    A.B.C. Corp.          325-7289     42926     02/10/04     362.82</a:t>
            </a:r>
          </a:p>
          <a:p>
            <a:r>
              <a:rPr lang="en-US" sz="1400" dirty="0">
                <a:latin typeface="Courier New" panose="02070309020205020404" pitchFamily="49" charset="0"/>
              </a:rPr>
              <a:t>101    A.B.C. Corp.          325-7289     75284     05/03/04     901.86</a:t>
            </a:r>
          </a:p>
          <a:p>
            <a:r>
              <a:rPr lang="en-US" sz="1400" dirty="0">
                <a:latin typeface="Courier New" panose="02070309020205020404" pitchFamily="49" charset="0"/>
              </a:rPr>
              <a:t>101    ABC Co.               325-7289     91958     05/24/04     740.60</a:t>
            </a:r>
          </a:p>
          <a:p>
            <a:r>
              <a:rPr lang="en-US" sz="1400" dirty="0">
                <a:latin typeface="Courier New" panose="02070309020205020404" pitchFamily="49" charset="0"/>
              </a:rPr>
              <a:t>102    Beta Partners Ltd.    902-4416</a:t>
            </a:r>
          </a:p>
          <a:p>
            <a:r>
              <a:rPr lang="en-US" sz="1400" dirty="0">
                <a:latin typeface="Courier New" panose="02070309020205020404" pitchFamily="49" charset="0"/>
              </a:rPr>
              <a:t>103    Custom Services       381-9408</a:t>
            </a:r>
          </a:p>
          <a:p>
            <a:r>
              <a:rPr lang="en-US" sz="1400" dirty="0">
                <a:latin typeface="Courier New" panose="02070309020205020404" pitchFamily="49" charset="0"/>
              </a:rPr>
              <a:t>104    Data Automation Inc.  452-9520     13999     11/30/03     842.51</a:t>
            </a:r>
          </a:p>
          <a:p>
            <a:r>
              <a:rPr lang="en-US" sz="1400" dirty="0">
                <a:latin typeface="Courier New" panose="02070309020205020404" pitchFamily="49" charset="0"/>
              </a:rPr>
              <a:t>104    Data Automation Inc.  452-9520     23413     12/12/03     469.36</a:t>
            </a:r>
          </a:p>
          <a:p>
            <a:r>
              <a:rPr lang="en-US" sz="1400" dirty="0">
                <a:latin typeface="Courier New" panose="02070309020205020404" pitchFamily="49" charset="0"/>
              </a:rPr>
              <a:t>104    Data Automation Inc.  452-9520     52056     12/14/03     222.11</a:t>
            </a:r>
          </a:p>
          <a:p>
            <a:r>
              <a:rPr lang="en-US" sz="1400" dirty="0">
                <a:latin typeface="Courier New" panose="02070309020205020404" pitchFamily="49" charset="0"/>
              </a:rPr>
              <a:t>104    Data Automation       452-9520     64976     01/16/04      36.36</a:t>
            </a:r>
          </a:p>
          <a:p>
            <a:r>
              <a:rPr lang="en-US" sz="1400" dirty="0">
                <a:latin typeface="Courier New" panose="02070309020205020404" pitchFamily="49" charset="0"/>
              </a:rPr>
              <a:t>104    Data Automation       452-9520     95954     03/24/04     566.60</a:t>
            </a:r>
          </a:p>
          <a:p>
            <a:r>
              <a:rPr lang="en-US" sz="1400" dirty="0">
                <a:latin typeface="Courier New" panose="02070309020205020404" pitchFamily="49" charset="0"/>
              </a:rPr>
              <a:t>105    Epsilon Enterprises   902-7767     29950     01/20/04     529.67</a:t>
            </a:r>
          </a:p>
          <a:p>
            <a:r>
              <a:rPr lang="en-US" sz="1400" dirty="0">
                <a:latin typeface="Courier New" panose="02070309020205020404" pitchFamily="49" charset="0"/>
              </a:rPr>
              <a:t>105    Epsilon Enterprises   902-7767     74628     04/15/04     602.86</a:t>
            </a:r>
          </a:p>
          <a:p>
            <a:r>
              <a:rPr lang="en-US" sz="1400" dirty="0">
                <a:latin typeface="Courier New" panose="02070309020205020404" pitchFamily="49" charset="0"/>
              </a:rPr>
              <a:t>105    Epsilon Enterprises   902-7767     79050     06/25/04     677.66</a:t>
            </a:r>
          </a:p>
          <a:p>
            <a:r>
              <a:rPr lang="en-US" sz="1400" dirty="0">
                <a:latin typeface="Courier New" panose="02070309020205020404" pitchFamily="49" charset="0"/>
              </a:rPr>
              <a:t>106    Financial Consulting  428-0131      3522     01/02/04     128.95</a:t>
            </a:r>
          </a:p>
          <a:p>
            <a:r>
              <a:rPr lang="en-US" sz="1400" dirty="0">
                <a:latin typeface="Courier New" panose="02070309020205020404" pitchFamily="49" charset="0"/>
              </a:rPr>
              <a:t>106    Financial Consulting  428-0131     20471     03/20/04     699.19</a:t>
            </a:r>
          </a:p>
          <a:p>
            <a:r>
              <a:rPr lang="en-US" sz="1400" dirty="0">
                <a:latin typeface="Courier New" panose="02070309020205020404" pitchFamily="49" charset="0"/>
              </a:rPr>
              <a:t>106    Financial Consulting  428-0113     49515     04/06/04     798.51</a:t>
            </a:r>
          </a:p>
          <a:p>
            <a:r>
              <a:rPr lang="en-US" sz="1400" dirty="0">
                <a:latin typeface="Courier New" panose="02070309020205020404" pitchFamily="49" charset="0"/>
              </a:rPr>
              <a:t>106    Financial Contracting 428-0113     55215     05/01/04     158.21</a:t>
            </a:r>
          </a:p>
          <a:p>
            <a:r>
              <a:rPr lang="en-US" sz="1400" dirty="0">
                <a:latin typeface="Courier New" panose="02070309020205020404" pitchFamily="49" charset="0"/>
              </a:rPr>
              <a:t>106    Financial Contracting 428-0131     79507     05/02/04     432.50</a:t>
            </a:r>
          </a:p>
          <a:p>
            <a:r>
              <a:rPr lang="en-US" sz="1400" dirty="0">
                <a:latin typeface="Courier New" panose="02070309020205020404" pitchFamily="49" charset="0"/>
              </a:rPr>
              <a:t>106    Financial Contracting 428-0131     79877     05/14/04     428.50</a:t>
            </a:r>
          </a:p>
        </p:txBody>
      </p:sp>
    </p:spTree>
    <p:extLst>
      <p:ext uri="{BB962C8B-B14F-4D97-AF65-F5344CB8AC3E}">
        <p14:creationId xmlns:p14="http://schemas.microsoft.com/office/powerpoint/2010/main" val="250980905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id-ID" b="1" dirty="0"/>
              <a:t>P</a:t>
            </a:r>
            <a:r>
              <a:rPr lang="id-ID" b="1" dirty="0" smtClean="0"/>
              <a:t>enjelasan Pokok Bahasan (Revisi)</a:t>
            </a:r>
            <a:endParaRPr lang="en-US" dirty="0"/>
          </a:p>
        </p:txBody>
      </p:sp>
      <p:graphicFrame>
        <p:nvGraphicFramePr>
          <p:cNvPr id="3" name="Diagram 2"/>
          <p:cNvGraphicFramePr/>
          <p:nvPr>
            <p:extLst>
              <p:ext uri="{D42A27DB-BD31-4B8C-83A1-F6EECF244321}">
                <p14:modId xmlns:p14="http://schemas.microsoft.com/office/powerpoint/2010/main" val="2834967229"/>
              </p:ext>
            </p:extLst>
          </p:nvPr>
        </p:nvGraphicFramePr>
        <p:xfrm>
          <a:off x="175263" y="1397000"/>
          <a:ext cx="8778231" cy="53130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5198303"/>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381000" y="76200"/>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endParaRPr lang="id-ID" sz="2800" b="1">
              <a:solidFill>
                <a:srgbClr val="000000"/>
              </a:solidFill>
              <a:latin typeface="Trebuchet MS" panose="020B0603020202020204" pitchFamily="34" charset="0"/>
            </a:endParaRPr>
          </a:p>
        </p:txBody>
      </p:sp>
      <p:sp>
        <p:nvSpPr>
          <p:cNvPr id="50179" name="Text Box 4"/>
          <p:cNvSpPr txBox="1">
            <a:spLocks noChangeArrowheads="1"/>
          </p:cNvSpPr>
          <p:nvPr/>
        </p:nvSpPr>
        <p:spPr bwMode="auto">
          <a:xfrm>
            <a:off x="566831" y="1286436"/>
            <a:ext cx="7559675" cy="5213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30000"/>
              </a:lnSpc>
            </a:pPr>
            <a:r>
              <a:rPr lang="en-US" sz="1600" dirty="0" err="1">
                <a:latin typeface="Arial Unicode MS" panose="020B0604020202020204" pitchFamily="34" charset="-128"/>
              </a:rPr>
              <a:t>Tabel</a:t>
            </a:r>
            <a:r>
              <a:rPr lang="en-US" sz="1600" dirty="0">
                <a:latin typeface="Arial Unicode MS" panose="020B0604020202020204" pitchFamily="34" charset="-128"/>
              </a:rPr>
              <a:t> di </a:t>
            </a:r>
            <a:r>
              <a:rPr lang="en-US" sz="1600" dirty="0" err="1">
                <a:latin typeface="Arial Unicode MS" panose="020B0604020202020204" pitchFamily="34" charset="-128"/>
              </a:rPr>
              <a:t>atas</a:t>
            </a:r>
            <a:r>
              <a:rPr lang="en-US" sz="1600" dirty="0">
                <a:latin typeface="Arial Unicode MS" panose="020B0604020202020204" pitchFamily="34" charset="-128"/>
              </a:rPr>
              <a:t> </a:t>
            </a:r>
            <a:r>
              <a:rPr lang="en-US" sz="1600" dirty="0" err="1">
                <a:latin typeface="Arial Unicode MS" panose="020B0604020202020204" pitchFamily="34" charset="-128"/>
              </a:rPr>
              <a:t>adalah</a:t>
            </a:r>
            <a:r>
              <a:rPr lang="en-US" sz="1600" dirty="0">
                <a:latin typeface="Arial Unicode MS" panose="020B0604020202020204" pitchFamily="34" charset="-128"/>
              </a:rPr>
              <a:t> </a:t>
            </a:r>
            <a:r>
              <a:rPr lang="en-US" sz="1600" dirty="0" err="1">
                <a:latin typeface="Arial Unicode MS" panose="020B0604020202020204" pitchFamily="34" charset="-128"/>
              </a:rPr>
              <a:t>tabel</a:t>
            </a:r>
            <a:r>
              <a:rPr lang="en-US" sz="1600" dirty="0">
                <a:latin typeface="Arial Unicode MS" panose="020B0604020202020204" pitchFamily="34" charset="-128"/>
              </a:rPr>
              <a:t> invoice (</a:t>
            </a:r>
            <a:r>
              <a:rPr lang="en-US" sz="1600" dirty="0" err="1">
                <a:latin typeface="Arial Unicode MS" panose="020B0604020202020204" pitchFamily="34" charset="-128"/>
              </a:rPr>
              <a:t>tagihan</a:t>
            </a:r>
            <a:r>
              <a:rPr lang="en-US" sz="1600" dirty="0">
                <a:latin typeface="Arial Unicode MS" panose="020B0604020202020204" pitchFamily="34" charset="-128"/>
              </a:rPr>
              <a:t>), </a:t>
            </a:r>
            <a:r>
              <a:rPr lang="en-US" sz="1600" dirty="0" err="1">
                <a:latin typeface="Arial Unicode MS" panose="020B0604020202020204" pitchFamily="34" charset="-128"/>
              </a:rPr>
              <a:t>dimana</a:t>
            </a:r>
            <a:r>
              <a:rPr lang="en-US" sz="1600" dirty="0">
                <a:latin typeface="Arial Unicode MS" panose="020B0604020202020204" pitchFamily="34" charset="-128"/>
              </a:rPr>
              <a:t> </a:t>
            </a:r>
            <a:r>
              <a:rPr lang="en-US" sz="1600" dirty="0" err="1">
                <a:latin typeface="Arial Unicode MS" panose="020B0604020202020204" pitchFamily="34" charset="-128"/>
              </a:rPr>
              <a:t>tabel</a:t>
            </a:r>
            <a:r>
              <a:rPr lang="en-US" sz="1600" dirty="0">
                <a:latin typeface="Arial Unicode MS" panose="020B0604020202020204" pitchFamily="34" charset="-128"/>
              </a:rPr>
              <a:t> </a:t>
            </a:r>
            <a:r>
              <a:rPr lang="en-US" sz="1600" dirty="0" err="1">
                <a:latin typeface="Arial Unicode MS" panose="020B0604020202020204" pitchFamily="34" charset="-128"/>
              </a:rPr>
              <a:t>tersebut</a:t>
            </a:r>
            <a:r>
              <a:rPr lang="en-US" sz="1600" dirty="0">
                <a:latin typeface="Arial Unicode MS" panose="020B0604020202020204" pitchFamily="34" charset="-128"/>
              </a:rPr>
              <a:t> </a:t>
            </a:r>
            <a:r>
              <a:rPr lang="en-US" sz="1600" dirty="0" err="1">
                <a:latin typeface="Arial Unicode MS" panose="020B0604020202020204" pitchFamily="34" charset="-128"/>
              </a:rPr>
              <a:t>menyimpan</a:t>
            </a:r>
            <a:r>
              <a:rPr lang="en-US" sz="1600" dirty="0">
                <a:latin typeface="Arial Unicode MS" panose="020B0604020202020204" pitchFamily="34" charset="-128"/>
              </a:rPr>
              <a:t> data-data </a:t>
            </a:r>
            <a:r>
              <a:rPr lang="en-US" sz="1600" dirty="0" err="1">
                <a:latin typeface="Arial Unicode MS" panose="020B0604020202020204" pitchFamily="34" charset="-128"/>
              </a:rPr>
              <a:t>pelanggan</a:t>
            </a:r>
            <a:r>
              <a:rPr lang="en-US" sz="1600" dirty="0">
                <a:latin typeface="Arial Unicode MS" panose="020B0604020202020204" pitchFamily="34" charset="-128"/>
              </a:rPr>
              <a:t> </a:t>
            </a:r>
            <a:r>
              <a:rPr lang="en-US" sz="1600" dirty="0" err="1">
                <a:latin typeface="Arial Unicode MS" panose="020B0604020202020204" pitchFamily="34" charset="-128"/>
              </a:rPr>
              <a:t>berikut</a:t>
            </a:r>
            <a:r>
              <a:rPr lang="en-US" sz="1600" dirty="0">
                <a:latin typeface="Arial Unicode MS" panose="020B0604020202020204" pitchFamily="34" charset="-128"/>
              </a:rPr>
              <a:t> </a:t>
            </a:r>
            <a:r>
              <a:rPr lang="en-US" sz="1600" dirty="0" err="1">
                <a:latin typeface="Arial Unicode MS" panose="020B0604020202020204" pitchFamily="34" charset="-128"/>
              </a:rPr>
              <a:t>tagihan</a:t>
            </a:r>
            <a:r>
              <a:rPr lang="en-US" sz="1600" dirty="0">
                <a:latin typeface="Arial Unicode MS" panose="020B0604020202020204" pitchFamily="34" charset="-128"/>
              </a:rPr>
              <a:t> </a:t>
            </a:r>
            <a:r>
              <a:rPr lang="en-US" sz="1600" dirty="0" err="1">
                <a:latin typeface="Arial Unicode MS" panose="020B0604020202020204" pitchFamily="34" charset="-128"/>
              </a:rPr>
              <a:t>masing-masing</a:t>
            </a:r>
            <a:r>
              <a:rPr lang="en-US" sz="1600" dirty="0">
                <a:latin typeface="Arial Unicode MS" panose="020B0604020202020204" pitchFamily="34" charset="-128"/>
              </a:rPr>
              <a:t>.</a:t>
            </a:r>
          </a:p>
          <a:p>
            <a:pPr eaLnBrk="1" hangingPunct="1">
              <a:lnSpc>
                <a:spcPct val="130000"/>
              </a:lnSpc>
            </a:pPr>
            <a:endParaRPr lang="en-US" sz="1600" dirty="0">
              <a:latin typeface="Arial Unicode MS" panose="020B0604020202020204" pitchFamily="34" charset="-128"/>
            </a:endParaRPr>
          </a:p>
          <a:p>
            <a:pPr eaLnBrk="1" hangingPunct="1">
              <a:lnSpc>
                <a:spcPct val="130000"/>
              </a:lnSpc>
            </a:pPr>
            <a:r>
              <a:rPr lang="en-US" sz="1600" dirty="0" err="1">
                <a:latin typeface="Arial Unicode MS" panose="020B0604020202020204" pitchFamily="34" charset="-128"/>
              </a:rPr>
              <a:t>Pada</a:t>
            </a:r>
            <a:r>
              <a:rPr lang="en-US" sz="1600" dirty="0">
                <a:latin typeface="Arial Unicode MS" panose="020B0604020202020204" pitchFamily="34" charset="-128"/>
              </a:rPr>
              <a:t> </a:t>
            </a:r>
            <a:r>
              <a:rPr lang="en-US" sz="1600" dirty="0" err="1">
                <a:latin typeface="Arial Unicode MS" panose="020B0604020202020204" pitchFamily="34" charset="-128"/>
              </a:rPr>
              <a:t>tabel</a:t>
            </a:r>
            <a:r>
              <a:rPr lang="en-US" sz="1600" dirty="0">
                <a:latin typeface="Arial Unicode MS" panose="020B0604020202020204" pitchFamily="34" charset="-128"/>
              </a:rPr>
              <a:t> </a:t>
            </a:r>
            <a:r>
              <a:rPr lang="en-US" sz="1600" dirty="0" err="1">
                <a:latin typeface="Arial Unicode MS" panose="020B0604020202020204" pitchFamily="34" charset="-128"/>
              </a:rPr>
              <a:t>tersebut</a:t>
            </a:r>
            <a:r>
              <a:rPr lang="en-US" sz="1600" dirty="0">
                <a:latin typeface="Arial Unicode MS" panose="020B0604020202020204" pitchFamily="34" charset="-128"/>
              </a:rPr>
              <a:t>, </a:t>
            </a:r>
            <a:r>
              <a:rPr lang="en-US" sz="1600" i="1" dirty="0">
                <a:latin typeface="Arial Unicode MS" panose="020B0604020202020204" pitchFamily="34" charset="-128"/>
              </a:rPr>
              <a:t>users</a:t>
            </a:r>
            <a:r>
              <a:rPr lang="en-US" sz="1600" dirty="0">
                <a:latin typeface="Arial Unicode MS" panose="020B0604020202020204" pitchFamily="34" charset="-128"/>
              </a:rPr>
              <a:t> </a:t>
            </a:r>
            <a:r>
              <a:rPr lang="en-US" sz="1600" dirty="0" err="1">
                <a:latin typeface="Arial Unicode MS" panose="020B0604020202020204" pitchFamily="34" charset="-128"/>
              </a:rPr>
              <a:t>dibingungkan</a:t>
            </a:r>
            <a:r>
              <a:rPr lang="en-US" sz="1600" dirty="0">
                <a:latin typeface="Arial Unicode MS" panose="020B0604020202020204" pitchFamily="34" charset="-128"/>
              </a:rPr>
              <a:t> </a:t>
            </a:r>
            <a:r>
              <a:rPr lang="en-US" sz="1600" dirty="0" err="1">
                <a:latin typeface="Arial Unicode MS" panose="020B0604020202020204" pitchFamily="34" charset="-128"/>
              </a:rPr>
              <a:t>dengan</a:t>
            </a:r>
            <a:r>
              <a:rPr lang="en-US" sz="1600" dirty="0">
                <a:latin typeface="Arial Unicode MS" panose="020B0604020202020204" pitchFamily="34" charset="-128"/>
              </a:rPr>
              <a:t> </a:t>
            </a:r>
            <a:r>
              <a:rPr lang="en-US" sz="1600" dirty="0" err="1">
                <a:latin typeface="Arial Unicode MS" panose="020B0604020202020204" pitchFamily="34" charset="-128"/>
              </a:rPr>
              <a:t>nama</a:t>
            </a:r>
            <a:r>
              <a:rPr lang="en-US" sz="1600" dirty="0">
                <a:latin typeface="Arial Unicode MS" panose="020B0604020202020204" pitchFamily="34" charset="-128"/>
              </a:rPr>
              <a:t> </a:t>
            </a:r>
            <a:r>
              <a:rPr lang="en-US" sz="1600" dirty="0" err="1">
                <a:latin typeface="Arial Unicode MS" panose="020B0604020202020204" pitchFamily="34" charset="-128"/>
              </a:rPr>
              <a:t>pelanggan</a:t>
            </a:r>
            <a:r>
              <a:rPr lang="en-US" sz="1600" dirty="0">
                <a:latin typeface="Arial Unicode MS" panose="020B0604020202020204" pitchFamily="34" charset="-128"/>
              </a:rPr>
              <a:t> </a:t>
            </a:r>
            <a:r>
              <a:rPr lang="en-US" sz="1600" dirty="0" err="1">
                <a:latin typeface="Arial Unicode MS" panose="020B0604020202020204" pitchFamily="34" charset="-128"/>
              </a:rPr>
              <a:t>karena</a:t>
            </a:r>
            <a:r>
              <a:rPr lang="en-US" sz="1600" dirty="0">
                <a:latin typeface="Arial Unicode MS" panose="020B0604020202020204" pitchFamily="34" charset="-128"/>
              </a:rPr>
              <a:t> </a:t>
            </a:r>
            <a:r>
              <a:rPr lang="en-US" sz="1600" dirty="0" err="1">
                <a:latin typeface="Arial Unicode MS" panose="020B0604020202020204" pitchFamily="34" charset="-128"/>
              </a:rPr>
              <a:t>dituliskan</a:t>
            </a:r>
            <a:r>
              <a:rPr lang="en-US" sz="1600" dirty="0">
                <a:latin typeface="Arial Unicode MS" panose="020B0604020202020204" pitchFamily="34" charset="-128"/>
              </a:rPr>
              <a:t> </a:t>
            </a:r>
            <a:r>
              <a:rPr lang="en-US" sz="1600" dirty="0" err="1">
                <a:latin typeface="Arial Unicode MS" panose="020B0604020202020204" pitchFamily="34" charset="-128"/>
              </a:rPr>
              <a:t>secara</a:t>
            </a:r>
            <a:r>
              <a:rPr lang="en-US" sz="1600" dirty="0">
                <a:latin typeface="Arial Unicode MS" panose="020B0604020202020204" pitchFamily="34" charset="-128"/>
              </a:rPr>
              <a:t> </a:t>
            </a:r>
            <a:r>
              <a:rPr lang="en-US" sz="1600" dirty="0" err="1">
                <a:latin typeface="Arial Unicode MS" panose="020B0604020202020204" pitchFamily="34" charset="-128"/>
              </a:rPr>
              <a:t>berbeda-beda</a:t>
            </a:r>
            <a:r>
              <a:rPr lang="en-US" sz="1600" dirty="0">
                <a:latin typeface="Arial Unicode MS" panose="020B0604020202020204" pitchFamily="34" charset="-128"/>
              </a:rPr>
              <a:t> </a:t>
            </a:r>
            <a:r>
              <a:rPr lang="en-US" sz="1600" dirty="0" err="1">
                <a:latin typeface="Arial Unicode MS" panose="020B0604020202020204" pitchFamily="34" charset="-128"/>
              </a:rPr>
              <a:t>meskipun</a:t>
            </a:r>
            <a:r>
              <a:rPr lang="en-US" sz="1600" dirty="0">
                <a:latin typeface="Arial Unicode MS" panose="020B0604020202020204" pitchFamily="34" charset="-128"/>
              </a:rPr>
              <a:t> </a:t>
            </a:r>
            <a:r>
              <a:rPr lang="en-US" sz="1600" dirty="0" err="1">
                <a:latin typeface="Arial Unicode MS" panose="020B0604020202020204" pitchFamily="34" charset="-128"/>
              </a:rPr>
              <a:t>memiliki</a:t>
            </a:r>
            <a:r>
              <a:rPr lang="en-US" sz="1600" dirty="0">
                <a:latin typeface="Arial Unicode MS" panose="020B0604020202020204" pitchFamily="34" charset="-128"/>
              </a:rPr>
              <a:t> </a:t>
            </a:r>
            <a:r>
              <a:rPr lang="en-US" sz="1600" dirty="0" err="1">
                <a:latin typeface="Arial Unicode MS" panose="020B0604020202020204" pitchFamily="34" charset="-128"/>
              </a:rPr>
              <a:t>Cust</a:t>
            </a:r>
            <a:r>
              <a:rPr lang="en-US" sz="1600" dirty="0">
                <a:latin typeface="Arial Unicode MS" panose="020B0604020202020204" pitchFamily="34" charset="-128"/>
              </a:rPr>
              <a:t># yang </a:t>
            </a:r>
            <a:r>
              <a:rPr lang="en-US" sz="1600" dirty="0" err="1">
                <a:latin typeface="Arial Unicode MS" panose="020B0604020202020204" pitchFamily="34" charset="-128"/>
              </a:rPr>
              <a:t>sama</a:t>
            </a:r>
            <a:r>
              <a:rPr lang="en-US" sz="1600" dirty="0">
                <a:latin typeface="Arial Unicode MS" panose="020B0604020202020204" pitchFamily="34" charset="-128"/>
              </a:rPr>
              <a:t> (</a:t>
            </a:r>
            <a:r>
              <a:rPr lang="en-US" sz="1600" dirty="0" err="1">
                <a:latin typeface="Arial Unicode MS" panose="020B0604020202020204" pitchFamily="34" charset="-128"/>
              </a:rPr>
              <a:t>nomor</a:t>
            </a:r>
            <a:r>
              <a:rPr lang="en-US" sz="1600" dirty="0">
                <a:latin typeface="Arial Unicode MS" panose="020B0604020202020204" pitchFamily="34" charset="-128"/>
              </a:rPr>
              <a:t> </a:t>
            </a:r>
            <a:r>
              <a:rPr lang="en-US" sz="1600" dirty="0" err="1">
                <a:latin typeface="Arial Unicode MS" panose="020B0604020202020204" pitchFamily="34" charset="-128"/>
              </a:rPr>
              <a:t>pelanggan</a:t>
            </a:r>
            <a:r>
              <a:rPr lang="en-US" sz="1600" dirty="0">
                <a:latin typeface="Arial Unicode MS" panose="020B0604020202020204" pitchFamily="34" charset="-128"/>
              </a:rPr>
              <a:t> </a:t>
            </a:r>
            <a:r>
              <a:rPr lang="en-US" sz="1600" dirty="0" err="1">
                <a:latin typeface="Arial Unicode MS" panose="020B0604020202020204" pitchFamily="34" charset="-128"/>
              </a:rPr>
              <a:t>sudah</a:t>
            </a:r>
            <a:r>
              <a:rPr lang="en-US" sz="1600" dirty="0">
                <a:latin typeface="Arial Unicode MS" panose="020B0604020202020204" pitchFamily="34" charset="-128"/>
              </a:rPr>
              <a:t> </a:t>
            </a:r>
            <a:r>
              <a:rPr lang="en-US" sz="1600" dirty="0" err="1">
                <a:latin typeface="Arial Unicode MS" panose="020B0604020202020204" pitchFamily="34" charset="-128"/>
              </a:rPr>
              <a:t>betul</a:t>
            </a:r>
            <a:r>
              <a:rPr lang="en-US" sz="1600" dirty="0">
                <a:latin typeface="Arial Unicode MS" panose="020B0604020202020204" pitchFamily="34" charset="-128"/>
              </a:rPr>
              <a:t>). </a:t>
            </a:r>
            <a:r>
              <a:rPr lang="en-US" sz="1600" dirty="0" err="1">
                <a:latin typeface="Arial Unicode MS" panose="020B0604020202020204" pitchFamily="34" charset="-128"/>
              </a:rPr>
              <a:t>Nomor</a:t>
            </a:r>
            <a:r>
              <a:rPr lang="en-US" sz="1600" dirty="0">
                <a:latin typeface="Arial Unicode MS" panose="020B0604020202020204" pitchFamily="34" charset="-128"/>
              </a:rPr>
              <a:t> </a:t>
            </a:r>
            <a:r>
              <a:rPr lang="en-US" sz="1600" dirty="0" err="1">
                <a:latin typeface="Arial Unicode MS" panose="020B0604020202020204" pitchFamily="34" charset="-128"/>
              </a:rPr>
              <a:t>telepon</a:t>
            </a:r>
            <a:r>
              <a:rPr lang="en-US" sz="1600" dirty="0">
                <a:latin typeface="Arial Unicode MS" panose="020B0604020202020204" pitchFamily="34" charset="-128"/>
              </a:rPr>
              <a:t> </a:t>
            </a:r>
            <a:r>
              <a:rPr lang="en-US" sz="1600" dirty="0" err="1">
                <a:latin typeface="Arial Unicode MS" panose="020B0604020202020204" pitchFamily="34" charset="-128"/>
              </a:rPr>
              <a:t>juga</a:t>
            </a:r>
            <a:r>
              <a:rPr lang="en-US" sz="1600" dirty="0">
                <a:latin typeface="Arial Unicode MS" panose="020B0604020202020204" pitchFamily="34" charset="-128"/>
              </a:rPr>
              <a:t> </a:t>
            </a:r>
            <a:r>
              <a:rPr lang="en-US" sz="1600" dirty="0" err="1">
                <a:latin typeface="Arial Unicode MS" panose="020B0604020202020204" pitchFamily="34" charset="-128"/>
              </a:rPr>
              <a:t>dituliskan</a:t>
            </a:r>
            <a:r>
              <a:rPr lang="en-US" sz="1600" dirty="0">
                <a:latin typeface="Arial Unicode MS" panose="020B0604020202020204" pitchFamily="34" charset="-128"/>
              </a:rPr>
              <a:t> </a:t>
            </a:r>
            <a:r>
              <a:rPr lang="en-US" sz="1600" dirty="0" err="1">
                <a:latin typeface="Arial Unicode MS" panose="020B0604020202020204" pitchFamily="34" charset="-128"/>
              </a:rPr>
              <a:t>berulang-ulang</a:t>
            </a:r>
            <a:r>
              <a:rPr lang="en-US" sz="1600" dirty="0">
                <a:latin typeface="Arial Unicode MS" panose="020B0604020202020204" pitchFamily="34" charset="-128"/>
              </a:rPr>
              <a:t>, </a:t>
            </a:r>
            <a:r>
              <a:rPr lang="en-US" sz="1600" dirty="0" err="1">
                <a:latin typeface="Arial Unicode MS" panose="020B0604020202020204" pitchFamily="34" charset="-128"/>
              </a:rPr>
              <a:t>dengan</a:t>
            </a:r>
            <a:r>
              <a:rPr lang="en-US" sz="1600" dirty="0">
                <a:latin typeface="Arial Unicode MS" panose="020B0604020202020204" pitchFamily="34" charset="-128"/>
              </a:rPr>
              <a:t> </a:t>
            </a:r>
            <a:r>
              <a:rPr lang="en-US" sz="1600" dirty="0" err="1">
                <a:latin typeface="Arial Unicode MS" panose="020B0604020202020204" pitchFamily="34" charset="-128"/>
              </a:rPr>
              <a:t>resiko</a:t>
            </a:r>
            <a:r>
              <a:rPr lang="en-US" sz="1600" dirty="0">
                <a:latin typeface="Arial Unicode MS" panose="020B0604020202020204" pitchFamily="34" charset="-128"/>
              </a:rPr>
              <a:t> </a:t>
            </a:r>
            <a:r>
              <a:rPr lang="en-US" sz="1600" dirty="0" err="1">
                <a:latin typeface="Arial Unicode MS" panose="020B0604020202020204" pitchFamily="34" charset="-128"/>
              </a:rPr>
              <a:t>suatu</a:t>
            </a:r>
            <a:r>
              <a:rPr lang="en-US" sz="1600" dirty="0">
                <a:latin typeface="Arial Unicode MS" panose="020B0604020202020204" pitchFamily="34" charset="-128"/>
              </a:rPr>
              <a:t> </a:t>
            </a:r>
            <a:r>
              <a:rPr lang="en-US" sz="1600" dirty="0" err="1">
                <a:latin typeface="Arial Unicode MS" panose="020B0604020202020204" pitchFamily="34" charset="-128"/>
              </a:rPr>
              <a:t>saat</a:t>
            </a:r>
            <a:r>
              <a:rPr lang="en-US" sz="1600" dirty="0">
                <a:latin typeface="Arial Unicode MS" panose="020B0604020202020204" pitchFamily="34" charset="-128"/>
              </a:rPr>
              <a:t> </a:t>
            </a:r>
            <a:r>
              <a:rPr lang="en-US" sz="1600" dirty="0" err="1">
                <a:latin typeface="Arial Unicode MS" panose="020B0604020202020204" pitchFamily="34" charset="-128"/>
              </a:rPr>
              <a:t>kemungkinan</a:t>
            </a:r>
            <a:r>
              <a:rPr lang="en-US" sz="1600" dirty="0">
                <a:latin typeface="Arial Unicode MS" panose="020B0604020202020204" pitchFamily="34" charset="-128"/>
              </a:rPr>
              <a:t> </a:t>
            </a:r>
            <a:r>
              <a:rPr lang="en-US" sz="1600" dirty="0" err="1">
                <a:latin typeface="Arial Unicode MS" panose="020B0604020202020204" pitchFamily="34" charset="-128"/>
              </a:rPr>
              <a:t>penulisan</a:t>
            </a:r>
            <a:r>
              <a:rPr lang="en-US" sz="1600" dirty="0">
                <a:latin typeface="Arial Unicode MS" panose="020B0604020202020204" pitchFamily="34" charset="-128"/>
              </a:rPr>
              <a:t> </a:t>
            </a:r>
            <a:r>
              <a:rPr lang="en-US" sz="1600" dirty="0" err="1">
                <a:latin typeface="Arial Unicode MS" panose="020B0604020202020204" pitchFamily="34" charset="-128"/>
              </a:rPr>
              <a:t>nomor</a:t>
            </a:r>
            <a:r>
              <a:rPr lang="en-US" sz="1600" dirty="0">
                <a:latin typeface="Arial Unicode MS" panose="020B0604020202020204" pitchFamily="34" charset="-128"/>
              </a:rPr>
              <a:t> </a:t>
            </a:r>
            <a:r>
              <a:rPr lang="en-US" sz="1600" dirty="0" err="1">
                <a:latin typeface="Arial Unicode MS" panose="020B0604020202020204" pitchFamily="34" charset="-128"/>
              </a:rPr>
              <a:t>telepon</a:t>
            </a:r>
            <a:r>
              <a:rPr lang="en-US" sz="1600" dirty="0">
                <a:latin typeface="Arial Unicode MS" panose="020B0604020202020204" pitchFamily="34" charset="-128"/>
              </a:rPr>
              <a:t> </a:t>
            </a:r>
            <a:r>
              <a:rPr lang="en-US" sz="1600" dirty="0" err="1">
                <a:latin typeface="Arial Unicode MS" panose="020B0604020202020204" pitchFamily="34" charset="-128"/>
              </a:rPr>
              <a:t>akan</a:t>
            </a:r>
            <a:r>
              <a:rPr lang="en-US" sz="1600" dirty="0">
                <a:latin typeface="Arial Unicode MS" panose="020B0604020202020204" pitchFamily="34" charset="-128"/>
              </a:rPr>
              <a:t> </a:t>
            </a:r>
            <a:r>
              <a:rPr lang="en-US" sz="1600" dirty="0" err="1">
                <a:latin typeface="Arial Unicode MS" panose="020B0604020202020204" pitchFamily="34" charset="-128"/>
              </a:rPr>
              <a:t>salah</a:t>
            </a:r>
            <a:r>
              <a:rPr lang="en-US" sz="1600" dirty="0">
                <a:latin typeface="Arial Unicode MS" panose="020B0604020202020204" pitchFamily="34" charset="-128"/>
              </a:rPr>
              <a:t>. </a:t>
            </a:r>
            <a:r>
              <a:rPr lang="en-US" sz="1600" dirty="0" err="1">
                <a:latin typeface="Arial Unicode MS" panose="020B0604020202020204" pitchFamily="34" charset="-128"/>
              </a:rPr>
              <a:t>Tabel</a:t>
            </a:r>
            <a:r>
              <a:rPr lang="en-US" sz="1600" dirty="0">
                <a:latin typeface="Arial Unicode MS" panose="020B0604020202020204" pitchFamily="34" charset="-128"/>
              </a:rPr>
              <a:t> </a:t>
            </a:r>
            <a:r>
              <a:rPr lang="en-US" sz="1600" dirty="0" err="1">
                <a:latin typeface="Arial Unicode MS" panose="020B0604020202020204" pitchFamily="34" charset="-128"/>
              </a:rPr>
              <a:t>tersebut</a:t>
            </a:r>
            <a:r>
              <a:rPr lang="en-US" sz="1600" dirty="0">
                <a:latin typeface="Arial Unicode MS" panose="020B0604020202020204" pitchFamily="34" charset="-128"/>
              </a:rPr>
              <a:t> </a:t>
            </a:r>
            <a:r>
              <a:rPr lang="en-US" sz="1600" dirty="0" err="1">
                <a:latin typeface="Arial Unicode MS" panose="020B0604020202020204" pitchFamily="34" charset="-128"/>
              </a:rPr>
              <a:t>juga</a:t>
            </a:r>
            <a:r>
              <a:rPr lang="en-US" sz="1600" dirty="0">
                <a:latin typeface="Arial Unicode MS" panose="020B0604020202020204" pitchFamily="34" charset="-128"/>
              </a:rPr>
              <a:t> </a:t>
            </a:r>
            <a:r>
              <a:rPr lang="en-US" sz="1600" dirty="0" err="1">
                <a:latin typeface="Arial Unicode MS" panose="020B0604020202020204" pitchFamily="34" charset="-128"/>
              </a:rPr>
              <a:t>memiliki</a:t>
            </a:r>
            <a:r>
              <a:rPr lang="en-US" sz="1600" dirty="0">
                <a:latin typeface="Arial Unicode MS" panose="020B0604020202020204" pitchFamily="34" charset="-128"/>
              </a:rPr>
              <a:t> data </a:t>
            </a:r>
            <a:r>
              <a:rPr lang="en-US" sz="1600" dirty="0" err="1">
                <a:latin typeface="Arial Unicode MS" panose="020B0604020202020204" pitchFamily="34" charset="-128"/>
              </a:rPr>
              <a:t>pelanggan</a:t>
            </a:r>
            <a:r>
              <a:rPr lang="en-US" sz="1600" dirty="0">
                <a:latin typeface="Arial Unicode MS" panose="020B0604020202020204" pitchFamily="34" charset="-128"/>
              </a:rPr>
              <a:t> yang </a:t>
            </a:r>
            <a:r>
              <a:rPr lang="en-US" sz="1600" dirty="0" err="1">
                <a:latin typeface="Arial Unicode MS" panose="020B0604020202020204" pitchFamily="34" charset="-128"/>
              </a:rPr>
              <a:t>tidak</a:t>
            </a:r>
            <a:r>
              <a:rPr lang="en-US" sz="1600" dirty="0">
                <a:latin typeface="Arial Unicode MS" panose="020B0604020202020204" pitchFamily="34" charset="-128"/>
              </a:rPr>
              <a:t> </a:t>
            </a:r>
            <a:r>
              <a:rPr lang="en-US" sz="1600" dirty="0" err="1">
                <a:latin typeface="Arial Unicode MS" panose="020B0604020202020204" pitchFamily="34" charset="-128"/>
              </a:rPr>
              <a:t>memiliki</a:t>
            </a:r>
            <a:r>
              <a:rPr lang="en-US" sz="1600" dirty="0">
                <a:latin typeface="Arial Unicode MS" panose="020B0604020202020204" pitchFamily="34" charset="-128"/>
              </a:rPr>
              <a:t> </a:t>
            </a:r>
            <a:r>
              <a:rPr lang="en-US" sz="1600" dirty="0" err="1">
                <a:latin typeface="Arial Unicode MS" panose="020B0604020202020204" pitchFamily="34" charset="-128"/>
              </a:rPr>
              <a:t>tagihan</a:t>
            </a:r>
            <a:r>
              <a:rPr lang="en-US" sz="1600" dirty="0">
                <a:latin typeface="Arial Unicode MS" panose="020B0604020202020204" pitchFamily="34" charset="-128"/>
              </a:rPr>
              <a:t>! (Invoice# </a:t>
            </a:r>
            <a:r>
              <a:rPr lang="en-US" sz="1600" dirty="0" err="1">
                <a:latin typeface="Arial Unicode MS" panose="020B0604020202020204" pitchFamily="34" charset="-128"/>
              </a:rPr>
              <a:t>kosong</a:t>
            </a:r>
            <a:r>
              <a:rPr lang="en-US" sz="1600" dirty="0">
                <a:latin typeface="Arial Unicode MS" panose="020B0604020202020204" pitchFamily="34" charset="-128"/>
              </a:rPr>
              <a:t>). </a:t>
            </a:r>
            <a:r>
              <a:rPr lang="en-US" sz="1600" dirty="0" err="1">
                <a:latin typeface="Arial Unicode MS" panose="020B0604020202020204" pitchFamily="34" charset="-128"/>
              </a:rPr>
              <a:t>Sehingga</a:t>
            </a:r>
            <a:r>
              <a:rPr lang="en-US" sz="1600" dirty="0">
                <a:latin typeface="Arial Unicode MS" panose="020B0604020202020204" pitchFamily="34" charset="-128"/>
              </a:rPr>
              <a:t>, </a:t>
            </a:r>
            <a:r>
              <a:rPr lang="en-US" sz="1600" dirty="0" err="1">
                <a:latin typeface="Arial Unicode MS" panose="020B0604020202020204" pitchFamily="34" charset="-128"/>
              </a:rPr>
              <a:t>apakah</a:t>
            </a:r>
            <a:r>
              <a:rPr lang="en-US" sz="1600" dirty="0">
                <a:latin typeface="Arial Unicode MS" panose="020B0604020202020204" pitchFamily="34" charset="-128"/>
              </a:rPr>
              <a:t> </a:t>
            </a:r>
            <a:r>
              <a:rPr lang="en-US" sz="1600" dirty="0" err="1">
                <a:latin typeface="Arial Unicode MS" panose="020B0604020202020204" pitchFamily="34" charset="-128"/>
              </a:rPr>
              <a:t>tabel</a:t>
            </a:r>
            <a:r>
              <a:rPr lang="en-US" sz="1600" dirty="0">
                <a:latin typeface="Arial Unicode MS" panose="020B0604020202020204" pitchFamily="34" charset="-128"/>
              </a:rPr>
              <a:t> </a:t>
            </a:r>
            <a:r>
              <a:rPr lang="en-US" sz="1600" dirty="0" err="1">
                <a:latin typeface="Arial Unicode MS" panose="020B0604020202020204" pitchFamily="34" charset="-128"/>
              </a:rPr>
              <a:t>itu</a:t>
            </a:r>
            <a:r>
              <a:rPr lang="en-US" sz="1600" dirty="0">
                <a:latin typeface="Arial Unicode MS" panose="020B0604020202020204" pitchFamily="34" charset="-128"/>
              </a:rPr>
              <a:t> </a:t>
            </a:r>
            <a:r>
              <a:rPr lang="en-US" sz="1600" dirty="0" err="1">
                <a:latin typeface="Arial Unicode MS" panose="020B0604020202020204" pitchFamily="34" charset="-128"/>
              </a:rPr>
              <a:t>layak</a:t>
            </a:r>
            <a:r>
              <a:rPr lang="en-US" sz="1600" dirty="0">
                <a:latin typeface="Arial Unicode MS" panose="020B0604020202020204" pitchFamily="34" charset="-128"/>
              </a:rPr>
              <a:t> </a:t>
            </a:r>
            <a:r>
              <a:rPr lang="en-US" sz="1600" dirty="0" err="1">
                <a:latin typeface="Arial Unicode MS" panose="020B0604020202020204" pitchFamily="34" charset="-128"/>
              </a:rPr>
              <a:t>dinamakan</a:t>
            </a:r>
            <a:r>
              <a:rPr lang="en-US" sz="1600" dirty="0">
                <a:latin typeface="Arial Unicode MS" panose="020B0604020202020204" pitchFamily="34" charset="-128"/>
              </a:rPr>
              <a:t> </a:t>
            </a:r>
            <a:r>
              <a:rPr lang="en-US" sz="1600" dirty="0" err="1">
                <a:latin typeface="Arial Unicode MS" panose="020B0604020202020204" pitchFamily="34" charset="-128"/>
              </a:rPr>
              <a:t>sebagai</a:t>
            </a:r>
            <a:r>
              <a:rPr lang="en-US" sz="1600" dirty="0">
                <a:latin typeface="Arial Unicode MS" panose="020B0604020202020204" pitchFamily="34" charset="-128"/>
              </a:rPr>
              <a:t> </a:t>
            </a:r>
            <a:r>
              <a:rPr lang="en-US" sz="1600" dirty="0" err="1">
                <a:latin typeface="Arial Unicode MS" panose="020B0604020202020204" pitchFamily="34" charset="-128"/>
              </a:rPr>
              <a:t>tabel</a:t>
            </a:r>
            <a:r>
              <a:rPr lang="en-US" sz="1600" dirty="0">
                <a:latin typeface="Arial Unicode MS" panose="020B0604020202020204" pitchFamily="34" charset="-128"/>
              </a:rPr>
              <a:t> </a:t>
            </a:r>
            <a:r>
              <a:rPr lang="en-US" sz="1600" dirty="0" err="1">
                <a:latin typeface="Arial Unicode MS" panose="020B0604020202020204" pitchFamily="34" charset="-128"/>
              </a:rPr>
              <a:t>tagihan</a:t>
            </a:r>
            <a:r>
              <a:rPr lang="en-US" sz="1600" dirty="0">
                <a:latin typeface="Arial Unicode MS" panose="020B0604020202020204" pitchFamily="34" charset="-128"/>
              </a:rPr>
              <a:t>? </a:t>
            </a:r>
            <a:r>
              <a:rPr lang="en-US" sz="1600" dirty="0" err="1">
                <a:latin typeface="Arial Unicode MS" panose="020B0604020202020204" pitchFamily="34" charset="-128"/>
              </a:rPr>
              <a:t>Tentu</a:t>
            </a:r>
            <a:r>
              <a:rPr lang="en-US" sz="1600" dirty="0">
                <a:latin typeface="Arial Unicode MS" panose="020B0604020202020204" pitchFamily="34" charset="-128"/>
              </a:rPr>
              <a:t> </a:t>
            </a:r>
            <a:r>
              <a:rPr lang="en-US" sz="1600" dirty="0" err="1">
                <a:latin typeface="Arial Unicode MS" panose="020B0604020202020204" pitchFamily="34" charset="-128"/>
              </a:rPr>
              <a:t>saja</a:t>
            </a:r>
            <a:r>
              <a:rPr lang="en-US" sz="1600" dirty="0">
                <a:latin typeface="Arial Unicode MS" panose="020B0604020202020204" pitchFamily="34" charset="-128"/>
              </a:rPr>
              <a:t> TIDAK!</a:t>
            </a:r>
          </a:p>
          <a:p>
            <a:pPr eaLnBrk="1" hangingPunct="1">
              <a:lnSpc>
                <a:spcPct val="130000"/>
              </a:lnSpc>
            </a:pPr>
            <a:endParaRPr lang="en-US" sz="1600" dirty="0">
              <a:latin typeface="Arial Unicode MS" panose="020B0604020202020204" pitchFamily="34" charset="-128"/>
            </a:endParaRPr>
          </a:p>
          <a:p>
            <a:pPr eaLnBrk="1" hangingPunct="1">
              <a:lnSpc>
                <a:spcPct val="130000"/>
              </a:lnSpc>
            </a:pPr>
            <a:r>
              <a:rPr lang="en-US" sz="1600" dirty="0" err="1">
                <a:latin typeface="Arial Unicode MS" panose="020B0604020202020204" pitchFamily="34" charset="-128"/>
              </a:rPr>
              <a:t>Dengan</a:t>
            </a:r>
            <a:r>
              <a:rPr lang="en-US" sz="1600" dirty="0">
                <a:latin typeface="Arial Unicode MS" panose="020B0604020202020204" pitchFamily="34" charset="-128"/>
              </a:rPr>
              <a:t> kata lain, </a:t>
            </a:r>
            <a:r>
              <a:rPr lang="en-US" sz="1600" dirty="0" err="1">
                <a:latin typeface="Arial Unicode MS" panose="020B0604020202020204" pitchFamily="34" charset="-128"/>
              </a:rPr>
              <a:t>jika</a:t>
            </a:r>
            <a:r>
              <a:rPr lang="en-US" sz="1600" dirty="0">
                <a:latin typeface="Arial Unicode MS" panose="020B0604020202020204" pitchFamily="34" charset="-128"/>
              </a:rPr>
              <a:t> </a:t>
            </a:r>
            <a:r>
              <a:rPr lang="en-US" sz="1600" dirty="0" err="1">
                <a:latin typeface="Arial Unicode MS" panose="020B0604020202020204" pitchFamily="34" charset="-128"/>
              </a:rPr>
              <a:t>tabel</a:t>
            </a:r>
            <a:r>
              <a:rPr lang="en-US" sz="1600" dirty="0">
                <a:latin typeface="Arial Unicode MS" panose="020B0604020202020204" pitchFamily="34" charset="-128"/>
              </a:rPr>
              <a:t> </a:t>
            </a:r>
            <a:r>
              <a:rPr lang="en-US" sz="1600" dirty="0" err="1">
                <a:latin typeface="Arial Unicode MS" panose="020B0604020202020204" pitchFamily="34" charset="-128"/>
              </a:rPr>
              <a:t>itu</a:t>
            </a:r>
            <a:r>
              <a:rPr lang="en-US" sz="1600" dirty="0">
                <a:latin typeface="Arial Unicode MS" panose="020B0604020202020204" pitchFamily="34" charset="-128"/>
              </a:rPr>
              <a:t> </a:t>
            </a:r>
            <a:r>
              <a:rPr lang="en-US" sz="1600" dirty="0" err="1">
                <a:latin typeface="Arial Unicode MS" panose="020B0604020202020204" pitchFamily="34" charset="-128"/>
              </a:rPr>
              <a:t>ditambahi</a:t>
            </a:r>
            <a:r>
              <a:rPr lang="en-US" sz="1600" dirty="0">
                <a:latin typeface="Arial Unicode MS" panose="020B0604020202020204" pitchFamily="34" charset="-128"/>
              </a:rPr>
              <a:t> data (</a:t>
            </a:r>
            <a:r>
              <a:rPr lang="en-US" sz="1600" dirty="0" err="1">
                <a:latin typeface="Arial Unicode MS" panose="020B0604020202020204" pitchFamily="34" charset="-128"/>
              </a:rPr>
              <a:t>dengan</a:t>
            </a:r>
            <a:r>
              <a:rPr lang="en-US" sz="1600" dirty="0">
                <a:latin typeface="Arial Unicode MS" panose="020B0604020202020204" pitchFamily="34" charset="-128"/>
              </a:rPr>
              <a:t> proses insert </a:t>
            </a:r>
            <a:r>
              <a:rPr lang="en-US" sz="1600" dirty="0" err="1">
                <a:latin typeface="Arial Unicode MS" panose="020B0604020202020204" pitchFamily="34" charset="-128"/>
              </a:rPr>
              <a:t>tentunya</a:t>
            </a:r>
            <a:r>
              <a:rPr lang="en-US" sz="1600" dirty="0">
                <a:latin typeface="Arial Unicode MS" panose="020B0604020202020204" pitchFamily="34" charset="-128"/>
              </a:rPr>
              <a:t>), </a:t>
            </a:r>
            <a:r>
              <a:rPr lang="en-US" sz="1600" dirty="0" err="1">
                <a:latin typeface="Arial Unicode MS" panose="020B0604020202020204" pitchFamily="34" charset="-128"/>
              </a:rPr>
              <a:t>maka</a:t>
            </a:r>
            <a:r>
              <a:rPr lang="en-US" sz="1600" dirty="0">
                <a:latin typeface="Arial Unicode MS" panose="020B0604020202020204" pitchFamily="34" charset="-128"/>
              </a:rPr>
              <a:t> </a:t>
            </a:r>
            <a:r>
              <a:rPr lang="en-US" sz="1600" dirty="0" err="1">
                <a:latin typeface="Arial Unicode MS" panose="020B0604020202020204" pitchFamily="34" charset="-128"/>
              </a:rPr>
              <a:t>sangat</a:t>
            </a:r>
            <a:r>
              <a:rPr lang="en-US" sz="1600" dirty="0">
                <a:latin typeface="Arial Unicode MS" panose="020B0604020202020204" pitchFamily="34" charset="-128"/>
              </a:rPr>
              <a:t> </a:t>
            </a:r>
            <a:r>
              <a:rPr lang="en-US" sz="1600" dirty="0" err="1">
                <a:latin typeface="Arial Unicode MS" panose="020B0604020202020204" pitchFamily="34" charset="-128"/>
              </a:rPr>
              <a:t>besar</a:t>
            </a:r>
            <a:r>
              <a:rPr lang="en-US" sz="1600" dirty="0">
                <a:latin typeface="Arial Unicode MS" panose="020B0604020202020204" pitchFamily="34" charset="-128"/>
              </a:rPr>
              <a:t> </a:t>
            </a:r>
            <a:r>
              <a:rPr lang="en-US" sz="1600" dirty="0" err="1">
                <a:latin typeface="Arial Unicode MS" panose="020B0604020202020204" pitchFamily="34" charset="-128"/>
              </a:rPr>
              <a:t>kemungkinan</a:t>
            </a:r>
            <a:r>
              <a:rPr lang="en-US" sz="1600" dirty="0">
                <a:latin typeface="Arial Unicode MS" panose="020B0604020202020204" pitchFamily="34" charset="-128"/>
              </a:rPr>
              <a:t> data yang </a:t>
            </a:r>
            <a:r>
              <a:rPr lang="en-US" sz="1600" dirty="0" err="1">
                <a:latin typeface="Arial Unicode MS" panose="020B0604020202020204" pitchFamily="34" charset="-128"/>
              </a:rPr>
              <a:t>berikutnya</a:t>
            </a:r>
            <a:r>
              <a:rPr lang="en-US" sz="1600" dirty="0">
                <a:latin typeface="Arial Unicode MS" panose="020B0604020202020204" pitchFamily="34" charset="-128"/>
              </a:rPr>
              <a:t> </a:t>
            </a:r>
            <a:r>
              <a:rPr lang="en-US" sz="1600" dirty="0" err="1">
                <a:latin typeface="Arial Unicode MS" panose="020B0604020202020204" pitchFamily="34" charset="-128"/>
              </a:rPr>
              <a:t>tersebut</a:t>
            </a:r>
            <a:r>
              <a:rPr lang="en-US" sz="1600" dirty="0">
                <a:latin typeface="Arial Unicode MS" panose="020B0604020202020204" pitchFamily="34" charset="-128"/>
              </a:rPr>
              <a:t> </a:t>
            </a:r>
            <a:r>
              <a:rPr lang="en-US" sz="1600" dirty="0" err="1">
                <a:latin typeface="Arial Unicode MS" panose="020B0604020202020204" pitchFamily="34" charset="-128"/>
              </a:rPr>
              <a:t>adalah</a:t>
            </a:r>
            <a:r>
              <a:rPr lang="en-US" sz="1600" dirty="0">
                <a:latin typeface="Arial Unicode MS" panose="020B0604020202020204" pitchFamily="34" charset="-128"/>
              </a:rPr>
              <a:t> data yang </a:t>
            </a:r>
            <a:r>
              <a:rPr lang="en-US" sz="1600" dirty="0" err="1">
                <a:latin typeface="Arial Unicode MS" panose="020B0604020202020204" pitchFamily="34" charset="-128"/>
              </a:rPr>
              <a:t>salah</a:t>
            </a:r>
            <a:r>
              <a:rPr lang="en-US" sz="1600" dirty="0">
                <a:latin typeface="Arial Unicode MS" panose="020B0604020202020204" pitchFamily="34" charset="-128"/>
              </a:rPr>
              <a:t>. Hal </a:t>
            </a:r>
            <a:r>
              <a:rPr lang="en-US" sz="1600" dirty="0" err="1">
                <a:latin typeface="Arial Unicode MS" panose="020B0604020202020204" pitchFamily="34" charset="-128"/>
              </a:rPr>
              <a:t>ini</a:t>
            </a:r>
            <a:r>
              <a:rPr lang="en-US" sz="1600" dirty="0">
                <a:latin typeface="Arial Unicode MS" panose="020B0604020202020204" pitchFamily="34" charset="-128"/>
              </a:rPr>
              <a:t> </a:t>
            </a:r>
            <a:r>
              <a:rPr lang="en-US" sz="1600" dirty="0" err="1">
                <a:latin typeface="Arial Unicode MS" panose="020B0604020202020204" pitchFamily="34" charset="-128"/>
              </a:rPr>
              <a:t>karena</a:t>
            </a:r>
            <a:r>
              <a:rPr lang="en-US" sz="1600" dirty="0">
                <a:latin typeface="Arial Unicode MS" panose="020B0604020202020204" pitchFamily="34" charset="-128"/>
              </a:rPr>
              <a:t> data yang </a:t>
            </a:r>
            <a:r>
              <a:rPr lang="en-US" sz="1600" dirty="0" err="1">
                <a:latin typeface="Arial Unicode MS" panose="020B0604020202020204" pitchFamily="34" charset="-128"/>
              </a:rPr>
              <a:t>seharusnya</a:t>
            </a:r>
            <a:r>
              <a:rPr lang="en-US" sz="1600" dirty="0">
                <a:latin typeface="Arial Unicode MS" panose="020B0604020202020204" pitchFamily="34" charset="-128"/>
              </a:rPr>
              <a:t> </a:t>
            </a:r>
            <a:r>
              <a:rPr lang="en-US" sz="1600" dirty="0" err="1">
                <a:latin typeface="Arial Unicode MS" panose="020B0604020202020204" pitchFamily="34" charset="-128"/>
              </a:rPr>
              <a:t>tidak</a:t>
            </a:r>
            <a:r>
              <a:rPr lang="en-US" sz="1600" dirty="0">
                <a:latin typeface="Arial Unicode MS" panose="020B0604020202020204" pitchFamily="34" charset="-128"/>
              </a:rPr>
              <a:t> </a:t>
            </a:r>
            <a:r>
              <a:rPr lang="en-US" sz="1600" dirty="0" err="1">
                <a:latin typeface="Arial Unicode MS" panose="020B0604020202020204" pitchFamily="34" charset="-128"/>
              </a:rPr>
              <a:t>perlu</a:t>
            </a:r>
            <a:r>
              <a:rPr lang="en-US" sz="1600" dirty="0">
                <a:latin typeface="Arial Unicode MS" panose="020B0604020202020204" pitchFamily="34" charset="-128"/>
              </a:rPr>
              <a:t> </a:t>
            </a:r>
            <a:r>
              <a:rPr lang="en-US" sz="1600" dirty="0" err="1">
                <a:latin typeface="Arial Unicode MS" panose="020B0604020202020204" pitchFamily="34" charset="-128"/>
              </a:rPr>
              <a:t>ditulis</a:t>
            </a:r>
            <a:r>
              <a:rPr lang="en-US" sz="1600" dirty="0">
                <a:latin typeface="Arial Unicode MS" panose="020B0604020202020204" pitchFamily="34" charset="-128"/>
              </a:rPr>
              <a:t> </a:t>
            </a:r>
            <a:r>
              <a:rPr lang="en-US" sz="1600" dirty="0" err="1">
                <a:latin typeface="Arial Unicode MS" panose="020B0604020202020204" pitchFamily="34" charset="-128"/>
              </a:rPr>
              <a:t>berulang-ulang</a:t>
            </a:r>
            <a:r>
              <a:rPr lang="en-US" sz="1600" dirty="0">
                <a:latin typeface="Arial Unicode MS" panose="020B0604020202020204" pitchFamily="34" charset="-128"/>
              </a:rPr>
              <a:t>, </a:t>
            </a:r>
            <a:r>
              <a:rPr lang="en-US" sz="1600" dirty="0" err="1">
                <a:latin typeface="Arial Unicode MS" panose="020B0604020202020204" pitchFamily="34" charset="-128"/>
              </a:rPr>
              <a:t>ditulis</a:t>
            </a:r>
            <a:r>
              <a:rPr lang="en-US" sz="1600" dirty="0">
                <a:latin typeface="Arial Unicode MS" panose="020B0604020202020204" pitchFamily="34" charset="-128"/>
              </a:rPr>
              <a:t> </a:t>
            </a:r>
            <a:r>
              <a:rPr lang="en-US" sz="1600" dirty="0" err="1">
                <a:latin typeface="Arial Unicode MS" panose="020B0604020202020204" pitchFamily="34" charset="-128"/>
              </a:rPr>
              <a:t>secara</a:t>
            </a:r>
            <a:r>
              <a:rPr lang="en-US" sz="1600" dirty="0">
                <a:latin typeface="Arial Unicode MS" panose="020B0604020202020204" pitchFamily="34" charset="-128"/>
              </a:rPr>
              <a:t> </a:t>
            </a:r>
            <a:r>
              <a:rPr lang="en-US" sz="1600" dirty="0" err="1">
                <a:latin typeface="Arial Unicode MS" panose="020B0604020202020204" pitchFamily="34" charset="-128"/>
              </a:rPr>
              <a:t>terus</a:t>
            </a:r>
            <a:r>
              <a:rPr lang="en-US" sz="1600" dirty="0">
                <a:latin typeface="Arial Unicode MS" panose="020B0604020202020204" pitchFamily="34" charset="-128"/>
              </a:rPr>
              <a:t> </a:t>
            </a:r>
            <a:r>
              <a:rPr lang="en-US" sz="1600" dirty="0" err="1">
                <a:latin typeface="Arial Unicode MS" panose="020B0604020202020204" pitchFamily="34" charset="-128"/>
              </a:rPr>
              <a:t>menerus</a:t>
            </a:r>
            <a:r>
              <a:rPr lang="en-US" sz="1600" dirty="0">
                <a:latin typeface="Arial Unicode MS" panose="020B0604020202020204" pitchFamily="34" charset="-128"/>
              </a:rPr>
              <a:t>. </a:t>
            </a:r>
            <a:r>
              <a:rPr lang="en-US" sz="1600" dirty="0" err="1">
                <a:latin typeface="Arial Unicode MS" panose="020B0604020202020204" pitchFamily="34" charset="-128"/>
              </a:rPr>
              <a:t>Pecahlah</a:t>
            </a:r>
            <a:r>
              <a:rPr lang="en-US" sz="1600" dirty="0">
                <a:latin typeface="Arial Unicode MS" panose="020B0604020202020204" pitchFamily="34" charset="-128"/>
              </a:rPr>
              <a:t> </a:t>
            </a:r>
            <a:r>
              <a:rPr lang="en-US" sz="1600" dirty="0" err="1">
                <a:latin typeface="Arial Unicode MS" panose="020B0604020202020204" pitchFamily="34" charset="-128"/>
              </a:rPr>
              <a:t>tabel</a:t>
            </a:r>
            <a:r>
              <a:rPr lang="en-US" sz="1600" dirty="0">
                <a:latin typeface="Arial Unicode MS" panose="020B0604020202020204" pitchFamily="34" charset="-128"/>
              </a:rPr>
              <a:t> </a:t>
            </a:r>
            <a:r>
              <a:rPr lang="en-US" sz="1600" dirty="0" err="1">
                <a:latin typeface="Arial Unicode MS" panose="020B0604020202020204" pitchFamily="34" charset="-128"/>
              </a:rPr>
              <a:t>tersebut</a:t>
            </a:r>
            <a:r>
              <a:rPr lang="en-US" sz="1600" dirty="0">
                <a:latin typeface="Arial Unicode MS" panose="020B0604020202020204" pitchFamily="34" charset="-128"/>
              </a:rPr>
              <a:t> </a:t>
            </a:r>
            <a:r>
              <a:rPr lang="en-US" sz="1600" dirty="0" err="1">
                <a:latin typeface="Arial Unicode MS" panose="020B0604020202020204" pitchFamily="34" charset="-128"/>
              </a:rPr>
              <a:t>menjadi</a:t>
            </a:r>
            <a:r>
              <a:rPr lang="en-US" sz="1600" dirty="0">
                <a:latin typeface="Arial Unicode MS" panose="020B0604020202020204" pitchFamily="34" charset="-128"/>
              </a:rPr>
              <a:t> </a:t>
            </a:r>
            <a:r>
              <a:rPr lang="en-US" sz="1600" dirty="0" err="1">
                <a:latin typeface="Arial Unicode MS" panose="020B0604020202020204" pitchFamily="34" charset="-128"/>
              </a:rPr>
              <a:t>beberapa</a:t>
            </a:r>
            <a:r>
              <a:rPr lang="en-US" sz="1600" dirty="0">
                <a:latin typeface="Arial Unicode MS" panose="020B0604020202020204" pitchFamily="34" charset="-128"/>
              </a:rPr>
              <a:t> </a:t>
            </a:r>
            <a:r>
              <a:rPr lang="en-US" sz="1600" dirty="0" err="1">
                <a:latin typeface="Arial Unicode MS" panose="020B0604020202020204" pitchFamily="34" charset="-128"/>
              </a:rPr>
              <a:t>buah</a:t>
            </a:r>
            <a:r>
              <a:rPr lang="en-US" sz="1600" dirty="0">
                <a:latin typeface="Arial Unicode MS" panose="020B0604020202020204" pitchFamily="34" charset="-128"/>
              </a:rPr>
              <a:t> </a:t>
            </a:r>
            <a:r>
              <a:rPr lang="en-US" sz="1600" dirty="0" err="1">
                <a:latin typeface="Arial Unicode MS" panose="020B0604020202020204" pitchFamily="34" charset="-128"/>
              </a:rPr>
              <a:t>tabel</a:t>
            </a:r>
            <a:r>
              <a:rPr lang="en-US" sz="1600" dirty="0">
                <a:latin typeface="Arial Unicode MS" panose="020B0604020202020204" pitchFamily="34" charset="-128"/>
              </a:rPr>
              <a:t> </a:t>
            </a:r>
            <a:r>
              <a:rPr lang="en-US" sz="1600" dirty="0" err="1">
                <a:latin typeface="Arial Unicode MS" panose="020B0604020202020204" pitchFamily="34" charset="-128"/>
              </a:rPr>
              <a:t>kecil</a:t>
            </a:r>
            <a:r>
              <a:rPr lang="en-US" sz="1600" dirty="0" smtClean="0">
                <a:latin typeface="Arial Unicode MS" panose="020B0604020202020204" pitchFamily="34" charset="-128"/>
              </a:rPr>
              <a:t>.</a:t>
            </a:r>
            <a:endParaRPr lang="en-US" sz="1600" dirty="0">
              <a:latin typeface="Arial Unicode MS" panose="020B0604020202020204" pitchFamily="34" charset="-128"/>
            </a:endParaRPr>
          </a:p>
        </p:txBody>
      </p:sp>
      <p:sp>
        <p:nvSpPr>
          <p:cNvPr id="5" name="Rectangle 3"/>
          <p:cNvSpPr>
            <a:spLocks noChangeArrowheads="1"/>
          </p:cNvSpPr>
          <p:nvPr/>
        </p:nvSpPr>
        <p:spPr bwMode="auto">
          <a:xfrm>
            <a:off x="582706" y="295836"/>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NORMALISASI</a:t>
            </a:r>
          </a:p>
        </p:txBody>
      </p:sp>
    </p:spTree>
    <p:extLst>
      <p:ext uri="{BB962C8B-B14F-4D97-AF65-F5344CB8AC3E}">
        <p14:creationId xmlns:p14="http://schemas.microsoft.com/office/powerpoint/2010/main" val="599224735"/>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381000" y="76200"/>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endParaRPr lang="id-ID" sz="2800" b="1">
              <a:solidFill>
                <a:srgbClr val="000000"/>
              </a:solidFill>
              <a:latin typeface="Trebuchet MS" panose="020B0603020202020204" pitchFamily="34" charset="0"/>
            </a:endParaRPr>
          </a:p>
        </p:txBody>
      </p:sp>
      <p:sp>
        <p:nvSpPr>
          <p:cNvPr id="51203" name="Rectangle 4"/>
          <p:cNvSpPr>
            <a:spLocks noChangeArrowheads="1"/>
          </p:cNvSpPr>
          <p:nvPr/>
        </p:nvSpPr>
        <p:spPr bwMode="auto">
          <a:xfrm>
            <a:off x="1057088" y="1408113"/>
            <a:ext cx="6997700" cy="392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200" dirty="0">
                <a:latin typeface="Courier New" panose="02070309020205020404" pitchFamily="49" charset="0"/>
              </a:rPr>
              <a:t>                                        </a:t>
            </a:r>
            <a:r>
              <a:rPr lang="en-US" sz="1200" dirty="0" err="1">
                <a:latin typeface="Courier New" panose="02070309020205020404" pitchFamily="49" charset="0"/>
              </a:rPr>
              <a:t>Cust</a:t>
            </a:r>
            <a:r>
              <a:rPr lang="en-US" sz="1200" dirty="0">
                <a:latin typeface="Courier New" panose="02070309020205020404" pitchFamily="49" charset="0"/>
              </a:rPr>
              <a:t># Invoice#   Date        Total</a:t>
            </a:r>
          </a:p>
          <a:p>
            <a:r>
              <a:rPr lang="en-US" sz="1200" dirty="0">
                <a:latin typeface="Courier New" panose="02070309020205020404" pitchFamily="49" charset="0"/>
              </a:rPr>
              <a:t>                                        ----- --------   --------   ------</a:t>
            </a:r>
          </a:p>
          <a:p>
            <a:r>
              <a:rPr lang="en-US" sz="1200" dirty="0">
                <a:latin typeface="Courier New" panose="02070309020205020404" pitchFamily="49" charset="0"/>
              </a:rPr>
              <a:t>                                        101       1319   10/22/03   891.57</a:t>
            </a:r>
          </a:p>
          <a:p>
            <a:r>
              <a:rPr lang="en-US" sz="1200" dirty="0">
                <a:latin typeface="Courier New" panose="02070309020205020404" pitchFamily="49" charset="0"/>
              </a:rPr>
              <a:t>                                        101       2649   11/05/03   532.68</a:t>
            </a:r>
          </a:p>
          <a:p>
            <a:r>
              <a:rPr lang="en-US" sz="1200" dirty="0" err="1">
                <a:latin typeface="Courier New" panose="02070309020205020404" pitchFamily="49" charset="0"/>
              </a:rPr>
              <a:t>Cust</a:t>
            </a:r>
            <a:r>
              <a:rPr lang="en-US" sz="1200" dirty="0">
                <a:latin typeface="Courier New" panose="02070309020205020404" pitchFamily="49" charset="0"/>
              </a:rPr>
              <a:t># Customer              Phone       101      26883   12/06/03   520.92</a:t>
            </a:r>
          </a:p>
          <a:p>
            <a:r>
              <a:rPr lang="en-US" sz="1200" dirty="0">
                <a:latin typeface="Courier New" panose="02070309020205020404" pitchFamily="49" charset="0"/>
              </a:rPr>
              <a:t>----- --------------------  --------    101      42926   02/10/04   362.82</a:t>
            </a:r>
          </a:p>
          <a:p>
            <a:r>
              <a:rPr lang="en-US" sz="1200" dirty="0">
                <a:latin typeface="Courier New" panose="02070309020205020404" pitchFamily="49" charset="0"/>
              </a:rPr>
              <a:t>101   ABC Corporation       325-7289    101      75284   05/03/04   901.86</a:t>
            </a:r>
          </a:p>
          <a:p>
            <a:r>
              <a:rPr lang="en-US" sz="1200" dirty="0">
                <a:latin typeface="Courier New" panose="02070309020205020404" pitchFamily="49" charset="0"/>
              </a:rPr>
              <a:t>102   Beta Partners Ltd.    902-4416    101      91958   05/24/04   740.60</a:t>
            </a:r>
          </a:p>
          <a:p>
            <a:r>
              <a:rPr lang="en-US" sz="1200" dirty="0">
                <a:latin typeface="Courier New" panose="02070309020205020404" pitchFamily="49" charset="0"/>
              </a:rPr>
              <a:t>103   Custom Services       381-9408    104      13999   11/30/03   842.51</a:t>
            </a:r>
          </a:p>
          <a:p>
            <a:r>
              <a:rPr lang="en-US" sz="1200" dirty="0">
                <a:latin typeface="Courier New" panose="02070309020205020404" pitchFamily="49" charset="0"/>
              </a:rPr>
              <a:t>104   Data Automation Inc.  452-9520    104      23413   12/12/03   469.36</a:t>
            </a:r>
          </a:p>
          <a:p>
            <a:r>
              <a:rPr lang="en-US" sz="1200" dirty="0">
                <a:latin typeface="Courier New" panose="02070309020205020404" pitchFamily="49" charset="0"/>
              </a:rPr>
              <a:t>105   Epsilon Enterprises   902-7767    104      52056   12/14/03   222.11</a:t>
            </a:r>
          </a:p>
          <a:p>
            <a:r>
              <a:rPr lang="en-US" sz="1200" dirty="0">
                <a:latin typeface="Courier New" panose="02070309020205020404" pitchFamily="49" charset="0"/>
              </a:rPr>
              <a:t>106   Financial Consulting  428-0131    104      64976   01/16/04    36.36</a:t>
            </a:r>
          </a:p>
          <a:p>
            <a:r>
              <a:rPr lang="en-US" sz="1200" dirty="0">
                <a:latin typeface="Courier New" panose="02070309020205020404" pitchFamily="49" charset="0"/>
              </a:rPr>
              <a:t>                                        104      95954   03/24/04   566.60</a:t>
            </a:r>
          </a:p>
          <a:p>
            <a:r>
              <a:rPr lang="en-US" sz="1200" dirty="0">
                <a:latin typeface="Courier New" panose="02070309020205020404" pitchFamily="49" charset="0"/>
              </a:rPr>
              <a:t>                                        105      74628   04/15/04   602.86</a:t>
            </a:r>
          </a:p>
          <a:p>
            <a:r>
              <a:rPr lang="en-US" sz="1200" dirty="0">
                <a:latin typeface="Courier New" panose="02070309020205020404" pitchFamily="49" charset="0"/>
              </a:rPr>
              <a:t>                                        105      79050   06/25/04   677.66</a:t>
            </a:r>
          </a:p>
          <a:p>
            <a:r>
              <a:rPr lang="en-US" sz="1200" dirty="0">
                <a:latin typeface="Courier New" panose="02070309020205020404" pitchFamily="49" charset="0"/>
              </a:rPr>
              <a:t>                                        106       3522   01/02/04   128.95</a:t>
            </a:r>
          </a:p>
          <a:p>
            <a:r>
              <a:rPr lang="en-US" sz="1200" dirty="0">
                <a:latin typeface="Courier New" panose="02070309020205020404" pitchFamily="49" charset="0"/>
              </a:rPr>
              <a:t>                                        106      20471   03/20/04   699.19</a:t>
            </a:r>
          </a:p>
          <a:p>
            <a:r>
              <a:rPr lang="en-US" sz="1200" dirty="0">
                <a:latin typeface="Courier New" panose="02070309020205020404" pitchFamily="49" charset="0"/>
              </a:rPr>
              <a:t>                                        106      49515   04/06/04   798.51</a:t>
            </a:r>
          </a:p>
          <a:p>
            <a:r>
              <a:rPr lang="en-US" sz="1200" dirty="0">
                <a:latin typeface="Courier New" panose="02070309020205020404" pitchFamily="49" charset="0"/>
              </a:rPr>
              <a:t>                                        106      55215   05/01/04   158.21</a:t>
            </a:r>
          </a:p>
          <a:p>
            <a:r>
              <a:rPr lang="en-US" sz="1200" dirty="0">
                <a:latin typeface="Courier New" panose="02070309020205020404" pitchFamily="49" charset="0"/>
              </a:rPr>
              <a:t>                                        106      79507   05/02/04   432.50</a:t>
            </a:r>
          </a:p>
          <a:p>
            <a:r>
              <a:rPr lang="en-US" sz="1200" dirty="0">
                <a:latin typeface="Courier New" panose="02070309020205020404" pitchFamily="49" charset="0"/>
              </a:rPr>
              <a:t>                                        106      79877   05/14/04     8.50</a:t>
            </a:r>
          </a:p>
        </p:txBody>
      </p:sp>
      <p:sp>
        <p:nvSpPr>
          <p:cNvPr id="51204" name="Text Box 5"/>
          <p:cNvSpPr txBox="1">
            <a:spLocks noChangeArrowheads="1"/>
          </p:cNvSpPr>
          <p:nvPr/>
        </p:nvSpPr>
        <p:spPr bwMode="auto">
          <a:xfrm>
            <a:off x="587188" y="5637213"/>
            <a:ext cx="821372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r>
              <a:rPr lang="en-US">
                <a:latin typeface="Trebuchet MS" panose="020B0603020202020204" pitchFamily="34" charset="0"/>
              </a:rPr>
              <a:t>Tabel di sebelah kiri adalah Tabel Customer (Pelanggan), dan tabel di sebelah</a:t>
            </a:r>
          </a:p>
          <a:p>
            <a:pPr eaLnBrk="1" hangingPunct="1"/>
            <a:r>
              <a:rPr lang="en-US">
                <a:latin typeface="Trebuchet MS" panose="020B0603020202020204" pitchFamily="34" charset="0"/>
              </a:rPr>
              <a:t>Kanan adalah Tabel Invoice.</a:t>
            </a:r>
          </a:p>
          <a:p>
            <a:pPr eaLnBrk="1" hangingPunct="1"/>
            <a:r>
              <a:rPr lang="en-US">
                <a:latin typeface="Trebuchet MS" panose="020B0603020202020204" pitchFamily="34" charset="0"/>
              </a:rPr>
              <a:t>Pada tahap ini, kita sudah memulai proses yang dinamakan Normalisasi.</a:t>
            </a:r>
          </a:p>
        </p:txBody>
      </p:sp>
      <p:sp>
        <p:nvSpPr>
          <p:cNvPr id="5" name="Rectangle 3"/>
          <p:cNvSpPr>
            <a:spLocks noChangeArrowheads="1"/>
          </p:cNvSpPr>
          <p:nvPr/>
        </p:nvSpPr>
        <p:spPr bwMode="auto">
          <a:xfrm>
            <a:off x="569259" y="318247"/>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NORMALISASI</a:t>
            </a:r>
          </a:p>
        </p:txBody>
      </p:sp>
    </p:spTree>
    <p:extLst>
      <p:ext uri="{BB962C8B-B14F-4D97-AF65-F5344CB8AC3E}">
        <p14:creationId xmlns:p14="http://schemas.microsoft.com/office/powerpoint/2010/main" val="2060046863"/>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381000" y="76200"/>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endParaRPr lang="id-ID" sz="2800" b="1">
              <a:solidFill>
                <a:srgbClr val="000000"/>
              </a:solidFill>
              <a:latin typeface="Trebuchet MS" panose="020B0603020202020204" pitchFamily="34" charset="0"/>
            </a:endParaRPr>
          </a:p>
        </p:txBody>
      </p:sp>
      <p:sp>
        <p:nvSpPr>
          <p:cNvPr id="52227" name="Rectangle 5"/>
          <p:cNvSpPr>
            <a:spLocks noChangeArrowheads="1"/>
          </p:cNvSpPr>
          <p:nvPr/>
        </p:nvSpPr>
        <p:spPr bwMode="auto">
          <a:xfrm>
            <a:off x="569259" y="1757082"/>
            <a:ext cx="800100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nSpc>
                <a:spcPct val="150000"/>
              </a:lnSpc>
            </a:pPr>
            <a:r>
              <a:rPr lang="en-US" sz="1600" dirty="0" err="1">
                <a:latin typeface="Trebuchet MS" panose="020B0603020202020204" pitchFamily="34" charset="0"/>
              </a:rPr>
              <a:t>Pada</a:t>
            </a:r>
            <a:r>
              <a:rPr lang="en-US" sz="1600" dirty="0">
                <a:latin typeface="Trebuchet MS" panose="020B0603020202020204" pitchFamily="34" charset="0"/>
              </a:rPr>
              <a:t> </a:t>
            </a:r>
            <a:r>
              <a:rPr lang="en-US" sz="1600" dirty="0" err="1">
                <a:latin typeface="Trebuchet MS" panose="020B0603020202020204" pitchFamily="34" charset="0"/>
              </a:rPr>
              <a:t>tahap</a:t>
            </a:r>
            <a:r>
              <a:rPr lang="en-US" sz="1600" dirty="0">
                <a:latin typeface="Trebuchet MS" panose="020B0603020202020204" pitchFamily="34" charset="0"/>
              </a:rPr>
              <a:t> </a:t>
            </a:r>
            <a:r>
              <a:rPr lang="en-US" sz="1600" dirty="0" err="1">
                <a:latin typeface="Trebuchet MS" panose="020B0603020202020204" pitchFamily="34" charset="0"/>
              </a:rPr>
              <a:t>ini</a:t>
            </a:r>
            <a:r>
              <a:rPr lang="en-US" sz="1600" dirty="0">
                <a:latin typeface="Trebuchet MS" panose="020B0603020202020204" pitchFamily="34" charset="0"/>
              </a:rPr>
              <a:t>, </a:t>
            </a:r>
            <a:r>
              <a:rPr lang="en-US" sz="1600" dirty="0" err="1">
                <a:latin typeface="Trebuchet MS" panose="020B0603020202020204" pitchFamily="34" charset="0"/>
              </a:rPr>
              <a:t>tidak</a:t>
            </a:r>
            <a:r>
              <a:rPr lang="en-US" sz="1600" dirty="0">
                <a:latin typeface="Trebuchet MS" panose="020B0603020202020204" pitchFamily="34" charset="0"/>
              </a:rPr>
              <a:t> </a:t>
            </a:r>
            <a:r>
              <a:rPr lang="en-US" sz="1600" dirty="0" err="1">
                <a:latin typeface="Trebuchet MS" panose="020B0603020202020204" pitchFamily="34" charset="0"/>
              </a:rPr>
              <a:t>ada</a:t>
            </a:r>
            <a:r>
              <a:rPr lang="en-US" sz="1600" dirty="0">
                <a:latin typeface="Trebuchet MS" panose="020B0603020202020204" pitchFamily="34" charset="0"/>
              </a:rPr>
              <a:t> </a:t>
            </a:r>
            <a:r>
              <a:rPr lang="en-US" sz="1600" dirty="0" err="1">
                <a:latin typeface="Trebuchet MS" panose="020B0603020202020204" pitchFamily="34" charset="0"/>
              </a:rPr>
              <a:t>keraguan</a:t>
            </a:r>
            <a:r>
              <a:rPr lang="en-US" sz="1600" dirty="0">
                <a:latin typeface="Trebuchet MS" panose="020B0603020202020204" pitchFamily="34" charset="0"/>
              </a:rPr>
              <a:t> </a:t>
            </a:r>
            <a:r>
              <a:rPr lang="en-US" sz="1600" dirty="0" err="1">
                <a:latin typeface="Trebuchet MS" panose="020B0603020202020204" pitchFamily="34" charset="0"/>
              </a:rPr>
              <a:t>mengenai</a:t>
            </a:r>
            <a:r>
              <a:rPr lang="en-US" sz="1600" dirty="0">
                <a:latin typeface="Trebuchet MS" panose="020B0603020202020204" pitchFamily="34" charset="0"/>
              </a:rPr>
              <a:t> </a:t>
            </a:r>
            <a:r>
              <a:rPr lang="en-US" sz="1600" dirty="0" err="1">
                <a:latin typeface="Trebuchet MS" panose="020B0603020202020204" pitchFamily="34" charset="0"/>
              </a:rPr>
              <a:t>nama</a:t>
            </a:r>
            <a:r>
              <a:rPr lang="en-US" sz="1600" dirty="0">
                <a:latin typeface="Trebuchet MS" panose="020B0603020202020204" pitchFamily="34" charset="0"/>
              </a:rPr>
              <a:t> </a:t>
            </a:r>
            <a:r>
              <a:rPr lang="en-US" sz="1600" dirty="0" err="1">
                <a:latin typeface="Trebuchet MS" panose="020B0603020202020204" pitchFamily="34" charset="0"/>
              </a:rPr>
              <a:t>pelanggan</a:t>
            </a:r>
            <a:r>
              <a:rPr lang="en-US" sz="1600" dirty="0">
                <a:latin typeface="Trebuchet MS" panose="020B0603020202020204" pitchFamily="34" charset="0"/>
              </a:rPr>
              <a:t> </a:t>
            </a:r>
            <a:r>
              <a:rPr lang="en-US" sz="1600" dirty="0" err="1">
                <a:latin typeface="Trebuchet MS" panose="020B0603020202020204" pitchFamily="34" charset="0"/>
              </a:rPr>
              <a:t>dan</a:t>
            </a:r>
            <a:r>
              <a:rPr lang="en-US" sz="1600" dirty="0">
                <a:latin typeface="Trebuchet MS" panose="020B0603020202020204" pitchFamily="34" charset="0"/>
              </a:rPr>
              <a:t> </a:t>
            </a:r>
            <a:r>
              <a:rPr lang="en-US" sz="1600" dirty="0" err="1">
                <a:latin typeface="Trebuchet MS" panose="020B0603020202020204" pitchFamily="34" charset="0"/>
              </a:rPr>
              <a:t>nomor</a:t>
            </a:r>
            <a:r>
              <a:rPr lang="en-US" sz="1600" dirty="0">
                <a:latin typeface="Trebuchet MS" panose="020B0603020202020204" pitchFamily="34" charset="0"/>
              </a:rPr>
              <a:t> </a:t>
            </a:r>
            <a:r>
              <a:rPr lang="en-US" sz="1600" dirty="0" err="1">
                <a:latin typeface="Trebuchet MS" panose="020B0603020202020204" pitchFamily="34" charset="0"/>
              </a:rPr>
              <a:t>telepon</a:t>
            </a:r>
            <a:r>
              <a:rPr lang="en-US" sz="1600" dirty="0">
                <a:latin typeface="Trebuchet MS" panose="020B0603020202020204" pitchFamily="34" charset="0"/>
              </a:rPr>
              <a:t>. </a:t>
            </a:r>
            <a:r>
              <a:rPr lang="en-US" sz="1600" dirty="0" err="1">
                <a:latin typeface="Trebuchet MS" panose="020B0603020202020204" pitchFamily="34" charset="0"/>
              </a:rPr>
              <a:t>Nomor</a:t>
            </a:r>
            <a:r>
              <a:rPr lang="en-US" sz="1600" dirty="0">
                <a:latin typeface="Trebuchet MS" panose="020B0603020202020204" pitchFamily="34" charset="0"/>
              </a:rPr>
              <a:t> </a:t>
            </a:r>
            <a:r>
              <a:rPr lang="en-US" sz="1600" dirty="0" err="1">
                <a:latin typeface="Trebuchet MS" panose="020B0603020202020204" pitchFamily="34" charset="0"/>
              </a:rPr>
              <a:t>telepon</a:t>
            </a:r>
            <a:r>
              <a:rPr lang="en-US" sz="1600" dirty="0">
                <a:latin typeface="Trebuchet MS" panose="020B0603020202020204" pitchFamily="34" charset="0"/>
              </a:rPr>
              <a:t> </a:t>
            </a:r>
            <a:r>
              <a:rPr lang="en-US" sz="1600" dirty="0" err="1">
                <a:latin typeface="Trebuchet MS" panose="020B0603020202020204" pitchFamily="34" charset="0"/>
              </a:rPr>
              <a:t>mungkin</a:t>
            </a:r>
            <a:r>
              <a:rPr lang="en-US" sz="1600" dirty="0">
                <a:latin typeface="Trebuchet MS" panose="020B0603020202020204" pitchFamily="34" charset="0"/>
              </a:rPr>
              <a:t> </a:t>
            </a:r>
            <a:r>
              <a:rPr lang="en-US" sz="1600" dirty="0" err="1">
                <a:latin typeface="Trebuchet MS" panose="020B0603020202020204" pitchFamily="34" charset="0"/>
              </a:rPr>
              <a:t>saja</a:t>
            </a:r>
            <a:r>
              <a:rPr lang="en-US" sz="1600" dirty="0">
                <a:latin typeface="Trebuchet MS" panose="020B0603020202020204" pitchFamily="34" charset="0"/>
              </a:rPr>
              <a:t> </a:t>
            </a:r>
            <a:r>
              <a:rPr lang="en-US" sz="1600" dirty="0" err="1">
                <a:latin typeface="Trebuchet MS" panose="020B0603020202020204" pitchFamily="34" charset="0"/>
              </a:rPr>
              <a:t>masih</a:t>
            </a:r>
            <a:r>
              <a:rPr lang="en-US" sz="1600" dirty="0">
                <a:latin typeface="Trebuchet MS" panose="020B0603020202020204" pitchFamily="34" charset="0"/>
              </a:rPr>
              <a:t> </a:t>
            </a:r>
            <a:r>
              <a:rPr lang="en-US" sz="1600" dirty="0" err="1">
                <a:latin typeface="Trebuchet MS" panose="020B0603020202020204" pitchFamily="34" charset="0"/>
              </a:rPr>
              <a:t>salah</a:t>
            </a:r>
            <a:r>
              <a:rPr lang="en-US" sz="1600" dirty="0">
                <a:latin typeface="Trebuchet MS" panose="020B0603020202020204" pitchFamily="34" charset="0"/>
              </a:rPr>
              <a:t>, </a:t>
            </a:r>
            <a:r>
              <a:rPr lang="en-US" sz="1600" dirty="0" err="1">
                <a:latin typeface="Trebuchet MS" panose="020B0603020202020204" pitchFamily="34" charset="0"/>
              </a:rPr>
              <a:t>tetapi</a:t>
            </a:r>
            <a:r>
              <a:rPr lang="en-US" sz="1600" dirty="0">
                <a:latin typeface="Trebuchet MS" panose="020B0603020202020204" pitchFamily="34" charset="0"/>
              </a:rPr>
              <a:t> </a:t>
            </a:r>
            <a:r>
              <a:rPr lang="en-US" sz="1600" dirty="0" err="1">
                <a:latin typeface="Trebuchet MS" panose="020B0603020202020204" pitchFamily="34" charset="0"/>
              </a:rPr>
              <a:t>nomor</a:t>
            </a:r>
            <a:r>
              <a:rPr lang="en-US" sz="1600" dirty="0">
                <a:latin typeface="Trebuchet MS" panose="020B0603020202020204" pitchFamily="34" charset="0"/>
              </a:rPr>
              <a:t> </a:t>
            </a:r>
            <a:r>
              <a:rPr lang="en-US" sz="1600" dirty="0" err="1">
                <a:latin typeface="Trebuchet MS" panose="020B0603020202020204" pitchFamily="34" charset="0"/>
              </a:rPr>
              <a:t>telepon</a:t>
            </a:r>
            <a:r>
              <a:rPr lang="en-US" sz="1600" dirty="0">
                <a:latin typeface="Trebuchet MS" panose="020B0603020202020204" pitchFamily="34" charset="0"/>
              </a:rPr>
              <a:t> </a:t>
            </a:r>
            <a:r>
              <a:rPr lang="en-US" sz="1600" dirty="0" err="1">
                <a:latin typeface="Trebuchet MS" panose="020B0603020202020204" pitchFamily="34" charset="0"/>
              </a:rPr>
              <a:t>tidak</a:t>
            </a:r>
            <a:r>
              <a:rPr lang="en-US" sz="1600" dirty="0">
                <a:latin typeface="Trebuchet MS" panose="020B0603020202020204" pitchFamily="34" charset="0"/>
              </a:rPr>
              <a:t> </a:t>
            </a:r>
            <a:r>
              <a:rPr lang="en-US" sz="1600" dirty="0" err="1">
                <a:latin typeface="Trebuchet MS" panose="020B0603020202020204" pitchFamily="34" charset="0"/>
              </a:rPr>
              <a:t>berulang-ulang</a:t>
            </a:r>
            <a:r>
              <a:rPr lang="en-US" sz="1600" dirty="0">
                <a:latin typeface="Trebuchet MS" panose="020B0603020202020204" pitchFamily="34" charset="0"/>
              </a:rPr>
              <a:t> </a:t>
            </a:r>
            <a:r>
              <a:rPr lang="en-US" sz="1600" dirty="0" err="1">
                <a:latin typeface="Trebuchet MS" panose="020B0603020202020204" pitchFamily="34" charset="0"/>
              </a:rPr>
              <a:t>dan</a:t>
            </a:r>
            <a:r>
              <a:rPr lang="en-US" sz="1600" dirty="0">
                <a:latin typeface="Trebuchet MS" panose="020B0603020202020204" pitchFamily="34" charset="0"/>
              </a:rPr>
              <a:t> </a:t>
            </a:r>
            <a:r>
              <a:rPr lang="en-US" sz="1600" dirty="0" err="1">
                <a:latin typeface="Trebuchet MS" panose="020B0603020202020204" pitchFamily="34" charset="0"/>
              </a:rPr>
              <a:t>hanya</a:t>
            </a:r>
            <a:r>
              <a:rPr lang="en-US" sz="1600" dirty="0">
                <a:latin typeface="Trebuchet MS" panose="020B0603020202020204" pitchFamily="34" charset="0"/>
              </a:rPr>
              <a:t> </a:t>
            </a:r>
            <a:r>
              <a:rPr lang="en-US" sz="1600" dirty="0" err="1">
                <a:latin typeface="Trebuchet MS" panose="020B0603020202020204" pitchFamily="34" charset="0"/>
              </a:rPr>
              <a:t>satu</a:t>
            </a:r>
            <a:r>
              <a:rPr lang="en-US" sz="1600" dirty="0">
                <a:latin typeface="Trebuchet MS" panose="020B0603020202020204" pitchFamily="34" charset="0"/>
              </a:rPr>
              <a:t> </a:t>
            </a:r>
            <a:r>
              <a:rPr lang="en-US" sz="1600" dirty="0" err="1">
                <a:latin typeface="Trebuchet MS" panose="020B0603020202020204" pitchFamily="34" charset="0"/>
              </a:rPr>
              <a:t>nomor</a:t>
            </a:r>
            <a:r>
              <a:rPr lang="en-US" sz="1600" dirty="0">
                <a:latin typeface="Trebuchet MS" panose="020B0603020202020204" pitchFamily="34" charset="0"/>
              </a:rPr>
              <a:t> </a:t>
            </a:r>
            <a:r>
              <a:rPr lang="en-US" sz="1600" dirty="0" err="1">
                <a:latin typeface="Trebuchet MS" panose="020B0603020202020204" pitchFamily="34" charset="0"/>
              </a:rPr>
              <a:t>saja</a:t>
            </a:r>
            <a:r>
              <a:rPr lang="en-US" sz="1600" dirty="0">
                <a:latin typeface="Trebuchet MS" panose="020B0603020202020204" pitchFamily="34" charset="0"/>
              </a:rPr>
              <a:t> </a:t>
            </a:r>
            <a:r>
              <a:rPr lang="en-US" sz="1600" dirty="0" err="1">
                <a:latin typeface="Trebuchet MS" panose="020B0603020202020204" pitchFamily="34" charset="0"/>
              </a:rPr>
              <a:t>untuk</a:t>
            </a:r>
            <a:r>
              <a:rPr lang="en-US" sz="1600" dirty="0">
                <a:latin typeface="Trebuchet MS" panose="020B0603020202020204" pitchFamily="34" charset="0"/>
              </a:rPr>
              <a:t> </a:t>
            </a:r>
            <a:r>
              <a:rPr lang="en-US" sz="1600" dirty="0" err="1">
                <a:latin typeface="Trebuchet MS" panose="020B0603020202020204" pitchFamily="34" charset="0"/>
              </a:rPr>
              <a:t>setiap</a:t>
            </a:r>
            <a:r>
              <a:rPr lang="en-US" sz="1600" dirty="0">
                <a:latin typeface="Trebuchet MS" panose="020B0603020202020204" pitchFamily="34" charset="0"/>
              </a:rPr>
              <a:t> </a:t>
            </a:r>
            <a:r>
              <a:rPr lang="en-US" sz="1600" dirty="0" err="1">
                <a:latin typeface="Trebuchet MS" panose="020B0603020202020204" pitchFamily="34" charset="0"/>
              </a:rPr>
              <a:t>pelanggan</a:t>
            </a:r>
            <a:r>
              <a:rPr lang="en-US" sz="1600" dirty="0">
                <a:latin typeface="Trebuchet MS" panose="020B0603020202020204" pitchFamily="34" charset="0"/>
              </a:rPr>
              <a:t> (</a:t>
            </a:r>
            <a:r>
              <a:rPr lang="en-US" sz="1600" dirty="0" err="1">
                <a:latin typeface="Trebuchet MS" panose="020B0603020202020204" pitchFamily="34" charset="0"/>
              </a:rPr>
              <a:t>tidak</a:t>
            </a:r>
            <a:r>
              <a:rPr lang="en-US" sz="1600" dirty="0">
                <a:latin typeface="Trebuchet MS" panose="020B0603020202020204" pitchFamily="34" charset="0"/>
              </a:rPr>
              <a:t> </a:t>
            </a:r>
            <a:r>
              <a:rPr lang="en-US" sz="1600" dirty="0" err="1">
                <a:latin typeface="Trebuchet MS" panose="020B0603020202020204" pitchFamily="34" charset="0"/>
              </a:rPr>
              <a:t>mempunyai</a:t>
            </a:r>
            <a:r>
              <a:rPr lang="en-US" sz="1600" dirty="0">
                <a:latin typeface="Trebuchet MS" panose="020B0603020202020204" pitchFamily="34" charset="0"/>
              </a:rPr>
              <a:t> </a:t>
            </a:r>
            <a:r>
              <a:rPr lang="en-US" sz="1600" dirty="0" err="1">
                <a:latin typeface="Trebuchet MS" panose="020B0603020202020204" pitchFamily="34" charset="0"/>
              </a:rPr>
              <a:t>kemungkinan</a:t>
            </a:r>
            <a:r>
              <a:rPr lang="en-US" sz="1600" dirty="0">
                <a:latin typeface="Trebuchet MS" panose="020B0603020202020204" pitchFamily="34" charset="0"/>
              </a:rPr>
              <a:t> lain). </a:t>
            </a:r>
            <a:r>
              <a:rPr lang="en-US" sz="1600" dirty="0" err="1">
                <a:latin typeface="Trebuchet MS" panose="020B0603020202020204" pitchFamily="34" charset="0"/>
              </a:rPr>
              <a:t>Jika</a:t>
            </a:r>
            <a:r>
              <a:rPr lang="en-US" sz="1600" dirty="0">
                <a:latin typeface="Trebuchet MS" panose="020B0603020202020204" pitchFamily="34" charset="0"/>
              </a:rPr>
              <a:t> </a:t>
            </a:r>
            <a:r>
              <a:rPr lang="en-US" sz="1600" dirty="0" err="1">
                <a:latin typeface="Trebuchet MS" panose="020B0603020202020204" pitchFamily="34" charset="0"/>
              </a:rPr>
              <a:t>kita</a:t>
            </a:r>
            <a:r>
              <a:rPr lang="en-US" sz="1600" dirty="0">
                <a:latin typeface="Trebuchet MS" panose="020B0603020202020204" pitchFamily="34" charset="0"/>
              </a:rPr>
              <a:t> </a:t>
            </a:r>
            <a:r>
              <a:rPr lang="en-US" sz="1600" dirty="0" err="1">
                <a:latin typeface="Trebuchet MS" panose="020B0603020202020204" pitchFamily="34" charset="0"/>
              </a:rPr>
              <a:t>melakukan</a:t>
            </a:r>
            <a:r>
              <a:rPr lang="en-US" sz="1600" dirty="0">
                <a:latin typeface="Trebuchet MS" panose="020B0603020202020204" pitchFamily="34" charset="0"/>
              </a:rPr>
              <a:t> </a:t>
            </a:r>
            <a:r>
              <a:rPr lang="en-US" sz="1600" dirty="0" err="1">
                <a:latin typeface="Trebuchet MS" panose="020B0603020202020204" pitchFamily="34" charset="0"/>
              </a:rPr>
              <a:t>pencetakan</a:t>
            </a:r>
            <a:r>
              <a:rPr lang="en-US" sz="1600" dirty="0">
                <a:latin typeface="Trebuchet MS" panose="020B0603020202020204" pitchFamily="34" charset="0"/>
              </a:rPr>
              <a:t> </a:t>
            </a:r>
            <a:r>
              <a:rPr lang="en-US" sz="1600" dirty="0" err="1">
                <a:latin typeface="Trebuchet MS" panose="020B0603020202020204" pitchFamily="34" charset="0"/>
              </a:rPr>
              <a:t>tagihan</a:t>
            </a:r>
            <a:r>
              <a:rPr lang="en-US" sz="1600" dirty="0">
                <a:latin typeface="Trebuchet MS" panose="020B0603020202020204" pitchFamily="34" charset="0"/>
              </a:rPr>
              <a:t>, </a:t>
            </a:r>
            <a:r>
              <a:rPr lang="en-US" sz="1600" dirty="0" err="1">
                <a:latin typeface="Trebuchet MS" panose="020B0603020202020204" pitchFamily="34" charset="0"/>
              </a:rPr>
              <a:t>kita</a:t>
            </a:r>
            <a:r>
              <a:rPr lang="en-US" sz="1600" dirty="0">
                <a:latin typeface="Trebuchet MS" panose="020B0603020202020204" pitchFamily="34" charset="0"/>
              </a:rPr>
              <a:t> </a:t>
            </a:r>
            <a:r>
              <a:rPr lang="en-US" sz="1600" dirty="0" err="1">
                <a:latin typeface="Trebuchet MS" panose="020B0603020202020204" pitchFamily="34" charset="0"/>
              </a:rPr>
              <a:t>cukup</a:t>
            </a:r>
            <a:r>
              <a:rPr lang="en-US" sz="1600" dirty="0">
                <a:latin typeface="Trebuchet MS" panose="020B0603020202020204" pitchFamily="34" charset="0"/>
              </a:rPr>
              <a:t> </a:t>
            </a:r>
            <a:r>
              <a:rPr lang="en-US" sz="1600" dirty="0" err="1">
                <a:latin typeface="Trebuchet MS" panose="020B0603020202020204" pitchFamily="34" charset="0"/>
              </a:rPr>
              <a:t>menggunakan</a:t>
            </a:r>
            <a:r>
              <a:rPr lang="en-US" sz="1600" dirty="0">
                <a:latin typeface="Trebuchet MS" panose="020B0603020202020204" pitchFamily="34" charset="0"/>
              </a:rPr>
              <a:t> </a:t>
            </a:r>
            <a:r>
              <a:rPr lang="en-US" sz="1600" dirty="0" err="1">
                <a:latin typeface="Trebuchet MS" panose="020B0603020202020204" pitchFamily="34" charset="0"/>
              </a:rPr>
              <a:t>Cust</a:t>
            </a:r>
            <a:r>
              <a:rPr lang="en-US" sz="1600" dirty="0">
                <a:latin typeface="Trebuchet MS" panose="020B0603020202020204" pitchFamily="34" charset="0"/>
              </a:rPr>
              <a:t># yang </a:t>
            </a:r>
            <a:r>
              <a:rPr lang="en-US" sz="1600" dirty="0" err="1">
                <a:latin typeface="Trebuchet MS" panose="020B0603020202020204" pitchFamily="34" charset="0"/>
              </a:rPr>
              <a:t>ada</a:t>
            </a:r>
            <a:r>
              <a:rPr lang="en-US" sz="1600" dirty="0">
                <a:latin typeface="Trebuchet MS" panose="020B0603020202020204" pitchFamily="34" charset="0"/>
              </a:rPr>
              <a:t> </a:t>
            </a:r>
            <a:r>
              <a:rPr lang="en-US" sz="1600" dirty="0" err="1">
                <a:latin typeface="Trebuchet MS" panose="020B0603020202020204" pitchFamily="34" charset="0"/>
              </a:rPr>
              <a:t>pada</a:t>
            </a:r>
            <a:r>
              <a:rPr lang="en-US" sz="1600" dirty="0">
                <a:latin typeface="Trebuchet MS" panose="020B0603020202020204" pitchFamily="34" charset="0"/>
              </a:rPr>
              <a:t> </a:t>
            </a:r>
            <a:r>
              <a:rPr lang="en-US" sz="1600" dirty="0" err="1">
                <a:latin typeface="Trebuchet MS" panose="020B0603020202020204" pitchFamily="34" charset="0"/>
              </a:rPr>
              <a:t>tabel</a:t>
            </a:r>
            <a:r>
              <a:rPr lang="en-US" sz="1600" dirty="0">
                <a:latin typeface="Trebuchet MS" panose="020B0603020202020204" pitchFamily="34" charset="0"/>
              </a:rPr>
              <a:t> Invoice </a:t>
            </a:r>
            <a:r>
              <a:rPr lang="en-US" sz="1600" dirty="0" err="1">
                <a:latin typeface="Trebuchet MS" panose="020B0603020202020204" pitchFamily="34" charset="0"/>
              </a:rPr>
              <a:t>untuk</a:t>
            </a:r>
            <a:r>
              <a:rPr lang="en-US" sz="1600" dirty="0">
                <a:latin typeface="Trebuchet MS" panose="020B0603020202020204" pitchFamily="34" charset="0"/>
              </a:rPr>
              <a:t> </a:t>
            </a:r>
            <a:r>
              <a:rPr lang="en-US" sz="1600" dirty="0" err="1">
                <a:latin typeface="Trebuchet MS" panose="020B0603020202020204" pitchFamily="34" charset="0"/>
              </a:rPr>
              <a:t>mendapatkan</a:t>
            </a:r>
            <a:r>
              <a:rPr lang="en-US" sz="1600" dirty="0">
                <a:latin typeface="Trebuchet MS" panose="020B0603020202020204" pitchFamily="34" charset="0"/>
              </a:rPr>
              <a:t> data </a:t>
            </a:r>
            <a:r>
              <a:rPr lang="en-US" sz="1600" dirty="0" err="1">
                <a:latin typeface="Trebuchet MS" panose="020B0603020202020204" pitchFamily="34" charset="0"/>
              </a:rPr>
              <a:t>nama</a:t>
            </a:r>
            <a:r>
              <a:rPr lang="en-US" sz="1600" dirty="0">
                <a:latin typeface="Trebuchet MS" panose="020B0603020202020204" pitchFamily="34" charset="0"/>
              </a:rPr>
              <a:t> </a:t>
            </a:r>
            <a:r>
              <a:rPr lang="en-US" sz="1600" dirty="0" err="1">
                <a:latin typeface="Trebuchet MS" panose="020B0603020202020204" pitchFamily="34" charset="0"/>
              </a:rPr>
              <a:t>pelanggan</a:t>
            </a:r>
            <a:r>
              <a:rPr lang="en-US" sz="1600" dirty="0">
                <a:latin typeface="Trebuchet MS" panose="020B0603020202020204" pitchFamily="34" charset="0"/>
              </a:rPr>
              <a:t> </a:t>
            </a:r>
            <a:r>
              <a:rPr lang="en-US" sz="1600" dirty="0" err="1">
                <a:latin typeface="Trebuchet MS" panose="020B0603020202020204" pitchFamily="34" charset="0"/>
              </a:rPr>
              <a:t>dan</a:t>
            </a:r>
            <a:r>
              <a:rPr lang="en-US" sz="1600" dirty="0">
                <a:latin typeface="Trebuchet MS" panose="020B0603020202020204" pitchFamily="34" charset="0"/>
              </a:rPr>
              <a:t> </a:t>
            </a:r>
            <a:r>
              <a:rPr lang="en-US" sz="1600" dirty="0" err="1">
                <a:latin typeface="Trebuchet MS" panose="020B0603020202020204" pitchFamily="34" charset="0"/>
              </a:rPr>
              <a:t>nomor</a:t>
            </a:r>
            <a:r>
              <a:rPr lang="en-US" sz="1600" dirty="0">
                <a:latin typeface="Trebuchet MS" panose="020B0603020202020204" pitchFamily="34" charset="0"/>
              </a:rPr>
              <a:t> </a:t>
            </a:r>
            <a:r>
              <a:rPr lang="en-US" sz="1600" dirty="0" err="1">
                <a:latin typeface="Trebuchet MS" panose="020B0603020202020204" pitchFamily="34" charset="0"/>
              </a:rPr>
              <a:t>teleponnya</a:t>
            </a:r>
            <a:r>
              <a:rPr lang="en-US" sz="1600" dirty="0">
                <a:latin typeface="Trebuchet MS" panose="020B0603020202020204" pitchFamily="34" charset="0"/>
              </a:rPr>
              <a:t> </a:t>
            </a:r>
            <a:r>
              <a:rPr lang="en-US" sz="1600" dirty="0" err="1">
                <a:latin typeface="Trebuchet MS" panose="020B0603020202020204" pitchFamily="34" charset="0"/>
              </a:rPr>
              <a:t>dari</a:t>
            </a:r>
            <a:r>
              <a:rPr lang="en-US" sz="1600" dirty="0">
                <a:latin typeface="Trebuchet MS" panose="020B0603020202020204" pitchFamily="34" charset="0"/>
              </a:rPr>
              <a:t> </a:t>
            </a:r>
            <a:r>
              <a:rPr lang="en-US" sz="1600" dirty="0" err="1">
                <a:latin typeface="Trebuchet MS" panose="020B0603020202020204" pitchFamily="34" charset="0"/>
              </a:rPr>
              <a:t>tabel</a:t>
            </a:r>
            <a:r>
              <a:rPr lang="en-US" sz="1600" dirty="0">
                <a:latin typeface="Trebuchet MS" panose="020B0603020202020204" pitchFamily="34" charset="0"/>
              </a:rPr>
              <a:t> Customer.</a:t>
            </a:r>
          </a:p>
          <a:p>
            <a:pPr>
              <a:lnSpc>
                <a:spcPct val="150000"/>
              </a:lnSpc>
            </a:pPr>
            <a:r>
              <a:rPr lang="en-US" sz="1600" dirty="0" smtClean="0">
                <a:latin typeface="Trebuchet MS" panose="020B0603020202020204" pitchFamily="34" charset="0"/>
              </a:rPr>
              <a:t>Database </a:t>
            </a:r>
            <a:r>
              <a:rPr lang="en-US" sz="1600" dirty="0">
                <a:latin typeface="Trebuchet MS" panose="020B0603020202020204" pitchFamily="34" charset="0"/>
              </a:rPr>
              <a:t>manager </a:t>
            </a:r>
            <a:r>
              <a:rPr lang="en-US" sz="1600" dirty="0" err="1">
                <a:latin typeface="Trebuchet MS" panose="020B0603020202020204" pitchFamily="34" charset="0"/>
              </a:rPr>
              <a:t>dapat</a:t>
            </a:r>
            <a:r>
              <a:rPr lang="en-US" sz="1600" dirty="0">
                <a:latin typeface="Trebuchet MS" panose="020B0603020202020204" pitchFamily="34" charset="0"/>
              </a:rPr>
              <a:t> me-</a:t>
            </a:r>
            <a:r>
              <a:rPr lang="en-US" sz="1600" dirty="0" err="1">
                <a:latin typeface="Trebuchet MS" panose="020B0603020202020204" pitchFamily="34" charset="0"/>
              </a:rPr>
              <a:t>relasikan</a:t>
            </a:r>
            <a:r>
              <a:rPr lang="en-US" sz="1600" dirty="0">
                <a:latin typeface="Trebuchet MS" panose="020B0603020202020204" pitchFamily="34" charset="0"/>
              </a:rPr>
              <a:t> </a:t>
            </a:r>
            <a:r>
              <a:rPr lang="en-US" sz="1600" dirty="0" err="1">
                <a:latin typeface="Trebuchet MS" panose="020B0603020202020204" pitchFamily="34" charset="0"/>
              </a:rPr>
              <a:t>tabel-tabel</a:t>
            </a:r>
            <a:r>
              <a:rPr lang="en-US" sz="1600" dirty="0">
                <a:latin typeface="Trebuchet MS" panose="020B0603020202020204" pitchFamily="34" charset="0"/>
              </a:rPr>
              <a:t> yang </a:t>
            </a:r>
            <a:r>
              <a:rPr lang="en-US" sz="1600" dirty="0" err="1">
                <a:latin typeface="Trebuchet MS" panose="020B0603020202020204" pitchFamily="34" charset="0"/>
              </a:rPr>
              <a:t>dibuatnya</a:t>
            </a:r>
            <a:r>
              <a:rPr lang="en-US" sz="1600" dirty="0">
                <a:latin typeface="Trebuchet MS" panose="020B0603020202020204" pitchFamily="34" charset="0"/>
              </a:rPr>
              <a:t>, </a:t>
            </a:r>
            <a:r>
              <a:rPr lang="en-US" sz="1600" dirty="0" err="1">
                <a:latin typeface="Trebuchet MS" panose="020B0603020202020204" pitchFamily="34" charset="0"/>
              </a:rPr>
              <a:t>dan</a:t>
            </a:r>
            <a:r>
              <a:rPr lang="en-US" sz="1600" dirty="0">
                <a:latin typeface="Trebuchet MS" panose="020B0603020202020204" pitchFamily="34" charset="0"/>
              </a:rPr>
              <a:t> </a:t>
            </a:r>
            <a:r>
              <a:rPr lang="en-US" sz="1600" dirty="0" err="1">
                <a:latin typeface="Trebuchet MS" panose="020B0603020202020204" pitchFamily="34" charset="0"/>
              </a:rPr>
              <a:t>dengan</a:t>
            </a:r>
            <a:r>
              <a:rPr lang="en-US" sz="1600" dirty="0">
                <a:latin typeface="Trebuchet MS" panose="020B0603020202020204" pitchFamily="34" charset="0"/>
              </a:rPr>
              <a:t> </a:t>
            </a:r>
            <a:r>
              <a:rPr lang="en-US" sz="1600" dirty="0" err="1">
                <a:latin typeface="Trebuchet MS" panose="020B0603020202020204" pitchFamily="34" charset="0"/>
              </a:rPr>
              <a:t>cara</a:t>
            </a:r>
            <a:r>
              <a:rPr lang="en-US" sz="1600" dirty="0">
                <a:latin typeface="Trebuchet MS" panose="020B0603020202020204" pitchFamily="34" charset="0"/>
              </a:rPr>
              <a:t> </a:t>
            </a:r>
            <a:r>
              <a:rPr lang="en-US" sz="1600" dirty="0" err="1">
                <a:latin typeface="Trebuchet MS" panose="020B0603020202020204" pitchFamily="34" charset="0"/>
              </a:rPr>
              <a:t>ini</a:t>
            </a:r>
            <a:r>
              <a:rPr lang="en-US" sz="1600" dirty="0">
                <a:latin typeface="Trebuchet MS" panose="020B0603020202020204" pitchFamily="34" charset="0"/>
              </a:rPr>
              <a:t> </a:t>
            </a:r>
            <a:r>
              <a:rPr lang="en-US" sz="1600" dirty="0" err="1">
                <a:latin typeface="Trebuchet MS" panose="020B0603020202020204" pitchFamily="34" charset="0"/>
              </a:rPr>
              <a:t>maka</a:t>
            </a:r>
            <a:r>
              <a:rPr lang="en-US" sz="1600" dirty="0">
                <a:latin typeface="Trebuchet MS" panose="020B0603020202020204" pitchFamily="34" charset="0"/>
              </a:rPr>
              <a:t> </a:t>
            </a:r>
            <a:r>
              <a:rPr lang="en-US" sz="1600" dirty="0" err="1">
                <a:latin typeface="Trebuchet MS" panose="020B0603020202020204" pitchFamily="34" charset="0"/>
              </a:rPr>
              <a:t>akan</a:t>
            </a:r>
            <a:r>
              <a:rPr lang="en-US" sz="1600" dirty="0">
                <a:latin typeface="Trebuchet MS" panose="020B0603020202020204" pitchFamily="34" charset="0"/>
              </a:rPr>
              <a:t> </a:t>
            </a:r>
            <a:r>
              <a:rPr lang="en-US" sz="1600" dirty="0" err="1">
                <a:latin typeface="Trebuchet MS" panose="020B0603020202020204" pitchFamily="34" charset="0"/>
              </a:rPr>
              <a:t>terbentuk</a:t>
            </a:r>
            <a:r>
              <a:rPr lang="en-US" sz="1600" dirty="0">
                <a:latin typeface="Trebuchet MS" panose="020B0603020202020204" pitchFamily="34" charset="0"/>
              </a:rPr>
              <a:t> database yang </a:t>
            </a:r>
            <a:r>
              <a:rPr lang="en-US" sz="1600" dirty="0" err="1">
                <a:latin typeface="Trebuchet MS" panose="020B0603020202020204" pitchFamily="34" charset="0"/>
              </a:rPr>
              <a:t>dinamakan</a:t>
            </a:r>
            <a:r>
              <a:rPr lang="en-US" sz="1600" dirty="0">
                <a:latin typeface="Trebuchet MS" panose="020B0603020202020204" pitchFamily="34" charset="0"/>
              </a:rPr>
              <a:t> </a:t>
            </a:r>
            <a:r>
              <a:rPr lang="en-US" sz="1600" dirty="0" err="1">
                <a:latin typeface="Trebuchet MS" panose="020B0603020202020204" pitchFamily="34" charset="0"/>
              </a:rPr>
              <a:t>dengan</a:t>
            </a:r>
            <a:r>
              <a:rPr lang="en-US" sz="1600" dirty="0">
                <a:latin typeface="Trebuchet MS" panose="020B0603020202020204" pitchFamily="34" charset="0"/>
              </a:rPr>
              <a:t> </a:t>
            </a:r>
            <a:r>
              <a:rPr lang="en-US" sz="1600" i="1" dirty="0">
                <a:latin typeface="Trebuchet MS" panose="020B0603020202020204" pitchFamily="34" charset="0"/>
              </a:rPr>
              <a:t>relational database</a:t>
            </a:r>
            <a:r>
              <a:rPr lang="en-US" sz="1600" dirty="0">
                <a:latin typeface="Trebuchet MS" panose="020B0603020202020204" pitchFamily="34" charset="0"/>
              </a:rPr>
              <a:t>.</a:t>
            </a:r>
          </a:p>
          <a:p>
            <a:pPr>
              <a:lnSpc>
                <a:spcPct val="150000"/>
              </a:lnSpc>
            </a:pPr>
            <a:r>
              <a:rPr lang="en-US" sz="1600" dirty="0" err="1" smtClean="0">
                <a:latin typeface="Trebuchet MS" panose="020B0603020202020204" pitchFamily="34" charset="0"/>
              </a:rPr>
              <a:t>Catatan</a:t>
            </a:r>
            <a:r>
              <a:rPr lang="en-US" sz="1600" dirty="0">
                <a:latin typeface="Trebuchet MS" panose="020B0603020202020204" pitchFamily="34" charset="0"/>
              </a:rPr>
              <a:t>:</a:t>
            </a:r>
          </a:p>
          <a:p>
            <a:pPr>
              <a:lnSpc>
                <a:spcPct val="150000"/>
              </a:lnSpc>
            </a:pPr>
            <a:r>
              <a:rPr lang="en-US" sz="1600" dirty="0" err="1">
                <a:latin typeface="Trebuchet MS" panose="020B0603020202020204" pitchFamily="34" charset="0"/>
              </a:rPr>
              <a:t>Jika</a:t>
            </a:r>
            <a:r>
              <a:rPr lang="en-US" sz="1600" dirty="0">
                <a:latin typeface="Trebuchet MS" panose="020B0603020202020204" pitchFamily="34" charset="0"/>
              </a:rPr>
              <a:t> </a:t>
            </a:r>
            <a:r>
              <a:rPr lang="en-US" sz="1600" dirty="0" err="1">
                <a:latin typeface="Trebuchet MS" panose="020B0603020202020204" pitchFamily="34" charset="0"/>
              </a:rPr>
              <a:t>kita</a:t>
            </a:r>
            <a:r>
              <a:rPr lang="en-US" sz="1600" dirty="0">
                <a:latin typeface="Trebuchet MS" panose="020B0603020202020204" pitchFamily="34" charset="0"/>
              </a:rPr>
              <a:t> </a:t>
            </a:r>
            <a:r>
              <a:rPr lang="en-US" sz="1600" dirty="0" err="1">
                <a:latin typeface="Trebuchet MS" panose="020B0603020202020204" pitchFamily="34" charset="0"/>
              </a:rPr>
              <a:t>memiliki</a:t>
            </a:r>
            <a:r>
              <a:rPr lang="en-US" sz="1600" dirty="0">
                <a:latin typeface="Trebuchet MS" panose="020B0603020202020204" pitchFamily="34" charset="0"/>
              </a:rPr>
              <a:t> data yang </a:t>
            </a:r>
            <a:r>
              <a:rPr lang="en-US" sz="1600" dirty="0" err="1">
                <a:latin typeface="Trebuchet MS" panose="020B0603020202020204" pitchFamily="34" charset="0"/>
              </a:rPr>
              <a:t>banyak</a:t>
            </a:r>
            <a:r>
              <a:rPr lang="en-US" sz="1600" dirty="0">
                <a:latin typeface="Trebuchet MS" panose="020B0603020202020204" pitchFamily="34" charset="0"/>
              </a:rPr>
              <a:t> </a:t>
            </a:r>
            <a:r>
              <a:rPr lang="en-US" sz="1600" dirty="0" err="1">
                <a:latin typeface="Trebuchet MS" panose="020B0603020202020204" pitchFamily="34" charset="0"/>
              </a:rPr>
              <a:t>mengandung</a:t>
            </a:r>
            <a:r>
              <a:rPr lang="en-US" sz="1600" dirty="0">
                <a:latin typeface="Trebuchet MS" panose="020B0603020202020204" pitchFamily="34" charset="0"/>
              </a:rPr>
              <a:t> </a:t>
            </a:r>
            <a:r>
              <a:rPr lang="en-US" sz="1600" dirty="0" err="1">
                <a:latin typeface="Trebuchet MS" panose="020B0603020202020204" pitchFamily="34" charset="0"/>
              </a:rPr>
              <a:t>duplikasi</a:t>
            </a:r>
            <a:r>
              <a:rPr lang="en-US" sz="1600" dirty="0">
                <a:latin typeface="Trebuchet MS" panose="020B0603020202020204" pitchFamily="34" charset="0"/>
              </a:rPr>
              <a:t> </a:t>
            </a:r>
            <a:r>
              <a:rPr lang="en-US" sz="1600" dirty="0" err="1">
                <a:latin typeface="Trebuchet MS" panose="020B0603020202020204" pitchFamily="34" charset="0"/>
              </a:rPr>
              <a:t>seperti</a:t>
            </a:r>
            <a:r>
              <a:rPr lang="en-US" sz="1600" dirty="0">
                <a:latin typeface="Trebuchet MS" panose="020B0603020202020204" pitchFamily="34" charset="0"/>
              </a:rPr>
              <a:t> </a:t>
            </a:r>
            <a:r>
              <a:rPr lang="en-US" sz="1600" dirty="0" err="1">
                <a:latin typeface="Trebuchet MS" panose="020B0603020202020204" pitchFamily="34" charset="0"/>
              </a:rPr>
              <a:t>contoh</a:t>
            </a:r>
            <a:r>
              <a:rPr lang="en-US" sz="1600" dirty="0">
                <a:latin typeface="Trebuchet MS" panose="020B0603020202020204" pitchFamily="34" charset="0"/>
              </a:rPr>
              <a:t> </a:t>
            </a:r>
            <a:r>
              <a:rPr lang="en-US" sz="1600" dirty="0" err="1">
                <a:latin typeface="Trebuchet MS" panose="020B0603020202020204" pitchFamily="34" charset="0"/>
              </a:rPr>
              <a:t>tabel</a:t>
            </a:r>
            <a:r>
              <a:rPr lang="en-US" sz="1600" dirty="0">
                <a:latin typeface="Trebuchet MS" panose="020B0603020202020204" pitchFamily="34" charset="0"/>
              </a:rPr>
              <a:t> di </a:t>
            </a:r>
            <a:r>
              <a:rPr lang="en-US" sz="1600" dirty="0" err="1">
                <a:latin typeface="Trebuchet MS" panose="020B0603020202020204" pitchFamily="34" charset="0"/>
              </a:rPr>
              <a:t>atas</a:t>
            </a:r>
            <a:r>
              <a:rPr lang="en-US" sz="1600" dirty="0">
                <a:latin typeface="Trebuchet MS" panose="020B0603020202020204" pitchFamily="34" charset="0"/>
              </a:rPr>
              <a:t> (</a:t>
            </a:r>
            <a:r>
              <a:rPr lang="en-US" sz="1600" dirty="0" err="1">
                <a:latin typeface="Trebuchet MS" panose="020B0603020202020204" pitchFamily="34" charset="0"/>
              </a:rPr>
              <a:t>tabel</a:t>
            </a:r>
            <a:r>
              <a:rPr lang="en-US" sz="1600" dirty="0">
                <a:latin typeface="Trebuchet MS" panose="020B0603020202020204" pitchFamily="34" charset="0"/>
              </a:rPr>
              <a:t> yang </a:t>
            </a:r>
            <a:r>
              <a:rPr lang="en-US" sz="1600" dirty="0" err="1">
                <a:latin typeface="Trebuchet MS" panose="020B0603020202020204" pitchFamily="34" charset="0"/>
              </a:rPr>
              <a:t>belum</a:t>
            </a:r>
            <a:r>
              <a:rPr lang="en-US" sz="1600" dirty="0">
                <a:latin typeface="Trebuchet MS" panose="020B0603020202020204" pitchFamily="34" charset="0"/>
              </a:rPr>
              <a:t> di </a:t>
            </a:r>
            <a:r>
              <a:rPr lang="en-US" sz="1600" dirty="0" err="1">
                <a:latin typeface="Trebuchet MS" panose="020B0603020202020204" pitchFamily="34" charset="0"/>
              </a:rPr>
              <a:t>normalisasi</a:t>
            </a:r>
            <a:r>
              <a:rPr lang="en-US" sz="1600" dirty="0">
                <a:latin typeface="Trebuchet MS" panose="020B0603020202020204" pitchFamily="34" charset="0"/>
              </a:rPr>
              <a:t>), </a:t>
            </a:r>
            <a:r>
              <a:rPr lang="en-US" sz="1600" dirty="0" err="1">
                <a:latin typeface="Trebuchet MS" panose="020B0603020202020204" pitchFamily="34" charset="0"/>
              </a:rPr>
              <a:t>maka</a:t>
            </a:r>
            <a:r>
              <a:rPr lang="en-US" sz="1600" dirty="0">
                <a:latin typeface="Trebuchet MS" panose="020B0603020202020204" pitchFamily="34" charset="0"/>
              </a:rPr>
              <a:t> </a:t>
            </a:r>
            <a:r>
              <a:rPr lang="en-US" sz="1600" dirty="0" err="1">
                <a:latin typeface="Trebuchet MS" panose="020B0603020202020204" pitchFamily="34" charset="0"/>
              </a:rPr>
              <a:t>kita</a:t>
            </a:r>
            <a:r>
              <a:rPr lang="en-US" sz="1600" dirty="0">
                <a:latin typeface="Trebuchet MS" panose="020B0603020202020204" pitchFamily="34" charset="0"/>
              </a:rPr>
              <a:t> </a:t>
            </a:r>
            <a:r>
              <a:rPr lang="en-US" sz="1600" dirty="0" err="1">
                <a:latin typeface="Trebuchet MS" panose="020B0603020202020204" pitchFamily="34" charset="0"/>
              </a:rPr>
              <a:t>tidak</a:t>
            </a:r>
            <a:r>
              <a:rPr lang="en-US" sz="1600" dirty="0">
                <a:latin typeface="Trebuchet MS" panose="020B0603020202020204" pitchFamily="34" charset="0"/>
              </a:rPr>
              <a:t> </a:t>
            </a:r>
            <a:r>
              <a:rPr lang="en-US" sz="1600" dirty="0" err="1">
                <a:latin typeface="Trebuchet MS" panose="020B0603020202020204" pitchFamily="34" charset="0"/>
              </a:rPr>
              <a:t>menggunakan</a:t>
            </a:r>
            <a:r>
              <a:rPr lang="en-US" sz="1600" dirty="0">
                <a:latin typeface="Trebuchet MS" panose="020B0603020202020204" pitchFamily="34" charset="0"/>
              </a:rPr>
              <a:t> </a:t>
            </a:r>
            <a:r>
              <a:rPr lang="en-US" sz="1600" dirty="0" err="1">
                <a:latin typeface="Trebuchet MS" panose="020B0603020202020204" pitchFamily="34" charset="0"/>
              </a:rPr>
              <a:t>sesuatu</a:t>
            </a:r>
            <a:r>
              <a:rPr lang="en-US" sz="1600" dirty="0">
                <a:latin typeface="Trebuchet MS" panose="020B0603020202020204" pitchFamily="34" charset="0"/>
              </a:rPr>
              <a:t> yang </a:t>
            </a:r>
            <a:r>
              <a:rPr lang="en-US" sz="1600" dirty="0" err="1">
                <a:latin typeface="Trebuchet MS" panose="020B0603020202020204" pitchFamily="34" charset="0"/>
              </a:rPr>
              <a:t>dinamakan</a:t>
            </a:r>
            <a:r>
              <a:rPr lang="en-US" sz="1600" dirty="0">
                <a:latin typeface="Trebuchet MS" panose="020B0603020202020204" pitchFamily="34" charset="0"/>
              </a:rPr>
              <a:t> “</a:t>
            </a:r>
            <a:r>
              <a:rPr lang="en-US" sz="1600" i="1" dirty="0">
                <a:latin typeface="Trebuchet MS" panose="020B0603020202020204" pitchFamily="34" charset="0"/>
              </a:rPr>
              <a:t>relational</a:t>
            </a:r>
            <a:r>
              <a:rPr lang="en-US" sz="1600" dirty="0">
                <a:latin typeface="Trebuchet MS" panose="020B0603020202020204" pitchFamily="34" charset="0"/>
              </a:rPr>
              <a:t>”, </a:t>
            </a:r>
            <a:r>
              <a:rPr lang="en-US" sz="1600" dirty="0" err="1">
                <a:latin typeface="Trebuchet MS" panose="020B0603020202020204" pitchFamily="34" charset="0"/>
              </a:rPr>
              <a:t>hal</a:t>
            </a:r>
            <a:r>
              <a:rPr lang="en-US" sz="1600" dirty="0">
                <a:latin typeface="Trebuchet MS" panose="020B0603020202020204" pitchFamily="34" charset="0"/>
              </a:rPr>
              <a:t> </a:t>
            </a:r>
            <a:r>
              <a:rPr lang="en-US" sz="1600" dirty="0" err="1">
                <a:latin typeface="Trebuchet MS" panose="020B0603020202020204" pitchFamily="34" charset="0"/>
              </a:rPr>
              <a:t>ini</a:t>
            </a:r>
            <a:r>
              <a:rPr lang="en-US" sz="1600" dirty="0">
                <a:latin typeface="Trebuchet MS" panose="020B0603020202020204" pitchFamily="34" charset="0"/>
              </a:rPr>
              <a:t> </a:t>
            </a:r>
            <a:r>
              <a:rPr lang="en-US" sz="1600" dirty="0" err="1">
                <a:latin typeface="Trebuchet MS" panose="020B0603020202020204" pitchFamily="34" charset="0"/>
              </a:rPr>
              <a:t>sering</a:t>
            </a:r>
            <a:r>
              <a:rPr lang="en-US" sz="1600" dirty="0">
                <a:latin typeface="Trebuchet MS" panose="020B0603020202020204" pitchFamily="34" charset="0"/>
              </a:rPr>
              <a:t> </a:t>
            </a:r>
            <a:r>
              <a:rPr lang="en-US" sz="1600" dirty="0" err="1">
                <a:latin typeface="Trebuchet MS" panose="020B0603020202020204" pitchFamily="34" charset="0"/>
              </a:rPr>
              <a:t>terjadi</a:t>
            </a:r>
            <a:r>
              <a:rPr lang="en-US" sz="1600" dirty="0">
                <a:latin typeface="Trebuchet MS" panose="020B0603020202020204" pitchFamily="34" charset="0"/>
              </a:rPr>
              <a:t> </a:t>
            </a:r>
            <a:r>
              <a:rPr lang="en-US" sz="1600" dirty="0" err="1">
                <a:latin typeface="Trebuchet MS" panose="020B0603020202020204" pitchFamily="34" charset="0"/>
              </a:rPr>
              <a:t>pada</a:t>
            </a:r>
            <a:r>
              <a:rPr lang="en-US" sz="1600" dirty="0">
                <a:latin typeface="Trebuchet MS" panose="020B0603020202020204" pitchFamily="34" charset="0"/>
              </a:rPr>
              <a:t> users yang </a:t>
            </a:r>
            <a:r>
              <a:rPr lang="en-US" sz="1600" dirty="0" err="1">
                <a:latin typeface="Trebuchet MS" panose="020B0603020202020204" pitchFamily="34" charset="0"/>
              </a:rPr>
              <a:t>menggunakan</a:t>
            </a:r>
            <a:r>
              <a:rPr lang="en-US" sz="1600" dirty="0">
                <a:latin typeface="Trebuchet MS" panose="020B0603020202020204" pitchFamily="34" charset="0"/>
              </a:rPr>
              <a:t> </a:t>
            </a:r>
            <a:r>
              <a:rPr lang="en-US" sz="1600" dirty="0" err="1">
                <a:latin typeface="Trebuchet MS" panose="020B0603020202020204" pitchFamily="34" charset="0"/>
              </a:rPr>
              <a:t>aplikasi-aplikasi</a:t>
            </a:r>
            <a:r>
              <a:rPr lang="en-US" sz="1600" dirty="0">
                <a:latin typeface="Trebuchet MS" panose="020B0603020202020204" pitchFamily="34" charset="0"/>
              </a:rPr>
              <a:t> spreadsheet </a:t>
            </a:r>
            <a:r>
              <a:rPr lang="en-US" sz="1600" dirty="0" err="1">
                <a:latin typeface="Trebuchet MS" panose="020B0603020202020204" pitchFamily="34" charset="0"/>
              </a:rPr>
              <a:t>seperti</a:t>
            </a:r>
            <a:r>
              <a:rPr lang="en-US" sz="1600" dirty="0">
                <a:latin typeface="Trebuchet MS" panose="020B0603020202020204" pitchFamily="34" charset="0"/>
              </a:rPr>
              <a:t> Microsoft Excel.</a:t>
            </a:r>
          </a:p>
        </p:txBody>
      </p:sp>
      <p:sp>
        <p:nvSpPr>
          <p:cNvPr id="4" name="Rectangle 3"/>
          <p:cNvSpPr>
            <a:spLocks noChangeArrowheads="1"/>
          </p:cNvSpPr>
          <p:nvPr/>
        </p:nvSpPr>
        <p:spPr bwMode="auto">
          <a:xfrm>
            <a:off x="569259" y="318247"/>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NORMALISASI</a:t>
            </a:r>
          </a:p>
        </p:txBody>
      </p:sp>
    </p:spTree>
    <p:extLst>
      <p:ext uri="{BB962C8B-B14F-4D97-AF65-F5344CB8AC3E}">
        <p14:creationId xmlns:p14="http://schemas.microsoft.com/office/powerpoint/2010/main" val="3750573840"/>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fontScale="90000"/>
          </a:bodyPr>
          <a:lstStyle/>
          <a:p>
            <a:r>
              <a:rPr lang="en-US" altLang="en-US" sz="4000" b="1" smtClean="0"/>
              <a:t>Bentuk Normal Tahap Pertama </a:t>
            </a:r>
            <a:br>
              <a:rPr lang="en-US" altLang="en-US" sz="4000" b="1" smtClean="0"/>
            </a:br>
            <a:r>
              <a:rPr lang="en-US" altLang="en-US" sz="4000" b="1" smtClean="0"/>
              <a:t>(1st Normal Form / 1NF)</a:t>
            </a:r>
          </a:p>
        </p:txBody>
      </p:sp>
      <p:sp>
        <p:nvSpPr>
          <p:cNvPr id="14339" name="Rectangle 3"/>
          <p:cNvSpPr>
            <a:spLocks noGrp="1" noChangeArrowheads="1"/>
          </p:cNvSpPr>
          <p:nvPr>
            <p:ph idx="1"/>
          </p:nvPr>
        </p:nvSpPr>
        <p:spPr bwMode="auto">
          <a:xfrm>
            <a:off x="457200" y="1600200"/>
            <a:ext cx="8229600" cy="4133850"/>
          </a:xfrm>
        </p:spPr>
        <p:txBody>
          <a:bodyPr wrap="square" numCol="1" anchor="t" anchorCtr="0" compatLnSpc="1">
            <a:prstTxWarp prst="textNoShape">
              <a:avLst/>
            </a:prstTxWarp>
            <a:normAutofit lnSpcReduction="10000"/>
          </a:bodyPr>
          <a:lstStyle/>
          <a:p>
            <a:r>
              <a:rPr lang="en-US" altLang="en-US" sz="3600" smtClean="0"/>
              <a:t>Bentuk normal 1NF terpenuhi jika sebuah tabel tidak memiliki atribut bernilai banyak (</a:t>
            </a:r>
            <a:r>
              <a:rPr lang="en-US" altLang="en-US" sz="3600" i="1" smtClean="0"/>
              <a:t>multivalued attribute</a:t>
            </a:r>
            <a:r>
              <a:rPr lang="en-US" altLang="en-US" sz="3600" smtClean="0"/>
              <a:t>), atribut composite atau kombinasinya dalam domain data yang sama. </a:t>
            </a:r>
          </a:p>
          <a:p>
            <a:r>
              <a:rPr lang="en-US" altLang="en-US" sz="3600" smtClean="0"/>
              <a:t>Setiap atribut dalam tabel tersebut harus bernilai </a:t>
            </a:r>
            <a:r>
              <a:rPr lang="en-US" altLang="en-US" sz="3600" i="1" smtClean="0"/>
              <a:t>atomic</a:t>
            </a:r>
            <a:r>
              <a:rPr lang="en-US" altLang="en-US" sz="3600" smtClean="0"/>
              <a:t> (tidak dapat dibagi-bagi lagi) </a:t>
            </a:r>
          </a:p>
        </p:txBody>
      </p:sp>
    </p:spTree>
    <p:extLst>
      <p:ext uri="{BB962C8B-B14F-4D97-AF65-F5344CB8AC3E}">
        <p14:creationId xmlns:p14="http://schemas.microsoft.com/office/powerpoint/2010/main" val="2248248513"/>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smtClean="0"/>
              <a:t>Contoh 1</a:t>
            </a:r>
          </a:p>
        </p:txBody>
      </p:sp>
      <p:sp>
        <p:nvSpPr>
          <p:cNvPr id="15363" name="Rectangle 3"/>
          <p:cNvSpPr>
            <a:spLocks noGrp="1" noChangeArrowheads="1"/>
          </p:cNvSpPr>
          <p:nvPr>
            <p:ph type="body" sz="half" idx="1"/>
          </p:nvPr>
        </p:nvSpPr>
        <p:spPr bwMode="auto">
          <a:xfrm>
            <a:off x="468313" y="1166813"/>
            <a:ext cx="4259262" cy="533400"/>
          </a:xfrm>
        </p:spPr>
        <p:txBody>
          <a:bodyPr wrap="square" numCol="1" anchor="t" anchorCtr="0" compatLnSpc="1">
            <a:prstTxWarp prst="textNoShape">
              <a:avLst/>
            </a:prstTxWarp>
          </a:bodyPr>
          <a:lstStyle/>
          <a:p>
            <a:pPr>
              <a:buFont typeface="Wingdings" panose="05000000000000000000" pitchFamily="2" charset="2"/>
              <a:buNone/>
            </a:pPr>
            <a:r>
              <a:rPr lang="en-US" altLang="en-US" sz="2400" smtClean="0"/>
              <a:t>Misal data mahasiswa sbb:</a:t>
            </a:r>
          </a:p>
        </p:txBody>
      </p:sp>
      <p:graphicFrame>
        <p:nvGraphicFramePr>
          <p:cNvPr id="15364" name="Object 4"/>
          <p:cNvGraphicFramePr>
            <a:graphicFrameLocks noGrp="1" noChangeAspect="1"/>
          </p:cNvGraphicFramePr>
          <p:nvPr>
            <p:ph sz="quarter" idx="2"/>
          </p:nvPr>
        </p:nvGraphicFramePr>
        <p:xfrm>
          <a:off x="1692275" y="1844675"/>
          <a:ext cx="5903913" cy="1354138"/>
        </p:xfrm>
        <a:graphic>
          <a:graphicData uri="http://schemas.openxmlformats.org/presentationml/2006/ole">
            <mc:AlternateContent xmlns:mc="http://schemas.openxmlformats.org/markup-compatibility/2006">
              <mc:Choice xmlns:v="urn:schemas-microsoft-com:vml" Requires="v">
                <p:oleObj spid="_x0000_s11272" name="Bitmap Image" r:id="rId3" imgW="5649114" imgH="914286" progId="Paint.Picture">
                  <p:embed/>
                </p:oleObj>
              </mc:Choice>
              <mc:Fallback>
                <p:oleObj name="Bitmap Image" r:id="rId3" imgW="5649114" imgH="914286" progId="Paint.Picture">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1844675"/>
                        <a:ext cx="5903913"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5" name="Object 7"/>
          <p:cNvGraphicFramePr>
            <a:graphicFrameLocks noGrp="1" noChangeAspect="1"/>
          </p:cNvGraphicFramePr>
          <p:nvPr>
            <p:ph sz="quarter" idx="3"/>
          </p:nvPr>
        </p:nvGraphicFramePr>
        <p:xfrm>
          <a:off x="1692275" y="3789363"/>
          <a:ext cx="6696075" cy="1700212"/>
        </p:xfrm>
        <a:graphic>
          <a:graphicData uri="http://schemas.openxmlformats.org/presentationml/2006/ole">
            <mc:AlternateContent xmlns:mc="http://schemas.openxmlformats.org/markup-compatibility/2006">
              <mc:Choice xmlns:v="urn:schemas-microsoft-com:vml" Requires="v">
                <p:oleObj spid="_x0000_s11273" name="Bitmap Image" r:id="rId5" imgW="5668166" imgH="1305107" progId="Paint.Picture">
                  <p:embed/>
                </p:oleObj>
              </mc:Choice>
              <mc:Fallback>
                <p:oleObj name="Bitmap Image" r:id="rId5" imgW="5668166" imgH="1305107" progId="Paint.Picture">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3789363"/>
                        <a:ext cx="6696075"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3974" name="Rectangle 6"/>
          <p:cNvSpPr>
            <a:spLocks noChangeArrowheads="1"/>
          </p:cNvSpPr>
          <p:nvPr/>
        </p:nvSpPr>
        <p:spPr bwMode="auto">
          <a:xfrm>
            <a:off x="468313" y="3500438"/>
            <a:ext cx="1079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defRPr/>
            </a:pPr>
            <a:r>
              <a:rPr lang="en-US" altLang="en-US" sz="2400">
                <a:effectLst>
                  <a:outerShdw blurRad="38100" dist="38100" dir="2700000" algn="tl">
                    <a:srgbClr val="000000"/>
                  </a:outerShdw>
                </a:effectLst>
              </a:rPr>
              <a:t>Atau:</a:t>
            </a:r>
          </a:p>
        </p:txBody>
      </p:sp>
      <p:sp>
        <p:nvSpPr>
          <p:cNvPr id="15367" name="Rectangle 9"/>
          <p:cNvSpPr>
            <a:spLocks noChangeArrowheads="1"/>
          </p:cNvSpPr>
          <p:nvPr/>
        </p:nvSpPr>
        <p:spPr bwMode="auto">
          <a:xfrm>
            <a:off x="395288" y="5805488"/>
            <a:ext cx="6983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t>Tabel-tabel di atas tidak memenuhi syarat 1NF</a:t>
            </a:r>
            <a:r>
              <a:rPr lang="en-US" altLang="en-US" b="1"/>
              <a:t> </a:t>
            </a:r>
          </a:p>
        </p:txBody>
      </p:sp>
    </p:spTree>
    <p:extLst>
      <p:ext uri="{BB962C8B-B14F-4D97-AF65-F5344CB8AC3E}">
        <p14:creationId xmlns:p14="http://schemas.microsoft.com/office/powerpoint/2010/main" val="3665432201"/>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smtClean="0"/>
              <a:t>Contoh 1</a:t>
            </a:r>
          </a:p>
        </p:txBody>
      </p:sp>
      <p:sp>
        <p:nvSpPr>
          <p:cNvPr id="16387" name="Rectangle 3"/>
          <p:cNvSpPr>
            <a:spLocks noGrp="1" noChangeArrowheads="1"/>
          </p:cNvSpPr>
          <p:nvPr>
            <p:ph type="body" sz="half" idx="1"/>
          </p:nvPr>
        </p:nvSpPr>
        <p:spPr bwMode="auto">
          <a:xfrm>
            <a:off x="457200" y="1600200"/>
            <a:ext cx="4038600" cy="533400"/>
          </a:xfrm>
        </p:spPr>
        <p:txBody>
          <a:bodyPr wrap="square" numCol="1" anchor="t" anchorCtr="0" compatLnSpc="1">
            <a:prstTxWarp prst="textNoShape">
              <a:avLst/>
            </a:prstTxWarp>
          </a:bodyPr>
          <a:lstStyle/>
          <a:p>
            <a:pPr>
              <a:buFont typeface="Wingdings" panose="05000000000000000000" pitchFamily="2" charset="2"/>
              <a:buNone/>
            </a:pPr>
            <a:r>
              <a:rPr lang="en-US" altLang="en-US" sz="2800" smtClean="0"/>
              <a:t>Didekomposisi menjadi:</a:t>
            </a:r>
          </a:p>
        </p:txBody>
      </p:sp>
      <p:graphicFrame>
        <p:nvGraphicFramePr>
          <p:cNvPr id="16388" name="Object 5"/>
          <p:cNvGraphicFramePr>
            <a:graphicFrameLocks noGrp="1" noChangeAspect="1"/>
          </p:cNvGraphicFramePr>
          <p:nvPr>
            <p:ph sz="quarter" idx="2"/>
          </p:nvPr>
        </p:nvGraphicFramePr>
        <p:xfrm>
          <a:off x="971550" y="2636838"/>
          <a:ext cx="4105275" cy="1230312"/>
        </p:xfrm>
        <a:graphic>
          <a:graphicData uri="http://schemas.openxmlformats.org/presentationml/2006/ole">
            <mc:AlternateContent xmlns:mc="http://schemas.openxmlformats.org/markup-compatibility/2006">
              <mc:Choice xmlns:v="urn:schemas-microsoft-com:vml" Requires="v">
                <p:oleObj spid="_x0000_s12296" name="Bitmap Image" r:id="rId3" imgW="2514286" imgH="895238" progId="Paint.Picture">
                  <p:embed/>
                </p:oleObj>
              </mc:Choice>
              <mc:Fallback>
                <p:oleObj name="Bitmap Image" r:id="rId3" imgW="2514286" imgH="895238" progId="Paint.Picture">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2636838"/>
                        <a:ext cx="4105275"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9" name="Object 8"/>
          <p:cNvGraphicFramePr>
            <a:graphicFrameLocks noGrp="1" noChangeAspect="1"/>
          </p:cNvGraphicFramePr>
          <p:nvPr>
            <p:ph sz="quarter" idx="3"/>
          </p:nvPr>
        </p:nvGraphicFramePr>
        <p:xfrm>
          <a:off x="1463675" y="4508500"/>
          <a:ext cx="4260850" cy="1884363"/>
        </p:xfrm>
        <a:graphic>
          <a:graphicData uri="http://schemas.openxmlformats.org/presentationml/2006/ole">
            <mc:AlternateContent xmlns:mc="http://schemas.openxmlformats.org/markup-compatibility/2006">
              <mc:Choice xmlns:v="urn:schemas-microsoft-com:vml" Requires="v">
                <p:oleObj spid="_x0000_s12297" name="Bitmap Image" r:id="rId5" imgW="3086531" imgH="1743318" progId="Paint.Picture">
                  <p:embed/>
                </p:oleObj>
              </mc:Choice>
              <mc:Fallback>
                <p:oleObj name="Bitmap Image" r:id="rId5" imgW="3086531" imgH="1743318" progId="Paint.Picture">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3675" y="4508500"/>
                        <a:ext cx="4260850"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044" name="Rectangle 4"/>
          <p:cNvSpPr>
            <a:spLocks noChangeArrowheads="1"/>
          </p:cNvSpPr>
          <p:nvPr/>
        </p:nvSpPr>
        <p:spPr bwMode="auto">
          <a:xfrm>
            <a:off x="468313" y="2205038"/>
            <a:ext cx="2951162"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80000"/>
              <a:buFont typeface="Wingdings" panose="05000000000000000000" pitchFamily="2" charset="2"/>
              <a:buChar char="Ø"/>
              <a:defRPr sz="3200">
                <a:solidFill>
                  <a:schemeClr val="tx1"/>
                </a:solidFill>
                <a:effectLst>
                  <a:outerShdw blurRad="38100" dist="38100" dir="2700000" algn="tl">
                    <a:srgbClr val="000000"/>
                  </a:outerShdw>
                </a:effectLst>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effectLst>
                  <a:outerShdw blurRad="38100" dist="38100" dir="2700000" algn="tl">
                    <a:srgbClr val="000000"/>
                  </a:outerShdw>
                </a:effectLst>
                <a:latin typeface="Arial" panose="020B0604020202020204" pitchFamily="34" charset="0"/>
              </a:defRPr>
            </a:lvl2pPr>
            <a:lvl3pPr marL="1143000" indent="-228600">
              <a:spcBef>
                <a:spcPct val="20000"/>
              </a:spcBef>
              <a:buClr>
                <a:schemeClr val="accent2"/>
              </a:buClr>
              <a:buChar char="•"/>
              <a:defRPr sz="2400">
                <a:solidFill>
                  <a:schemeClr val="tx1"/>
                </a:solidFill>
                <a:effectLst>
                  <a:outerShdw blurRad="38100" dist="38100" dir="2700000" algn="tl">
                    <a:srgbClr val="000000"/>
                  </a:outerShdw>
                </a:effectLst>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effectLst>
                  <a:outerShdw blurRad="38100" dist="38100" dir="2700000" algn="tl">
                    <a:srgbClr val="000000"/>
                  </a:outerShdw>
                </a:effectLst>
                <a:latin typeface="Arial" panose="020B0604020202020204" pitchFamily="34" charset="0"/>
              </a:defRPr>
            </a:lvl4pPr>
            <a:lvl5pPr marL="2057400" indent="-228600">
              <a:spcBef>
                <a:spcPct val="20000"/>
              </a:spcBef>
              <a:buClr>
                <a:schemeClr val="hlink"/>
              </a:buClr>
              <a:buChar char="•"/>
              <a:defRPr sz="2000">
                <a:solidFill>
                  <a:schemeClr val="tx1"/>
                </a:solidFill>
                <a:effectLst>
                  <a:outerShdw blurRad="38100" dist="38100" dir="2700000" algn="tl">
                    <a:srgbClr val="000000"/>
                  </a:outerShdw>
                </a:effectLst>
                <a:latin typeface="Arial" panose="020B0604020202020204" pitchFamily="34" charset="0"/>
              </a:defRPr>
            </a:lvl5pPr>
            <a:lvl6pPr marL="2514600" indent="-22860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Arial" panose="020B0604020202020204" pitchFamily="34" charset="0"/>
              </a:defRPr>
            </a:lvl6pPr>
            <a:lvl7pPr marL="2971800" indent="-22860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Arial" panose="020B0604020202020204" pitchFamily="34" charset="0"/>
              </a:defRPr>
            </a:lvl7pPr>
            <a:lvl8pPr marL="3429000" indent="-22860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Arial" panose="020B0604020202020204" pitchFamily="34" charset="0"/>
              </a:defRPr>
            </a:lvl8pPr>
            <a:lvl9pPr marL="3886200" indent="-22860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Arial" panose="020B0604020202020204" pitchFamily="34" charset="0"/>
              </a:defRPr>
            </a:lvl9pPr>
          </a:lstStyle>
          <a:p>
            <a:pPr eaLnBrk="1" hangingPunct="1">
              <a:lnSpc>
                <a:spcPct val="80000"/>
              </a:lnSpc>
              <a:defRPr/>
            </a:pPr>
            <a:r>
              <a:rPr lang="en-US" altLang="en-US" sz="2400" smtClean="0"/>
              <a:t>Tabel Mahasiswa</a:t>
            </a:r>
          </a:p>
        </p:txBody>
      </p:sp>
      <p:sp>
        <p:nvSpPr>
          <p:cNvPr id="87047" name="Rectangle 7"/>
          <p:cNvSpPr>
            <a:spLocks noChangeArrowheads="1"/>
          </p:cNvSpPr>
          <p:nvPr/>
        </p:nvSpPr>
        <p:spPr bwMode="auto">
          <a:xfrm>
            <a:off x="468313" y="4076700"/>
            <a:ext cx="2160587" cy="38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hlink"/>
              </a:buClr>
              <a:buSzPct val="80000"/>
              <a:buFont typeface="Wingdings" panose="05000000000000000000" pitchFamily="2" charset="2"/>
              <a:buChar char="Ø"/>
              <a:defRPr sz="3200">
                <a:solidFill>
                  <a:schemeClr val="tx1"/>
                </a:solidFill>
                <a:effectLst>
                  <a:outerShdw blurRad="38100" dist="38100" dir="2700000" algn="tl">
                    <a:srgbClr val="000000"/>
                  </a:outerShdw>
                </a:effectLst>
                <a:latin typeface="Arial" panose="020B0604020202020204" pitchFamily="34" charset="0"/>
              </a:defRPr>
            </a:lvl1pPr>
            <a:lvl2pPr marL="742950" indent="-285750">
              <a:spcBef>
                <a:spcPct val="20000"/>
              </a:spcBef>
              <a:buClr>
                <a:schemeClr val="tx2"/>
              </a:buClr>
              <a:buSzPct val="50000"/>
              <a:buFont typeface="Wingdings" panose="05000000000000000000" pitchFamily="2" charset="2"/>
              <a:buChar char="l"/>
              <a:defRPr sz="2800">
                <a:solidFill>
                  <a:schemeClr val="tx1"/>
                </a:solidFill>
                <a:effectLst>
                  <a:outerShdw blurRad="38100" dist="38100" dir="2700000" algn="tl">
                    <a:srgbClr val="000000"/>
                  </a:outerShdw>
                </a:effectLst>
                <a:latin typeface="Arial" panose="020B0604020202020204" pitchFamily="34" charset="0"/>
              </a:defRPr>
            </a:lvl2pPr>
            <a:lvl3pPr marL="1143000" indent="-228600">
              <a:spcBef>
                <a:spcPct val="20000"/>
              </a:spcBef>
              <a:buClr>
                <a:schemeClr val="accent2"/>
              </a:buClr>
              <a:buChar char="•"/>
              <a:defRPr sz="2400">
                <a:solidFill>
                  <a:schemeClr val="tx1"/>
                </a:solidFill>
                <a:effectLst>
                  <a:outerShdw blurRad="38100" dist="38100" dir="2700000" algn="tl">
                    <a:srgbClr val="000000"/>
                  </a:outerShdw>
                </a:effectLst>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l"/>
              <a:defRPr sz="2000">
                <a:solidFill>
                  <a:schemeClr val="tx1"/>
                </a:solidFill>
                <a:effectLst>
                  <a:outerShdw blurRad="38100" dist="38100" dir="2700000" algn="tl">
                    <a:srgbClr val="000000"/>
                  </a:outerShdw>
                </a:effectLst>
                <a:latin typeface="Arial" panose="020B0604020202020204" pitchFamily="34" charset="0"/>
              </a:defRPr>
            </a:lvl4pPr>
            <a:lvl5pPr marL="2057400" indent="-228600">
              <a:spcBef>
                <a:spcPct val="20000"/>
              </a:spcBef>
              <a:buClr>
                <a:schemeClr val="hlink"/>
              </a:buClr>
              <a:buChar char="•"/>
              <a:defRPr sz="2000">
                <a:solidFill>
                  <a:schemeClr val="tx1"/>
                </a:solidFill>
                <a:effectLst>
                  <a:outerShdw blurRad="38100" dist="38100" dir="2700000" algn="tl">
                    <a:srgbClr val="000000"/>
                  </a:outerShdw>
                </a:effectLst>
                <a:latin typeface="Arial" panose="020B0604020202020204" pitchFamily="34" charset="0"/>
              </a:defRPr>
            </a:lvl5pPr>
            <a:lvl6pPr marL="2514600" indent="-22860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Arial" panose="020B0604020202020204" pitchFamily="34" charset="0"/>
              </a:defRPr>
            </a:lvl6pPr>
            <a:lvl7pPr marL="2971800" indent="-22860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Arial" panose="020B0604020202020204" pitchFamily="34" charset="0"/>
              </a:defRPr>
            </a:lvl7pPr>
            <a:lvl8pPr marL="3429000" indent="-22860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Arial" panose="020B0604020202020204" pitchFamily="34" charset="0"/>
              </a:defRPr>
            </a:lvl8pPr>
            <a:lvl9pPr marL="3886200" indent="-22860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Arial" panose="020B0604020202020204" pitchFamily="34" charset="0"/>
              </a:defRPr>
            </a:lvl9pPr>
          </a:lstStyle>
          <a:p>
            <a:pPr eaLnBrk="1" hangingPunct="1">
              <a:lnSpc>
                <a:spcPct val="80000"/>
              </a:lnSpc>
              <a:defRPr/>
            </a:pPr>
            <a:r>
              <a:rPr lang="en-US" altLang="en-US" sz="2400" smtClean="0"/>
              <a:t>Tabel Hobi</a:t>
            </a:r>
          </a:p>
        </p:txBody>
      </p:sp>
    </p:spTree>
    <p:extLst>
      <p:ext uri="{BB962C8B-B14F-4D97-AF65-F5344CB8AC3E}">
        <p14:creationId xmlns:p14="http://schemas.microsoft.com/office/powerpoint/2010/main" val="941954601"/>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smtClean="0"/>
              <a:t>Contoh 2 (composite)</a:t>
            </a:r>
          </a:p>
        </p:txBody>
      </p:sp>
      <p:sp>
        <p:nvSpPr>
          <p:cNvPr id="17411" name="Rectangle 4"/>
          <p:cNvSpPr>
            <a:spLocks noGrp="1" noChangeArrowheads="1"/>
          </p:cNvSpPr>
          <p:nvPr>
            <p:ph type="body" sz="half" idx="1"/>
          </p:nvPr>
        </p:nvSpPr>
        <p:spPr bwMode="auto">
          <a:xfrm>
            <a:off x="457200" y="1600200"/>
            <a:ext cx="2170113" cy="460375"/>
          </a:xfrm>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a:buFont typeface="Wingdings" panose="05000000000000000000" pitchFamily="2" charset="2"/>
              <a:buNone/>
            </a:pPr>
            <a:r>
              <a:rPr lang="en-US" altLang="en-US" sz="2400" smtClean="0"/>
              <a:t>JadwalKuliah</a:t>
            </a:r>
          </a:p>
        </p:txBody>
      </p:sp>
      <p:graphicFrame>
        <p:nvGraphicFramePr>
          <p:cNvPr id="90198" name="Group 86"/>
          <p:cNvGraphicFramePr>
            <a:graphicFrameLocks noGrp="1"/>
          </p:cNvGraphicFramePr>
          <p:nvPr>
            <p:ph sz="quarter" idx="2"/>
          </p:nvPr>
        </p:nvGraphicFramePr>
        <p:xfrm>
          <a:off x="755650" y="2205038"/>
          <a:ext cx="5832475" cy="431800"/>
        </p:xfrm>
        <a:graphic>
          <a:graphicData uri="http://schemas.openxmlformats.org/drawingml/2006/table">
            <a:tbl>
              <a:tblPr/>
              <a:tblGrid>
                <a:gridCol w="1300163"/>
                <a:gridCol w="1292225"/>
                <a:gridCol w="1079500"/>
                <a:gridCol w="1008062"/>
                <a:gridCol w="1152525"/>
              </a:tblGrid>
              <a:tr h="431800">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800" b="1" i="0" u="none" strike="noStrike" cap="none" normalizeH="0" baseline="0" dirty="0" err="1" smtClean="0">
                          <a:ln>
                            <a:noFill/>
                          </a:ln>
                          <a:solidFill>
                            <a:schemeClr val="tx1"/>
                          </a:solidFill>
                          <a:effectLst/>
                          <a:latin typeface="Arial" panose="020B0604020202020204" pitchFamily="34" charset="0"/>
                        </a:rPr>
                        <a:t>Kodekul</a:t>
                      </a:r>
                      <a:r>
                        <a:rPr kumimoji="0" lang="en-US" altLang="en-US" sz="1800" b="1" i="0" u="none" strike="noStrike" cap="none" normalizeH="0" baseline="0" dirty="0" smtClean="0">
                          <a:ln>
                            <a:noFill/>
                          </a:ln>
                          <a:solidFill>
                            <a:schemeClr val="tx1"/>
                          </a:solidFill>
                          <a:effectLst/>
                          <a:latin typeface="Arial" panose="020B0604020202020204" pitchFamily="34" charset="0"/>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800" b="1" i="0" u="none" strike="noStrike" cap="none" normalizeH="0" baseline="0" smtClean="0">
                          <a:ln>
                            <a:noFill/>
                          </a:ln>
                          <a:solidFill>
                            <a:schemeClr val="tx1"/>
                          </a:solidFill>
                          <a:effectLst/>
                          <a:latin typeface="Arial" panose="020B0604020202020204" pitchFamily="34" charset="0"/>
                        </a:rPr>
                        <a:t>NamaKul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800" b="1" i="0" u="none" strike="noStrike" cap="none" normalizeH="0" baseline="0" smtClean="0">
                          <a:ln>
                            <a:noFill/>
                          </a:ln>
                          <a:solidFill>
                            <a:schemeClr val="tx1"/>
                          </a:solidFill>
                          <a:effectLst/>
                          <a:latin typeface="Arial" panose="020B0604020202020204" pitchFamily="34" charset="0"/>
                        </a:rPr>
                        <a:t>Dosen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800" b="1" i="0" u="none" strike="noStrike" cap="none" normalizeH="0" baseline="0" smtClean="0">
                          <a:ln>
                            <a:noFill/>
                          </a:ln>
                          <a:solidFill>
                            <a:schemeClr val="tx1"/>
                          </a:solidFill>
                          <a:effectLst/>
                          <a:latin typeface="Arial" panose="020B0604020202020204" pitchFamily="34" charset="0"/>
                        </a:rPr>
                        <a:t>Kelas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800" b="1" i="0" u="none" strike="noStrike" cap="none" normalizeH="0" baseline="0" dirty="0" err="1" smtClean="0">
                          <a:ln>
                            <a:noFill/>
                          </a:ln>
                          <a:solidFill>
                            <a:schemeClr val="tx1"/>
                          </a:solidFill>
                          <a:effectLst/>
                          <a:latin typeface="Arial" panose="020B0604020202020204" pitchFamily="34" charset="0"/>
                        </a:rPr>
                        <a:t>Jadwal</a:t>
                      </a:r>
                      <a:r>
                        <a:rPr kumimoji="0" lang="en-US" altLang="en-US" sz="1800" b="1" i="0" u="none" strike="noStrike" cap="none" normalizeH="0" baseline="0" dirty="0" smtClean="0">
                          <a:ln>
                            <a:noFill/>
                          </a:ln>
                          <a:solidFill>
                            <a:schemeClr val="tx1"/>
                          </a:solidFill>
                          <a:effectLst/>
                          <a:latin typeface="Arial" panose="020B0604020202020204" pitchFamily="34" charset="0"/>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90197" name="Group 85"/>
          <p:cNvGraphicFramePr>
            <a:graphicFrameLocks noGrp="1"/>
          </p:cNvGraphicFramePr>
          <p:nvPr>
            <p:ph sz="quarter" idx="3"/>
          </p:nvPr>
        </p:nvGraphicFramePr>
        <p:xfrm>
          <a:off x="755650" y="5734050"/>
          <a:ext cx="7272338" cy="487363"/>
        </p:xfrm>
        <a:graphic>
          <a:graphicData uri="http://schemas.openxmlformats.org/drawingml/2006/table">
            <a:tbl>
              <a:tblPr/>
              <a:tblGrid>
                <a:gridCol w="1152525"/>
                <a:gridCol w="1295400"/>
                <a:gridCol w="936625"/>
                <a:gridCol w="936625"/>
                <a:gridCol w="1439863"/>
                <a:gridCol w="1511300"/>
              </a:tblGrid>
              <a:tr h="487363">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800" b="1" i="0" u="none" strike="noStrike" cap="none" normalizeH="0" baseline="0" dirty="0" err="1" smtClean="0">
                          <a:ln>
                            <a:noFill/>
                          </a:ln>
                          <a:solidFill>
                            <a:schemeClr val="tx1"/>
                          </a:solidFill>
                          <a:effectLst/>
                          <a:latin typeface="Arial" panose="020B0604020202020204" pitchFamily="34" charset="0"/>
                        </a:rPr>
                        <a:t>Kodekul</a:t>
                      </a:r>
                      <a:r>
                        <a:rPr kumimoji="0" lang="en-US" altLang="en-US" sz="1800" b="1" i="0" u="none" strike="noStrike" cap="none" normalizeH="0" baseline="0" dirty="0" smtClean="0">
                          <a:ln>
                            <a:noFill/>
                          </a:ln>
                          <a:solidFill>
                            <a:schemeClr val="tx1"/>
                          </a:solidFill>
                          <a:effectLst/>
                          <a:latin typeface="Arial" panose="020B0604020202020204" pitchFamily="34" charset="0"/>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800" b="1" i="0" u="none" strike="noStrike" cap="none" normalizeH="0" baseline="0" dirty="0" err="1" smtClean="0">
                          <a:ln>
                            <a:noFill/>
                          </a:ln>
                          <a:solidFill>
                            <a:schemeClr val="tx1"/>
                          </a:solidFill>
                          <a:effectLst/>
                          <a:latin typeface="Arial" panose="020B0604020202020204" pitchFamily="34" charset="0"/>
                        </a:rPr>
                        <a:t>NamaKul</a:t>
                      </a:r>
                      <a:r>
                        <a:rPr kumimoji="0" lang="en-US" altLang="en-US" sz="1800" b="1" i="0" u="none" strike="noStrike" cap="none" normalizeH="0" baseline="0" dirty="0" smtClean="0">
                          <a:ln>
                            <a:noFill/>
                          </a:ln>
                          <a:solidFill>
                            <a:schemeClr val="tx1"/>
                          </a:solidFill>
                          <a:effectLst/>
                          <a:latin typeface="Arial" panose="020B0604020202020204" pitchFamily="34" charset="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800" b="1" i="0" u="none" strike="noStrike" cap="none" normalizeH="0" baseline="0" smtClean="0">
                          <a:ln>
                            <a:noFill/>
                          </a:ln>
                          <a:solidFill>
                            <a:schemeClr val="tx1"/>
                          </a:solidFill>
                          <a:effectLst/>
                          <a:latin typeface="Arial" panose="020B0604020202020204" pitchFamily="34" charset="0"/>
                        </a:rPr>
                        <a:t>Dosen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800" b="1" i="0" u="none" strike="noStrike" cap="none" normalizeH="0" baseline="0" smtClean="0">
                          <a:ln>
                            <a:noFill/>
                          </a:ln>
                          <a:solidFill>
                            <a:schemeClr val="tx1"/>
                          </a:solidFill>
                          <a:effectLst/>
                          <a:latin typeface="Arial" panose="020B0604020202020204" pitchFamily="34" charset="0"/>
                        </a:rPr>
                        <a:t>Kelas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800" b="1" i="0" u="none" strike="noStrike" cap="none" normalizeH="0" baseline="0" smtClean="0">
                          <a:ln>
                            <a:noFill/>
                          </a:ln>
                          <a:solidFill>
                            <a:schemeClr val="tx1"/>
                          </a:solidFill>
                          <a:effectLst/>
                          <a:latin typeface="Arial" panose="020B0604020202020204" pitchFamily="34" charset="0"/>
                        </a:rPr>
                        <a:t>JadwalHari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800" b="1" i="0" u="none" strike="noStrike" cap="none" normalizeH="0" baseline="0" dirty="0" err="1" smtClean="0">
                          <a:ln>
                            <a:noFill/>
                          </a:ln>
                          <a:solidFill>
                            <a:schemeClr val="tx1"/>
                          </a:solidFill>
                          <a:effectLst/>
                          <a:latin typeface="Arial" panose="020B0604020202020204" pitchFamily="34" charset="0"/>
                        </a:rPr>
                        <a:t>JadwalJam</a:t>
                      </a:r>
                      <a:r>
                        <a:rPr kumimoji="0" lang="en-US" altLang="en-US" sz="1800" b="1" i="0" u="none" strike="noStrike" cap="none" normalizeH="0" baseline="0" dirty="0" smtClean="0">
                          <a:ln>
                            <a:noFill/>
                          </a:ln>
                          <a:solidFill>
                            <a:schemeClr val="tx1"/>
                          </a:solidFill>
                          <a:effectLst/>
                          <a:latin typeface="Arial" panose="020B0604020202020204" pitchFamily="34" charset="0"/>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442" name="Rectangle 29"/>
          <p:cNvSpPr>
            <a:spLocks noChangeArrowheads="1"/>
          </p:cNvSpPr>
          <p:nvPr/>
        </p:nvSpPr>
        <p:spPr bwMode="auto">
          <a:xfrm>
            <a:off x="395288" y="2781300"/>
            <a:ext cx="822960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hlink"/>
              </a:buClr>
              <a:buSzPct val="80000"/>
              <a:buFont typeface="Wingdings" panose="05000000000000000000" pitchFamily="2" charset="2"/>
              <a:buChar char="Ø"/>
            </a:pPr>
            <a:r>
              <a:rPr lang="en-US" altLang="en-US" sz="2400"/>
              <a:t>Dimana nilai pada atribut jadwal berisi gabungan antara Hari dan Jam.</a:t>
            </a:r>
          </a:p>
          <a:p>
            <a:pPr eaLnBrk="1" hangingPunct="1">
              <a:spcBef>
                <a:spcPct val="20000"/>
              </a:spcBef>
              <a:buClr>
                <a:schemeClr val="hlink"/>
              </a:buClr>
              <a:buSzPct val="80000"/>
              <a:buFont typeface="Wingdings" panose="05000000000000000000" pitchFamily="2" charset="2"/>
              <a:buChar char="Ø"/>
            </a:pPr>
            <a:r>
              <a:rPr lang="en-US" altLang="en-US" sz="2400"/>
              <a:t>Jika asumsi hari dan jam memegang peranan penting dalam sistem basis data, maka atribut Jadwal perlu dipisah sehingga menjadi JadwalHari dan JadwalJam sbb:</a:t>
            </a:r>
          </a:p>
        </p:txBody>
      </p:sp>
      <p:sp>
        <p:nvSpPr>
          <p:cNvPr id="17443" name="Rectangle 30"/>
          <p:cNvSpPr>
            <a:spLocks noChangeArrowheads="1"/>
          </p:cNvSpPr>
          <p:nvPr/>
        </p:nvSpPr>
        <p:spPr bwMode="auto">
          <a:xfrm>
            <a:off x="395288" y="5229225"/>
            <a:ext cx="202723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hlink"/>
              </a:buClr>
              <a:buSzPct val="80000"/>
              <a:buFont typeface="Wingdings" panose="05000000000000000000" pitchFamily="2" charset="2"/>
              <a:buNone/>
            </a:pPr>
            <a:r>
              <a:rPr lang="en-US" altLang="en-US" sz="2400" b="1"/>
              <a:t>JadwalKuliah</a:t>
            </a:r>
          </a:p>
        </p:txBody>
      </p:sp>
    </p:spTree>
    <p:extLst>
      <p:ext uri="{BB962C8B-B14F-4D97-AF65-F5344CB8AC3E}">
        <p14:creationId xmlns:p14="http://schemas.microsoft.com/office/powerpoint/2010/main" val="2396167646"/>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fontScale="90000"/>
          </a:bodyPr>
          <a:lstStyle/>
          <a:p>
            <a:r>
              <a:rPr lang="en-US" altLang="en-US" sz="4000" b="1" smtClean="0"/>
              <a:t>Bentuk Normal Tahap Kedua (2nd Normal Form)</a:t>
            </a:r>
          </a:p>
        </p:txBody>
      </p:sp>
      <p:sp>
        <p:nvSpPr>
          <p:cNvPr id="18435" name="Rectangle 3"/>
          <p:cNvSpPr>
            <a:spLocks noGrp="1" noChangeArrowheads="1"/>
          </p:cNvSpPr>
          <p:nvPr>
            <p:ph idx="1"/>
          </p:nvPr>
        </p:nvSpPr>
        <p:spPr bwMode="auto"/>
        <p:txBody>
          <a:bodyPr wrap="square" numCol="1" anchor="t" anchorCtr="0" compatLnSpc="1">
            <a:prstTxWarp prst="textNoShape">
              <a:avLst/>
            </a:prstTxWarp>
          </a:bodyPr>
          <a:lstStyle/>
          <a:p>
            <a:pPr>
              <a:lnSpc>
                <a:spcPct val="80000"/>
              </a:lnSpc>
            </a:pPr>
            <a:r>
              <a:rPr lang="en-US" altLang="en-US" sz="2800" smtClean="0"/>
              <a:t>Bentuk normal 2NF terpenuhi dalam sebuah tabel jika telah memenuhi bentuk 1NF, dan semua atribut selain primary key, secara utuh memiliki Functional Dependency pada primary key</a:t>
            </a:r>
          </a:p>
          <a:p>
            <a:pPr>
              <a:lnSpc>
                <a:spcPct val="80000"/>
              </a:lnSpc>
            </a:pPr>
            <a:r>
              <a:rPr lang="en-US" altLang="en-US" sz="2800" smtClean="0"/>
              <a:t>Sebuah tabel tidak memenuhi 2NF, jika ada atribut yang ketergantungannya (Functional Dependency) hanya bersifat parsial saja (hanya tergantung pada sebagian dari primary key) </a:t>
            </a:r>
          </a:p>
          <a:p>
            <a:pPr>
              <a:lnSpc>
                <a:spcPct val="80000"/>
              </a:lnSpc>
            </a:pPr>
            <a:r>
              <a:rPr lang="en-US" altLang="en-US" sz="2800" smtClean="0"/>
              <a:t>Jika terdapat atribut yang tidak memiliki ketergantungan terhadap primary key, maka atribut tersebut harus dipindah atau dihilangkan </a:t>
            </a:r>
          </a:p>
        </p:txBody>
      </p:sp>
    </p:spTree>
    <p:extLst>
      <p:ext uri="{BB962C8B-B14F-4D97-AF65-F5344CB8AC3E}">
        <p14:creationId xmlns:p14="http://schemas.microsoft.com/office/powerpoint/2010/main" val="751204687"/>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smtClean="0"/>
              <a:t>Contoh</a:t>
            </a:r>
          </a:p>
        </p:txBody>
      </p:sp>
      <p:sp>
        <p:nvSpPr>
          <p:cNvPr id="19459" name="Rectangle 3"/>
          <p:cNvSpPr>
            <a:spLocks noGrp="1" noChangeArrowheads="1"/>
          </p:cNvSpPr>
          <p:nvPr>
            <p:ph type="body" sz="half" idx="1"/>
          </p:nvPr>
        </p:nvSpPr>
        <p:spPr bwMode="auto">
          <a:xfrm>
            <a:off x="457200" y="1600200"/>
            <a:ext cx="7570788" cy="533400"/>
          </a:xfrm>
        </p:spPr>
        <p:txBody>
          <a:bodyPr wrap="square" numCol="1" anchor="t" anchorCtr="0" compatLnSpc="1">
            <a:prstTxWarp prst="textNoShape">
              <a:avLst/>
            </a:prstTxWarp>
          </a:bodyPr>
          <a:lstStyle/>
          <a:p>
            <a:pPr marL="0" indent="0">
              <a:buFont typeface="Wingdings" panose="05000000000000000000" pitchFamily="2" charset="2"/>
              <a:buNone/>
            </a:pPr>
            <a:r>
              <a:rPr lang="en-US" altLang="en-US" sz="2400" smtClean="0"/>
              <a:t>Tabel berikut memenuhi 1NF tapi tidak termasuk 2NF:</a:t>
            </a:r>
          </a:p>
        </p:txBody>
      </p:sp>
      <p:graphicFrame>
        <p:nvGraphicFramePr>
          <p:cNvPr id="94248" name="Group 40"/>
          <p:cNvGraphicFramePr>
            <a:graphicFrameLocks noGrp="1"/>
          </p:cNvGraphicFramePr>
          <p:nvPr>
            <p:ph sz="half" idx="2"/>
          </p:nvPr>
        </p:nvGraphicFramePr>
        <p:xfrm>
          <a:off x="611188" y="2205038"/>
          <a:ext cx="7056437" cy="431800"/>
        </p:xfrm>
        <a:graphic>
          <a:graphicData uri="http://schemas.openxmlformats.org/drawingml/2006/table">
            <a:tbl>
              <a:tblPr/>
              <a:tblGrid>
                <a:gridCol w="936625"/>
                <a:gridCol w="1152525"/>
                <a:gridCol w="1223962"/>
                <a:gridCol w="1008063"/>
                <a:gridCol w="1008062"/>
                <a:gridCol w="863600"/>
                <a:gridCol w="863600"/>
              </a:tblGrid>
              <a:tr h="431800">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400" b="1" i="0" u="none" strike="noStrike" cap="none" normalizeH="0" baseline="0" dirty="0" err="1" smtClean="0">
                          <a:ln>
                            <a:noFill/>
                          </a:ln>
                          <a:solidFill>
                            <a:schemeClr val="tx1"/>
                          </a:solidFill>
                          <a:effectLst/>
                          <a:latin typeface="Arial" panose="020B0604020202020204" pitchFamily="34" charset="0"/>
                        </a:rPr>
                        <a:t>Mhs_nrp</a:t>
                      </a:r>
                      <a:r>
                        <a:rPr kumimoji="0" lang="en-US" altLang="en-US" sz="1400" b="1" i="0" u="none" strike="noStrike" cap="none" normalizeH="0" baseline="0" dirty="0" smtClean="0">
                          <a:ln>
                            <a:noFill/>
                          </a:ln>
                          <a:solidFill>
                            <a:schemeClr val="tx1"/>
                          </a:solidFill>
                          <a:effectLst/>
                          <a:latin typeface="Arial" panose="020B0604020202020204" pitchFamily="34" charset="0"/>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400" b="1" i="0" u="none" strike="noStrike" cap="none" normalizeH="0" baseline="0" smtClean="0">
                          <a:ln>
                            <a:noFill/>
                          </a:ln>
                          <a:solidFill>
                            <a:schemeClr val="tx1"/>
                          </a:solidFill>
                          <a:effectLst/>
                          <a:latin typeface="Arial" panose="020B0604020202020204" pitchFamily="34" charset="0"/>
                        </a:rPr>
                        <a:t>mhs_nama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400" b="1" i="0" u="none" strike="noStrike" cap="none" normalizeH="0" baseline="0" dirty="0" err="1" smtClean="0">
                          <a:ln>
                            <a:noFill/>
                          </a:ln>
                          <a:solidFill>
                            <a:schemeClr val="tx1"/>
                          </a:solidFill>
                          <a:effectLst/>
                          <a:latin typeface="Arial" panose="020B0604020202020204" pitchFamily="34" charset="0"/>
                        </a:rPr>
                        <a:t>mhs_alamat</a:t>
                      </a:r>
                      <a:r>
                        <a:rPr kumimoji="0" lang="en-US" altLang="en-US" sz="1400" b="1" i="0" u="none" strike="noStrike" cap="none" normalizeH="0" baseline="0" dirty="0" smtClean="0">
                          <a:ln>
                            <a:noFill/>
                          </a:ln>
                          <a:solidFill>
                            <a:schemeClr val="tx1"/>
                          </a:solidFill>
                          <a:effectLst/>
                          <a:latin typeface="Arial" panose="020B0604020202020204" pitchFamily="34" charset="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400" b="1" i="0" u="none" strike="noStrike" cap="none" normalizeH="0" baseline="0" smtClean="0">
                          <a:ln>
                            <a:noFill/>
                          </a:ln>
                          <a:solidFill>
                            <a:schemeClr val="tx1"/>
                          </a:solidFill>
                          <a:effectLst/>
                          <a:latin typeface="Arial" panose="020B0604020202020204" pitchFamily="34" charset="0"/>
                        </a:rPr>
                        <a:t>mk_kode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400" b="1" i="0" u="none" strike="noStrike" cap="none" normalizeH="0" baseline="0" smtClean="0">
                          <a:ln>
                            <a:noFill/>
                          </a:ln>
                          <a:solidFill>
                            <a:schemeClr val="tx1"/>
                          </a:solidFill>
                          <a:effectLst/>
                          <a:latin typeface="Arial" panose="020B0604020202020204" pitchFamily="34" charset="0"/>
                        </a:rPr>
                        <a:t>mk_nama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400" b="1" i="0" u="none" strike="noStrike" cap="none" normalizeH="0" baseline="0" smtClean="0">
                          <a:ln>
                            <a:noFill/>
                          </a:ln>
                          <a:solidFill>
                            <a:schemeClr val="tx1"/>
                          </a:solidFill>
                          <a:effectLst/>
                          <a:latin typeface="Arial" panose="020B0604020202020204" pitchFamily="34" charset="0"/>
                        </a:rPr>
                        <a:t>mk_sks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400" b="1" i="0" u="none" strike="noStrike" cap="none" normalizeH="0" baseline="0" dirty="0" err="1" smtClean="0">
                          <a:ln>
                            <a:noFill/>
                          </a:ln>
                          <a:solidFill>
                            <a:schemeClr val="tx1"/>
                          </a:solidFill>
                          <a:effectLst/>
                          <a:latin typeface="Arial" panose="020B0604020202020204" pitchFamily="34" charset="0"/>
                        </a:rPr>
                        <a:t>nihuruf</a:t>
                      </a:r>
                      <a:r>
                        <a:rPr kumimoji="0" lang="en-US" altLang="en-US" sz="1400" b="1" i="0" u="none" strike="noStrike" cap="none" normalizeH="0" baseline="0" dirty="0" smtClean="0">
                          <a:ln>
                            <a:noFill/>
                          </a:ln>
                          <a:solidFill>
                            <a:schemeClr val="tx1"/>
                          </a:solidFill>
                          <a:effectLst/>
                          <a:latin typeface="Arial" panose="020B0604020202020204" pitchFamily="34" charset="0"/>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9478" name="Rectangle 46"/>
          <p:cNvSpPr>
            <a:spLocks noChangeArrowheads="1"/>
          </p:cNvSpPr>
          <p:nvPr/>
        </p:nvSpPr>
        <p:spPr bwMode="auto">
          <a:xfrm>
            <a:off x="468313" y="2997200"/>
            <a:ext cx="7570787" cy="25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50838" indent="-350838">
              <a:defRPr>
                <a:solidFill>
                  <a:schemeClr val="tx1"/>
                </a:solidFill>
                <a:latin typeface="Arial" panose="020B0604020202020204" pitchFamily="34" charset="0"/>
              </a:defRPr>
            </a:lvl1pPr>
            <a:lvl2pPr marL="750888"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hlink"/>
              </a:buClr>
              <a:buSzPct val="80000"/>
              <a:buFont typeface="Wingdings" panose="05000000000000000000" pitchFamily="2" charset="2"/>
              <a:buChar char="Ø"/>
            </a:pPr>
            <a:r>
              <a:rPr lang="en-US" altLang="en-US" sz="2200"/>
              <a:t>Tidak memenuhi 2NF, karena {Mhs_nrp, mk_kode} yang dianggap sebagai primary key sedangkan:</a:t>
            </a:r>
          </a:p>
          <a:p>
            <a:pPr eaLnBrk="1" hangingPunct="1">
              <a:spcBef>
                <a:spcPct val="20000"/>
              </a:spcBef>
              <a:buClr>
                <a:schemeClr val="hlink"/>
              </a:buClr>
              <a:buSzPct val="80000"/>
              <a:buFont typeface="Wingdings" panose="05000000000000000000" pitchFamily="2" charset="2"/>
              <a:buNone/>
            </a:pPr>
            <a:r>
              <a:rPr lang="en-US" altLang="en-US" sz="2000"/>
              <a:t>	{Mhs_nrp, mk_kode}	   </a:t>
            </a:r>
            <a:r>
              <a:rPr lang="en-US" altLang="en-US" sz="2000">
                <a:sym typeface="Wingdings" panose="05000000000000000000" pitchFamily="2" charset="2"/>
              </a:rPr>
              <a:t></a:t>
            </a:r>
            <a:r>
              <a:rPr lang="en-US" altLang="en-US" sz="2000"/>
              <a:t>	mhs_nama</a:t>
            </a:r>
          </a:p>
          <a:p>
            <a:pPr eaLnBrk="1" hangingPunct="1">
              <a:spcBef>
                <a:spcPct val="20000"/>
              </a:spcBef>
              <a:buClr>
                <a:schemeClr val="hlink"/>
              </a:buClr>
              <a:buSzPct val="80000"/>
              <a:buFont typeface="Wingdings" panose="05000000000000000000" pitchFamily="2" charset="2"/>
              <a:buNone/>
            </a:pPr>
            <a:r>
              <a:rPr lang="en-US" altLang="en-US" sz="2000"/>
              <a:t>	{Mhs_nrp, mk_kode}    </a:t>
            </a:r>
            <a:r>
              <a:rPr lang="en-US" altLang="en-US" sz="2000">
                <a:sym typeface="Wingdings" panose="05000000000000000000" pitchFamily="2" charset="2"/>
              </a:rPr>
              <a:t></a:t>
            </a:r>
            <a:r>
              <a:rPr lang="en-US" altLang="en-US" sz="2000"/>
              <a:t>	mhs_alamat</a:t>
            </a:r>
          </a:p>
          <a:p>
            <a:pPr eaLnBrk="1" hangingPunct="1">
              <a:spcBef>
                <a:spcPct val="20000"/>
              </a:spcBef>
              <a:buClr>
                <a:schemeClr val="hlink"/>
              </a:buClr>
              <a:buSzPct val="80000"/>
              <a:buFont typeface="Wingdings" panose="05000000000000000000" pitchFamily="2" charset="2"/>
              <a:buNone/>
            </a:pPr>
            <a:r>
              <a:rPr lang="en-US" altLang="en-US" sz="2000"/>
              <a:t>	{Mhs_nrp, mk_kode}    </a:t>
            </a:r>
            <a:r>
              <a:rPr lang="en-US" altLang="en-US" sz="2000">
                <a:sym typeface="Wingdings" panose="05000000000000000000" pitchFamily="2" charset="2"/>
              </a:rPr>
              <a:t></a:t>
            </a:r>
            <a:r>
              <a:rPr lang="en-US" altLang="en-US" sz="2000"/>
              <a:t>	mk_nama</a:t>
            </a:r>
          </a:p>
          <a:p>
            <a:pPr eaLnBrk="1" hangingPunct="1">
              <a:spcBef>
                <a:spcPct val="20000"/>
              </a:spcBef>
              <a:buClr>
                <a:schemeClr val="hlink"/>
              </a:buClr>
              <a:buSzPct val="80000"/>
              <a:buFont typeface="Wingdings" panose="05000000000000000000" pitchFamily="2" charset="2"/>
              <a:buNone/>
            </a:pPr>
            <a:r>
              <a:rPr lang="en-US" altLang="en-US" sz="2000"/>
              <a:t>	{Mhs_nrp, mk_kode}   </a:t>
            </a:r>
            <a:r>
              <a:rPr lang="en-US" altLang="en-US" sz="2000">
                <a:sym typeface="Wingdings" panose="05000000000000000000" pitchFamily="2" charset="2"/>
              </a:rPr>
              <a:t></a:t>
            </a:r>
            <a:r>
              <a:rPr lang="en-US" altLang="en-US" sz="2000"/>
              <a:t>	mk_sks</a:t>
            </a:r>
          </a:p>
          <a:p>
            <a:pPr eaLnBrk="1" hangingPunct="1">
              <a:spcBef>
                <a:spcPct val="20000"/>
              </a:spcBef>
              <a:buClr>
                <a:schemeClr val="hlink"/>
              </a:buClr>
              <a:buSzPct val="80000"/>
              <a:buFont typeface="Wingdings" panose="05000000000000000000" pitchFamily="2" charset="2"/>
              <a:buNone/>
            </a:pPr>
            <a:r>
              <a:rPr lang="en-US" altLang="en-US" sz="2000"/>
              <a:t>	{Mhs_nrp, mk_kode}	   </a:t>
            </a:r>
            <a:r>
              <a:rPr lang="en-US" altLang="en-US" sz="2000">
                <a:sym typeface="Wingdings" panose="05000000000000000000" pitchFamily="2" charset="2"/>
              </a:rPr>
              <a:t></a:t>
            </a:r>
            <a:r>
              <a:rPr lang="en-US" altLang="en-US" sz="2000"/>
              <a:t>	nihuruf</a:t>
            </a:r>
          </a:p>
        </p:txBody>
      </p:sp>
      <p:sp>
        <p:nvSpPr>
          <p:cNvPr id="19479" name="Line 48"/>
          <p:cNvSpPr>
            <a:spLocks noChangeShapeType="1"/>
          </p:cNvSpPr>
          <p:nvPr/>
        </p:nvSpPr>
        <p:spPr bwMode="auto">
          <a:xfrm flipH="1">
            <a:off x="3563938" y="3789363"/>
            <a:ext cx="71437" cy="2873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19480" name="Line 49"/>
          <p:cNvSpPr>
            <a:spLocks noChangeShapeType="1"/>
          </p:cNvSpPr>
          <p:nvPr/>
        </p:nvSpPr>
        <p:spPr bwMode="auto">
          <a:xfrm flipH="1">
            <a:off x="3563938" y="4149725"/>
            <a:ext cx="71437" cy="287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19481" name="Line 50"/>
          <p:cNvSpPr>
            <a:spLocks noChangeShapeType="1"/>
          </p:cNvSpPr>
          <p:nvPr/>
        </p:nvSpPr>
        <p:spPr bwMode="auto">
          <a:xfrm flipH="1">
            <a:off x="3563938" y="4508500"/>
            <a:ext cx="71437" cy="287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19482" name="Line 51"/>
          <p:cNvSpPr>
            <a:spLocks noChangeShapeType="1"/>
          </p:cNvSpPr>
          <p:nvPr/>
        </p:nvSpPr>
        <p:spPr bwMode="auto">
          <a:xfrm flipH="1">
            <a:off x="3563938" y="4868863"/>
            <a:ext cx="71437" cy="2873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19483" name="Rectangle 53"/>
          <p:cNvSpPr>
            <a:spLocks noChangeArrowheads="1"/>
          </p:cNvSpPr>
          <p:nvPr/>
        </p:nvSpPr>
        <p:spPr bwMode="auto">
          <a:xfrm>
            <a:off x="395288" y="5661025"/>
            <a:ext cx="7921625"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96875" indent="-396875">
              <a:defRPr>
                <a:solidFill>
                  <a:schemeClr val="tx1"/>
                </a:solidFill>
                <a:latin typeface="Arial" panose="020B0604020202020204" pitchFamily="34" charset="0"/>
              </a:defRPr>
            </a:lvl1pPr>
            <a:lvl2pPr marL="857250" indent="-285750">
              <a:defRPr>
                <a:solidFill>
                  <a:schemeClr val="tx1"/>
                </a:solidFill>
                <a:latin typeface="Arial" panose="020B0604020202020204" pitchFamily="34" charset="0"/>
              </a:defRPr>
            </a:lvl2pPr>
            <a:lvl3pPr marL="120015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hlink"/>
              </a:buClr>
              <a:buSzPct val="80000"/>
              <a:buFont typeface="Wingdings" panose="05000000000000000000" pitchFamily="2" charset="2"/>
              <a:buChar char="Ø"/>
            </a:pPr>
            <a:r>
              <a:rPr lang="en-US" altLang="en-US" sz="2200" b="1"/>
              <a:t>Tabel di atas perlu didekomposisi menjadi beberapa tabel yang memenuhi syarat 2NF </a:t>
            </a:r>
          </a:p>
        </p:txBody>
      </p:sp>
    </p:spTree>
    <p:extLst>
      <p:ext uri="{BB962C8B-B14F-4D97-AF65-F5344CB8AC3E}">
        <p14:creationId xmlns:p14="http://schemas.microsoft.com/office/powerpoint/2010/main" val="2691621651"/>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mtClean="0"/>
              <a:t>Contoh</a:t>
            </a:r>
          </a:p>
        </p:txBody>
      </p:sp>
      <p:sp>
        <p:nvSpPr>
          <p:cNvPr id="20483" name="Rectangle 3"/>
          <p:cNvSpPr>
            <a:spLocks noGrp="1" noChangeArrowheads="1"/>
          </p:cNvSpPr>
          <p:nvPr>
            <p:ph idx="1"/>
          </p:nvPr>
        </p:nvSpPr>
        <p:spPr bwMode="auto">
          <a:xfrm>
            <a:off x="468313" y="1700213"/>
            <a:ext cx="5627687" cy="460375"/>
          </a:xfrm>
        </p:spPr>
        <p:txBody>
          <a:bodyPr wrap="square" numCol="1" anchor="t" anchorCtr="0" compatLnSpc="1">
            <a:prstTxWarp prst="textNoShape">
              <a:avLst/>
            </a:prstTxWarp>
          </a:bodyPr>
          <a:lstStyle/>
          <a:p>
            <a:pPr>
              <a:lnSpc>
                <a:spcPct val="80000"/>
              </a:lnSpc>
              <a:buFont typeface="Wingdings" panose="05000000000000000000" pitchFamily="2" charset="2"/>
              <a:buNone/>
            </a:pPr>
            <a:r>
              <a:rPr lang="en-US" altLang="en-US" sz="2800" smtClean="0"/>
              <a:t>Functional dependencynya sbb:</a:t>
            </a:r>
          </a:p>
        </p:txBody>
      </p:sp>
      <p:sp>
        <p:nvSpPr>
          <p:cNvPr id="20484" name="Rectangle 4"/>
          <p:cNvSpPr>
            <a:spLocks noChangeArrowheads="1"/>
          </p:cNvSpPr>
          <p:nvPr/>
        </p:nvSpPr>
        <p:spPr bwMode="auto">
          <a:xfrm>
            <a:off x="468313" y="2349500"/>
            <a:ext cx="779145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200"/>
              <a:t>{Mhs_nrp, mk_kode}  </a:t>
            </a:r>
            <a:r>
              <a:rPr lang="en-US" altLang="en-US" sz="2200">
                <a:sym typeface="Wingdings" panose="05000000000000000000" pitchFamily="2" charset="2"/>
              </a:rPr>
              <a:t></a:t>
            </a:r>
            <a:r>
              <a:rPr lang="en-US" altLang="en-US" sz="2200"/>
              <a:t>    </a:t>
            </a:r>
            <a:r>
              <a:rPr lang="en-US" altLang="en-US" sz="2200">
                <a:sym typeface="Wingdings" panose="05000000000000000000" pitchFamily="2" charset="2"/>
              </a:rPr>
              <a:t>nihuruf                               (fd1)</a:t>
            </a:r>
          </a:p>
          <a:p>
            <a:r>
              <a:rPr lang="en-US" altLang="en-US" sz="2200">
                <a:sym typeface="Wingdings" panose="05000000000000000000" pitchFamily="2" charset="2"/>
              </a:rPr>
              <a:t>Mhs_nrp 	           </a:t>
            </a:r>
            <a:r>
              <a:rPr lang="en-US" altLang="en-US" sz="2200"/>
              <a:t> </a:t>
            </a:r>
            <a:r>
              <a:rPr lang="en-US" altLang="en-US" sz="2200">
                <a:sym typeface="Wingdings" panose="05000000000000000000" pitchFamily="2" charset="2"/>
              </a:rPr>
              <a:t>   {mhs_nama, mhs_alamat}      (fd2)</a:t>
            </a:r>
          </a:p>
          <a:p>
            <a:r>
              <a:rPr lang="en-US" altLang="en-US" sz="2200">
                <a:sym typeface="Wingdings" panose="05000000000000000000" pitchFamily="2" charset="2"/>
              </a:rPr>
              <a:t>Mk_kode 	           </a:t>
            </a:r>
            <a:r>
              <a:rPr lang="en-US" altLang="en-US" sz="2200"/>
              <a:t> </a:t>
            </a:r>
            <a:r>
              <a:rPr lang="en-US" altLang="en-US" sz="2200">
                <a:sym typeface="Wingdings" panose="05000000000000000000" pitchFamily="2" charset="2"/>
              </a:rPr>
              <a:t>   {mk_nama, mk_sks}	       (fd3)</a:t>
            </a:r>
          </a:p>
        </p:txBody>
      </p:sp>
      <p:sp>
        <p:nvSpPr>
          <p:cNvPr id="20485" name="Rectangle 5"/>
          <p:cNvSpPr>
            <a:spLocks noChangeArrowheads="1"/>
          </p:cNvSpPr>
          <p:nvPr/>
        </p:nvSpPr>
        <p:spPr bwMode="auto">
          <a:xfrm>
            <a:off x="395288" y="4122738"/>
            <a:ext cx="8280400" cy="109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07950">
              <a:tabLst>
                <a:tab pos="107950" algn="l"/>
              </a:tabLst>
              <a:defRPr>
                <a:solidFill>
                  <a:schemeClr val="tx1"/>
                </a:solidFill>
                <a:latin typeface="Arial" panose="020B0604020202020204" pitchFamily="34" charset="0"/>
              </a:defRPr>
            </a:lvl1pPr>
            <a:lvl2pPr marL="742950" indent="-285750">
              <a:tabLst>
                <a:tab pos="107950" algn="l"/>
              </a:tabLst>
              <a:defRPr>
                <a:solidFill>
                  <a:schemeClr val="tx1"/>
                </a:solidFill>
                <a:latin typeface="Arial" panose="020B0604020202020204" pitchFamily="34" charset="0"/>
              </a:defRPr>
            </a:lvl2pPr>
            <a:lvl3pPr marL="1143000" indent="-228600">
              <a:tabLst>
                <a:tab pos="107950" algn="l"/>
              </a:tabLst>
              <a:defRPr>
                <a:solidFill>
                  <a:schemeClr val="tx1"/>
                </a:solidFill>
                <a:latin typeface="Arial" panose="020B0604020202020204" pitchFamily="34" charset="0"/>
              </a:defRPr>
            </a:lvl3pPr>
            <a:lvl4pPr marL="1600200" indent="-228600">
              <a:tabLst>
                <a:tab pos="107950" algn="l"/>
              </a:tabLst>
              <a:defRPr>
                <a:solidFill>
                  <a:schemeClr val="tx1"/>
                </a:solidFill>
                <a:latin typeface="Arial" panose="020B0604020202020204" pitchFamily="34" charset="0"/>
              </a:defRPr>
            </a:lvl4pPr>
            <a:lvl5pPr marL="2057400" indent="-228600">
              <a:tabLst>
                <a:tab pos="10795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10795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10795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10795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107950" algn="l"/>
              </a:tabLst>
              <a:defRPr>
                <a:solidFill>
                  <a:schemeClr val="tx1"/>
                </a:solidFill>
                <a:latin typeface="Arial" panose="020B0604020202020204" pitchFamily="34" charset="0"/>
              </a:defRPr>
            </a:lvl9pPr>
          </a:lstStyle>
          <a:p>
            <a:r>
              <a:rPr lang="en-US" altLang="en-US" sz="2200">
                <a:sym typeface="Wingdings" panose="05000000000000000000" pitchFamily="2" charset="2"/>
              </a:rPr>
              <a:t>fd1 	(</a:t>
            </a:r>
            <a:r>
              <a:rPr lang="en-US" altLang="en-US" sz="2200" u="sng">
                <a:sym typeface="Wingdings" panose="05000000000000000000" pitchFamily="2" charset="2"/>
              </a:rPr>
              <a:t>mhs_nrp</a:t>
            </a:r>
            <a:r>
              <a:rPr lang="en-US" altLang="en-US" sz="2200">
                <a:sym typeface="Wingdings" panose="05000000000000000000" pitchFamily="2" charset="2"/>
              </a:rPr>
              <a:t>, </a:t>
            </a:r>
            <a:r>
              <a:rPr lang="en-US" altLang="en-US" sz="2200" u="sng">
                <a:sym typeface="Wingdings" panose="05000000000000000000" pitchFamily="2" charset="2"/>
              </a:rPr>
              <a:t>mk_kode</a:t>
            </a:r>
            <a:r>
              <a:rPr lang="en-US" altLang="en-US" sz="2200">
                <a:sym typeface="Wingdings" panose="05000000000000000000" pitchFamily="2" charset="2"/>
              </a:rPr>
              <a:t>, nihuruf)		 Tabel Nilai</a:t>
            </a:r>
          </a:p>
          <a:p>
            <a:r>
              <a:rPr lang="en-US" altLang="en-US" sz="2200">
                <a:sym typeface="Wingdings" panose="05000000000000000000" pitchFamily="2" charset="2"/>
              </a:rPr>
              <a:t>fd2 	(</a:t>
            </a:r>
            <a:r>
              <a:rPr lang="en-US" altLang="en-US" sz="2200" u="sng">
                <a:sym typeface="Wingdings" panose="05000000000000000000" pitchFamily="2" charset="2"/>
              </a:rPr>
              <a:t>Mhs_nrp</a:t>
            </a:r>
            <a:r>
              <a:rPr lang="en-US" altLang="en-US" sz="2200">
                <a:sym typeface="Wingdings" panose="05000000000000000000" pitchFamily="2" charset="2"/>
              </a:rPr>
              <a:t>, mhs_nama, mhs_alamat)	 Tabel Mahasiswa</a:t>
            </a:r>
          </a:p>
          <a:p>
            <a:r>
              <a:rPr lang="en-US" altLang="en-US" sz="2200">
                <a:sym typeface="Wingdings" panose="05000000000000000000" pitchFamily="2" charset="2"/>
              </a:rPr>
              <a:t>fd3	(</a:t>
            </a:r>
            <a:r>
              <a:rPr lang="en-US" altLang="en-US" sz="2200" u="sng">
                <a:sym typeface="Wingdings" panose="05000000000000000000" pitchFamily="2" charset="2"/>
              </a:rPr>
              <a:t>mk_kode</a:t>
            </a:r>
            <a:r>
              <a:rPr lang="en-US" altLang="en-US" sz="2200">
                <a:sym typeface="Wingdings" panose="05000000000000000000" pitchFamily="2" charset="2"/>
              </a:rPr>
              <a:t>, mk_nama, mk_sks)	 Tabel MataKuliah</a:t>
            </a:r>
          </a:p>
        </p:txBody>
      </p:sp>
    </p:spTree>
    <p:extLst>
      <p:ext uri="{BB962C8B-B14F-4D97-AF65-F5344CB8AC3E}">
        <p14:creationId xmlns:p14="http://schemas.microsoft.com/office/powerpoint/2010/main" val="251868351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id-ID" b="1" dirty="0"/>
              <a:t>P</a:t>
            </a:r>
            <a:r>
              <a:rPr lang="id-ID" b="1" dirty="0" smtClean="0"/>
              <a:t>enjelasan Pokok Bahasan (Revisi)</a:t>
            </a:r>
            <a:endParaRPr lang="en-US" dirty="0"/>
          </a:p>
        </p:txBody>
      </p:sp>
      <p:graphicFrame>
        <p:nvGraphicFramePr>
          <p:cNvPr id="3" name="Diagram 2"/>
          <p:cNvGraphicFramePr/>
          <p:nvPr>
            <p:extLst>
              <p:ext uri="{D42A27DB-BD31-4B8C-83A1-F6EECF244321}">
                <p14:modId xmlns:p14="http://schemas.microsoft.com/office/powerpoint/2010/main" val="1235788716"/>
              </p:ext>
            </p:extLst>
          </p:nvPr>
        </p:nvGraphicFramePr>
        <p:xfrm>
          <a:off x="175263" y="1397000"/>
          <a:ext cx="8778231" cy="53130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2127058"/>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fontScale="90000"/>
          </a:bodyPr>
          <a:lstStyle/>
          <a:p>
            <a:r>
              <a:rPr lang="en-US" altLang="en-US" sz="4000" smtClean="0"/>
              <a:t>Bentuk Normal Tahap Ketiga (3rd Normal Form /3NF) </a:t>
            </a:r>
          </a:p>
        </p:txBody>
      </p:sp>
      <p:sp>
        <p:nvSpPr>
          <p:cNvPr id="21507" name="Rectangle 3"/>
          <p:cNvSpPr>
            <a:spLocks noGrp="1" noChangeArrowheads="1"/>
          </p:cNvSpPr>
          <p:nvPr>
            <p:ph idx="1"/>
          </p:nvPr>
        </p:nvSpPr>
        <p:spPr bwMode="auto">
          <a:xfrm>
            <a:off x="457200" y="1600200"/>
            <a:ext cx="8229600" cy="2981325"/>
          </a:xfrm>
        </p:spPr>
        <p:txBody>
          <a:bodyPr wrap="square" numCol="1" anchor="t" anchorCtr="0" compatLnSpc="1">
            <a:prstTxWarp prst="textNoShape">
              <a:avLst/>
            </a:prstTxWarp>
          </a:bodyPr>
          <a:lstStyle/>
          <a:p>
            <a:r>
              <a:rPr lang="en-US" altLang="en-US" sz="2800" smtClean="0"/>
              <a:t>Bentuk normal 3NF terpenuhi jika telah memenuhi bentuk 2NF, dan jika </a:t>
            </a:r>
            <a:r>
              <a:rPr lang="en-US" altLang="en-US" sz="2800" b="1" smtClean="0"/>
              <a:t>tidak ada</a:t>
            </a:r>
            <a:r>
              <a:rPr lang="en-US" altLang="en-US" sz="2800" smtClean="0"/>
              <a:t> atribut </a:t>
            </a:r>
            <a:r>
              <a:rPr lang="en-US" altLang="en-US" sz="2800" i="1" smtClean="0"/>
              <a:t>non primary key </a:t>
            </a:r>
            <a:r>
              <a:rPr lang="en-US" altLang="en-US" sz="2800" smtClean="0"/>
              <a:t>yang memiliki ketergantungan terhadap atribut </a:t>
            </a:r>
            <a:r>
              <a:rPr lang="en-US" altLang="en-US" sz="2800" i="1" smtClean="0"/>
              <a:t>non primary key </a:t>
            </a:r>
            <a:r>
              <a:rPr lang="en-US" altLang="en-US" sz="2800" smtClean="0"/>
              <a:t>yang lainnya. </a:t>
            </a:r>
          </a:p>
          <a:p>
            <a:r>
              <a:rPr lang="en-US" altLang="en-US" sz="2800" smtClean="0"/>
              <a:t>Untuk setiap Functional Dependency dengan notasi X </a:t>
            </a:r>
            <a:r>
              <a:rPr lang="en-US" altLang="en-US" sz="2800" smtClean="0">
                <a:sym typeface="Wingdings" panose="05000000000000000000" pitchFamily="2" charset="2"/>
              </a:rPr>
              <a:t></a:t>
            </a:r>
            <a:r>
              <a:rPr lang="en-US" altLang="en-US" sz="2800" smtClean="0"/>
              <a:t> A, maka: </a:t>
            </a:r>
          </a:p>
        </p:txBody>
      </p:sp>
      <p:sp>
        <p:nvSpPr>
          <p:cNvPr id="99332" name="Rectangle 4"/>
          <p:cNvSpPr>
            <a:spLocks noChangeArrowheads="1"/>
          </p:cNvSpPr>
          <p:nvPr/>
        </p:nvSpPr>
        <p:spPr bwMode="auto">
          <a:xfrm>
            <a:off x="755650" y="4594225"/>
            <a:ext cx="80645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Tx/>
              <a:buChar char="•"/>
            </a:pPr>
            <a:r>
              <a:rPr lang="en-US" altLang="en-US" sz="2400" b="1"/>
              <a:t> X harus menjadi superkey pada tabel tsb.</a:t>
            </a:r>
          </a:p>
          <a:p>
            <a:pPr>
              <a:buFontTx/>
              <a:buChar char="•"/>
            </a:pPr>
            <a:r>
              <a:rPr lang="en-US" altLang="en-US" sz="2400" b="1"/>
              <a:t> Atau A merupakan bagian dari primary key pada tabel    tsb.</a:t>
            </a:r>
          </a:p>
        </p:txBody>
      </p:sp>
    </p:spTree>
    <p:extLst>
      <p:ext uri="{BB962C8B-B14F-4D97-AF65-F5344CB8AC3E}">
        <p14:creationId xmlns:p14="http://schemas.microsoft.com/office/powerpoint/2010/main" val="2429811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9332"/>
                                        </p:tgtEl>
                                        <p:attrNameLst>
                                          <p:attrName>style.visibility</p:attrName>
                                        </p:attrNameLst>
                                      </p:cBhvr>
                                      <p:to>
                                        <p:strVal val="visible"/>
                                      </p:to>
                                    </p:set>
                                    <p:animEffect transition="in" filter="checkerboard(across)">
                                      <p:cBhvr>
                                        <p:cTn id="7" dur="500"/>
                                        <p:tgtEl>
                                          <p:spTgt spid="99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smtClean="0"/>
              <a:t>Contoh</a:t>
            </a:r>
          </a:p>
        </p:txBody>
      </p:sp>
      <p:sp>
        <p:nvSpPr>
          <p:cNvPr id="22531" name="Rectangle 3"/>
          <p:cNvSpPr>
            <a:spLocks noGrp="1" noChangeArrowheads="1"/>
          </p:cNvSpPr>
          <p:nvPr>
            <p:ph type="body" sz="half" idx="1"/>
          </p:nvPr>
        </p:nvSpPr>
        <p:spPr bwMode="auto">
          <a:xfrm>
            <a:off x="457200" y="1600200"/>
            <a:ext cx="8147050" cy="533400"/>
          </a:xfrm>
        </p:spPr>
        <p:txBody>
          <a:bodyPr wrap="square" numCol="1" anchor="t" anchorCtr="0" compatLnSpc="1">
            <a:prstTxWarp prst="textNoShape">
              <a:avLst/>
            </a:prstTxWarp>
          </a:bodyPr>
          <a:lstStyle/>
          <a:p>
            <a:pPr marL="0" indent="0">
              <a:buFont typeface="Wingdings" panose="05000000000000000000" pitchFamily="2" charset="2"/>
              <a:buNone/>
            </a:pPr>
            <a:r>
              <a:rPr lang="en-US" altLang="en-US" sz="2200" smtClean="0"/>
              <a:t>Tabel berikut memenuhi 2NF, tapi tidak memenuhi 3NF:</a:t>
            </a:r>
          </a:p>
        </p:txBody>
      </p:sp>
      <p:graphicFrame>
        <p:nvGraphicFramePr>
          <p:cNvPr id="100399" name="Group 47"/>
          <p:cNvGraphicFramePr>
            <a:graphicFrameLocks noGrp="1"/>
          </p:cNvGraphicFramePr>
          <p:nvPr>
            <p:ph sz="half" idx="2"/>
          </p:nvPr>
        </p:nvGraphicFramePr>
        <p:xfrm>
          <a:off x="611188" y="2565400"/>
          <a:ext cx="7705725" cy="504825"/>
        </p:xfrm>
        <a:graphic>
          <a:graphicData uri="http://schemas.openxmlformats.org/drawingml/2006/table">
            <a:tbl>
              <a:tblPr/>
              <a:tblGrid>
                <a:gridCol w="711200"/>
                <a:gridCol w="949325"/>
                <a:gridCol w="1363662"/>
                <a:gridCol w="1296988"/>
                <a:gridCol w="1655762"/>
                <a:gridCol w="1728788"/>
              </a:tblGrid>
              <a:tr h="504825">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800" b="1" i="0" u="none" strike="noStrike" cap="none" normalizeH="0" baseline="0" dirty="0" err="1" smtClean="0">
                          <a:ln>
                            <a:noFill/>
                          </a:ln>
                          <a:solidFill>
                            <a:schemeClr val="tx1"/>
                          </a:solidFill>
                          <a:effectLst/>
                          <a:latin typeface="Arial" panose="020B0604020202020204" pitchFamily="34" charset="0"/>
                        </a:rPr>
                        <a:t>Nrp</a:t>
                      </a:r>
                      <a:r>
                        <a:rPr kumimoji="0" lang="en-US" altLang="en-US" sz="1800" b="1" i="0" u="none" strike="noStrike" cap="none" normalizeH="0" baseline="0" dirty="0" smtClean="0">
                          <a:ln>
                            <a:noFill/>
                          </a:ln>
                          <a:solidFill>
                            <a:schemeClr val="tx1"/>
                          </a:solidFill>
                          <a:effectLst/>
                          <a:latin typeface="Arial" panose="020B0604020202020204" pitchFamily="34" charset="0"/>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800" b="1" i="0" u="none" strike="noStrike" cap="none" normalizeH="0" baseline="0" dirty="0" err="1" smtClean="0">
                          <a:ln>
                            <a:noFill/>
                          </a:ln>
                          <a:solidFill>
                            <a:schemeClr val="tx1"/>
                          </a:solidFill>
                          <a:effectLst/>
                          <a:latin typeface="Arial" panose="020B0604020202020204" pitchFamily="34" charset="0"/>
                        </a:rPr>
                        <a:t>Nama</a:t>
                      </a:r>
                      <a:r>
                        <a:rPr kumimoji="0" lang="en-US" altLang="en-US" sz="1800" b="1" i="0" u="none" strike="noStrike" cap="none" normalizeH="0" baseline="0" dirty="0" smtClean="0">
                          <a:ln>
                            <a:noFill/>
                          </a:ln>
                          <a:solidFill>
                            <a:schemeClr val="tx1"/>
                          </a:solidFill>
                          <a:effectLst/>
                          <a:latin typeface="Arial" panose="020B0604020202020204" pitchFamily="34" charset="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800" b="1" i="0" u="none" strike="noStrike" cap="none" normalizeH="0" baseline="0" smtClean="0">
                          <a:ln>
                            <a:noFill/>
                          </a:ln>
                          <a:solidFill>
                            <a:schemeClr val="tx1"/>
                          </a:solidFill>
                          <a:effectLst/>
                          <a:latin typeface="Arial" panose="020B0604020202020204" pitchFamily="34" charset="0"/>
                        </a:rPr>
                        <a:t>Alm_Jalan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800" b="1" i="0" u="none" strike="noStrike" cap="none" normalizeH="0" baseline="0" smtClean="0">
                          <a:ln>
                            <a:noFill/>
                          </a:ln>
                          <a:solidFill>
                            <a:schemeClr val="tx1"/>
                          </a:solidFill>
                          <a:effectLst/>
                          <a:latin typeface="Arial" panose="020B0604020202020204" pitchFamily="34" charset="0"/>
                        </a:rPr>
                        <a:t>Alm_Kota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800" b="1" i="0" u="none" strike="noStrike" cap="none" normalizeH="0" baseline="0" smtClean="0">
                          <a:ln>
                            <a:noFill/>
                          </a:ln>
                          <a:solidFill>
                            <a:schemeClr val="tx1"/>
                          </a:solidFill>
                          <a:effectLst/>
                          <a:latin typeface="Arial" panose="020B0604020202020204" pitchFamily="34" charset="0"/>
                        </a:rPr>
                        <a:t>Alm_Provinsi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tabLst/>
                      </a:pPr>
                      <a:r>
                        <a:rPr kumimoji="0" lang="en-US" altLang="en-US" sz="1800" b="1" i="0" u="none" strike="noStrike" cap="none" normalizeH="0" baseline="0" dirty="0" err="1" smtClean="0">
                          <a:ln>
                            <a:noFill/>
                          </a:ln>
                          <a:solidFill>
                            <a:schemeClr val="tx1"/>
                          </a:solidFill>
                          <a:effectLst/>
                          <a:latin typeface="Arial" panose="020B0604020202020204" pitchFamily="34" charset="0"/>
                        </a:rPr>
                        <a:t>Alm_Kodepos</a:t>
                      </a:r>
                      <a:r>
                        <a:rPr kumimoji="0" lang="en-US" altLang="en-US" sz="1800" b="1" i="0" u="none" strike="noStrike" cap="none" normalizeH="0" baseline="0" dirty="0" smtClean="0">
                          <a:ln>
                            <a:noFill/>
                          </a:ln>
                          <a:solidFill>
                            <a:schemeClr val="tx1"/>
                          </a:solidFill>
                          <a:effectLst/>
                          <a:latin typeface="Arial" panose="020B0604020202020204" pitchFamily="34" charset="0"/>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2548" name="Rectangle 4"/>
          <p:cNvSpPr>
            <a:spLocks noChangeArrowheads="1"/>
          </p:cNvSpPr>
          <p:nvPr/>
        </p:nvSpPr>
        <p:spPr bwMode="auto">
          <a:xfrm>
            <a:off x="468313" y="2133600"/>
            <a:ext cx="145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a:t>Mahasiswa</a:t>
            </a:r>
            <a:r>
              <a:rPr lang="en-US" altLang="en-US"/>
              <a:t> </a:t>
            </a:r>
          </a:p>
        </p:txBody>
      </p:sp>
      <p:sp>
        <p:nvSpPr>
          <p:cNvPr id="100400" name="Rectangle 48"/>
          <p:cNvSpPr>
            <a:spLocks noChangeArrowheads="1"/>
          </p:cNvSpPr>
          <p:nvPr/>
        </p:nvSpPr>
        <p:spPr bwMode="auto">
          <a:xfrm>
            <a:off x="468313" y="3357563"/>
            <a:ext cx="80645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288925" indent="-28892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anose="05000000000000000000" pitchFamily="2" charset="2"/>
              <a:buChar char="Ø"/>
            </a:pPr>
            <a:r>
              <a:rPr lang="en-US" altLang="en-US" sz="2000" b="1"/>
              <a:t>karena masih terdapat atribut </a:t>
            </a:r>
            <a:r>
              <a:rPr lang="en-US" altLang="en-US" sz="2000" b="1" i="1"/>
              <a:t>non primary key </a:t>
            </a:r>
            <a:r>
              <a:rPr lang="en-US" altLang="en-US" sz="2000" b="1"/>
              <a:t>(yakni alm_kota dan alm_Provinsi) yang memiliki ketergantungan terhadap atribut </a:t>
            </a:r>
            <a:r>
              <a:rPr lang="en-US" altLang="en-US" sz="2000" b="1" i="1"/>
              <a:t>non primary key </a:t>
            </a:r>
            <a:r>
              <a:rPr lang="en-US" altLang="en-US" sz="2000" b="1"/>
              <a:t>yang lain (yakni alm_kodepos):</a:t>
            </a:r>
          </a:p>
        </p:txBody>
      </p:sp>
      <p:sp>
        <p:nvSpPr>
          <p:cNvPr id="22550" name="Rectangle 49"/>
          <p:cNvSpPr>
            <a:spLocks noChangeArrowheads="1"/>
          </p:cNvSpPr>
          <p:nvPr/>
        </p:nvSpPr>
        <p:spPr bwMode="auto">
          <a:xfrm>
            <a:off x="611188" y="4437063"/>
            <a:ext cx="5811837"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200"/>
              <a:t>alm_kodepos </a:t>
            </a:r>
            <a:r>
              <a:rPr lang="en-US" altLang="en-US" sz="2200">
                <a:sym typeface="Wingdings" panose="05000000000000000000" pitchFamily="2" charset="2"/>
              </a:rPr>
              <a:t></a:t>
            </a:r>
            <a:r>
              <a:rPr lang="en-US" altLang="en-US" sz="2200"/>
              <a:t> {alm_Provinsi, alm_kota}</a:t>
            </a:r>
          </a:p>
        </p:txBody>
      </p:sp>
      <p:sp>
        <p:nvSpPr>
          <p:cNvPr id="100402" name="Rectangle 50"/>
          <p:cNvSpPr>
            <a:spLocks noChangeArrowheads="1"/>
          </p:cNvSpPr>
          <p:nvPr/>
        </p:nvSpPr>
        <p:spPr bwMode="auto">
          <a:xfrm>
            <a:off x="395288" y="4941888"/>
            <a:ext cx="8064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288925" indent="-28892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anose="05000000000000000000" pitchFamily="2" charset="2"/>
              <a:buChar char="Ø"/>
            </a:pPr>
            <a:r>
              <a:rPr lang="en-US" altLang="en-US" sz="2000" b="1"/>
              <a:t>Sehingga tabel tersebut perlu didekomposisi menjadi:</a:t>
            </a:r>
          </a:p>
        </p:txBody>
      </p:sp>
      <p:sp>
        <p:nvSpPr>
          <p:cNvPr id="22552" name="Rectangle 51"/>
          <p:cNvSpPr>
            <a:spLocks noChangeArrowheads="1"/>
          </p:cNvSpPr>
          <p:nvPr/>
        </p:nvSpPr>
        <p:spPr bwMode="auto">
          <a:xfrm>
            <a:off x="1042988" y="5300663"/>
            <a:ext cx="6326187"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200"/>
              <a:t>Mahasiswa (</a:t>
            </a:r>
            <a:r>
              <a:rPr lang="en-US" altLang="en-US" sz="2200" u="sng"/>
              <a:t>Nrp</a:t>
            </a:r>
            <a:r>
              <a:rPr lang="en-US" altLang="en-US" sz="2200"/>
              <a:t>, nama, alm_jalan, alm_kodepos)</a:t>
            </a:r>
          </a:p>
          <a:p>
            <a:r>
              <a:rPr lang="en-US" altLang="en-US" sz="2200"/>
              <a:t>Kodepos (</a:t>
            </a:r>
            <a:r>
              <a:rPr lang="en-US" altLang="en-US" sz="2200" u="sng"/>
              <a:t>alm_kodepos</a:t>
            </a:r>
            <a:r>
              <a:rPr lang="en-US" altLang="en-US" sz="2200"/>
              <a:t>, alm_provinsi, alm_kota)</a:t>
            </a:r>
          </a:p>
        </p:txBody>
      </p:sp>
    </p:spTree>
    <p:extLst>
      <p:ext uri="{BB962C8B-B14F-4D97-AF65-F5344CB8AC3E}">
        <p14:creationId xmlns:p14="http://schemas.microsoft.com/office/powerpoint/2010/main" val="21903338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0400"/>
                                        </p:tgtEl>
                                        <p:attrNameLst>
                                          <p:attrName>style.visibility</p:attrName>
                                        </p:attrNameLst>
                                      </p:cBhvr>
                                      <p:to>
                                        <p:strVal val="visible"/>
                                      </p:to>
                                    </p:set>
                                    <p:animEffect transition="in" filter="checkerboard(across)">
                                      <p:cBhvr>
                                        <p:cTn id="7" dur="500"/>
                                        <p:tgtEl>
                                          <p:spTgt spid="1004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00402"/>
                                        </p:tgtEl>
                                        <p:attrNameLst>
                                          <p:attrName>style.visibility</p:attrName>
                                        </p:attrNameLst>
                                      </p:cBhvr>
                                      <p:to>
                                        <p:strVal val="visible"/>
                                      </p:to>
                                    </p:set>
                                    <p:animEffect transition="in" filter="checkerboard(across)">
                                      <p:cBhvr>
                                        <p:cTn id="12" dur="500"/>
                                        <p:tgtEl>
                                          <p:spTgt spid="100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400" grpId="0"/>
      <p:bldP spid="10040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sz="4000" b="1" smtClean="0"/>
              <a:t>Boyce-Code Normal Form (BCNF)</a:t>
            </a:r>
          </a:p>
        </p:txBody>
      </p:sp>
      <p:sp>
        <p:nvSpPr>
          <p:cNvPr id="23555" name="Rectangle 3"/>
          <p:cNvSpPr>
            <a:spLocks noGrp="1" noChangeArrowheads="1"/>
          </p:cNvSpPr>
          <p:nvPr>
            <p:ph idx="1"/>
          </p:nvPr>
        </p:nvSpPr>
        <p:spPr bwMode="auto"/>
        <p:txBody>
          <a:bodyPr wrap="square" numCol="1" anchor="t" anchorCtr="0" compatLnSpc="1">
            <a:prstTxWarp prst="textNoShape">
              <a:avLst/>
            </a:prstTxWarp>
          </a:bodyPr>
          <a:lstStyle/>
          <a:p>
            <a:r>
              <a:rPr lang="en-US" altLang="en-US" sz="2400" smtClean="0"/>
              <a:t>Bentuk BCNF terpenuhi dalam sebuah tabel, jika untuk setiap </a:t>
            </a:r>
            <a:r>
              <a:rPr lang="en-US" altLang="en-US" sz="2400" i="1" smtClean="0"/>
              <a:t>functional dependency</a:t>
            </a:r>
            <a:r>
              <a:rPr lang="en-US" altLang="en-US" sz="2400" smtClean="0"/>
              <a:t> terhadap setiap atribut atau gabungan atribut dalam bentuk:	X </a:t>
            </a:r>
            <a:r>
              <a:rPr lang="en-US" altLang="en-US" sz="2400" smtClean="0">
                <a:sym typeface="Wingdings" panose="05000000000000000000" pitchFamily="2" charset="2"/>
              </a:rPr>
              <a:t></a:t>
            </a:r>
            <a:r>
              <a:rPr lang="en-US" altLang="en-US" sz="2400" smtClean="0"/>
              <a:t> Y maka </a:t>
            </a:r>
            <a:r>
              <a:rPr lang="en-US" altLang="en-US" sz="2400" b="1" smtClean="0"/>
              <a:t>X </a:t>
            </a:r>
            <a:r>
              <a:rPr lang="en-US" altLang="en-US" sz="2400" smtClean="0"/>
              <a:t>adalah </a:t>
            </a:r>
            <a:r>
              <a:rPr lang="en-US" altLang="en-US" sz="2400" b="1" i="1" smtClean="0"/>
              <a:t>super key</a:t>
            </a:r>
            <a:r>
              <a:rPr lang="en-US" altLang="en-US" sz="2400" smtClean="0"/>
              <a:t> </a:t>
            </a:r>
          </a:p>
          <a:p>
            <a:r>
              <a:rPr lang="en-US" altLang="en-US" sz="2400" smtClean="0"/>
              <a:t>tabel tersebut harus di-dekomposisi berdasarkan </a:t>
            </a:r>
            <a:r>
              <a:rPr lang="en-US" altLang="en-US" sz="2400" i="1" smtClean="0"/>
              <a:t>functional dependency </a:t>
            </a:r>
            <a:r>
              <a:rPr lang="en-US" altLang="en-US" sz="2400" smtClean="0"/>
              <a:t>yang ada, sehingga X menjadi </a:t>
            </a:r>
            <a:r>
              <a:rPr lang="en-US" altLang="en-US" sz="2400" i="1" smtClean="0"/>
              <a:t>super key </a:t>
            </a:r>
            <a:r>
              <a:rPr lang="en-US" altLang="en-US" sz="2400" smtClean="0"/>
              <a:t>dari tabel-tabel hasil dekomposisi </a:t>
            </a:r>
          </a:p>
          <a:p>
            <a:r>
              <a:rPr lang="en-US" altLang="en-US" sz="2400" smtClean="0"/>
              <a:t>Setiap tabel dalam BCNF merupakan 3NF. Akan tetapi setiap 3NF belum tentu termasuk BCNF . Perbedaannya, untuk functional dependency X </a:t>
            </a:r>
            <a:r>
              <a:rPr lang="en-US" altLang="en-US" sz="2400" smtClean="0">
                <a:sym typeface="Wingdings" panose="05000000000000000000" pitchFamily="2" charset="2"/>
              </a:rPr>
              <a:t></a:t>
            </a:r>
            <a:r>
              <a:rPr lang="en-US" altLang="en-US" sz="2400" smtClean="0"/>
              <a:t> A, BCNF tidak membolehkan A sebagai bagian dari primary key.</a:t>
            </a:r>
          </a:p>
        </p:txBody>
      </p:sp>
    </p:spTree>
    <p:extLst>
      <p:ext uri="{BB962C8B-B14F-4D97-AF65-F5344CB8AC3E}">
        <p14:creationId xmlns:p14="http://schemas.microsoft.com/office/powerpoint/2010/main" val="276464151"/>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body" idx="1"/>
          </p:nvPr>
        </p:nvSpPr>
        <p:spPr bwMode="auto">
          <a:xfrm>
            <a:off x="596153" y="1395413"/>
            <a:ext cx="8066088" cy="16002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eaLnBrk="1" hangingPunct="1">
              <a:lnSpc>
                <a:spcPct val="120000"/>
              </a:lnSpc>
              <a:buFont typeface="Wingdings" panose="05000000000000000000" pitchFamily="2" charset="2"/>
              <a:buNone/>
            </a:pPr>
            <a:r>
              <a:rPr lang="es-ES" sz="1800" dirty="0" err="1" smtClean="0">
                <a:solidFill>
                  <a:schemeClr val="tx1"/>
                </a:solidFill>
                <a:latin typeface="Trebuchet MS" panose="020B0603020202020204" pitchFamily="34" charset="0"/>
              </a:rPr>
              <a:t>Denormalisasi</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database</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adalah</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kejadian</a:t>
            </a:r>
            <a:r>
              <a:rPr lang="es-ES" sz="1800" dirty="0" smtClean="0">
                <a:solidFill>
                  <a:schemeClr val="tx1"/>
                </a:solidFill>
                <a:latin typeface="Trebuchet MS" panose="020B0603020202020204" pitchFamily="34" charset="0"/>
              </a:rPr>
              <a:t> dimana </a:t>
            </a:r>
            <a:r>
              <a:rPr lang="es-ES" sz="1800" dirty="0" err="1" smtClean="0">
                <a:solidFill>
                  <a:schemeClr val="tx1"/>
                </a:solidFill>
                <a:latin typeface="Trebuchet MS" panose="020B0603020202020204" pitchFamily="34" charset="0"/>
              </a:rPr>
              <a:t>database</a:t>
            </a:r>
            <a:r>
              <a:rPr lang="es-ES" sz="1800" dirty="0" smtClean="0">
                <a:solidFill>
                  <a:schemeClr val="tx1"/>
                </a:solidFill>
                <a:latin typeface="Trebuchet MS" panose="020B0603020202020204" pitchFamily="34" charset="0"/>
              </a:rPr>
              <a:t> secara </a:t>
            </a:r>
            <a:r>
              <a:rPr lang="es-ES" sz="1800" dirty="0" err="1" smtClean="0">
                <a:solidFill>
                  <a:schemeClr val="tx1"/>
                </a:solidFill>
                <a:latin typeface="Trebuchet MS" panose="020B0603020202020204" pitchFamily="34" charset="0"/>
              </a:rPr>
              <a:t>sengaja</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tidak</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dibuat</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mengikuti</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kaidah</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Normalisasi</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atau</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bahkan</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dari</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bentuk</a:t>
            </a:r>
            <a:r>
              <a:rPr lang="es-ES" sz="1800" dirty="0" smtClean="0">
                <a:solidFill>
                  <a:schemeClr val="tx1"/>
                </a:solidFill>
                <a:latin typeface="Trebuchet MS" panose="020B0603020202020204" pitchFamily="34" charset="0"/>
              </a:rPr>
              <a:t> Normal </a:t>
            </a:r>
            <a:r>
              <a:rPr lang="es-ES" sz="1800" dirty="0" err="1" smtClean="0">
                <a:solidFill>
                  <a:schemeClr val="tx1"/>
                </a:solidFill>
                <a:latin typeface="Trebuchet MS" panose="020B0603020202020204" pitchFamily="34" charset="0"/>
              </a:rPr>
              <a:t>dirubah</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menjadi</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tidak</a:t>
            </a:r>
            <a:r>
              <a:rPr lang="es-ES" sz="1800" dirty="0" smtClean="0">
                <a:solidFill>
                  <a:schemeClr val="tx1"/>
                </a:solidFill>
                <a:latin typeface="Trebuchet MS" panose="020B0603020202020204" pitchFamily="34" charset="0"/>
              </a:rPr>
              <a:t> normal (</a:t>
            </a:r>
            <a:r>
              <a:rPr lang="es-ES" sz="1800" dirty="0" err="1" smtClean="0">
                <a:solidFill>
                  <a:schemeClr val="tx1"/>
                </a:solidFill>
                <a:latin typeface="Trebuchet MS" panose="020B0603020202020204" pitchFamily="34" charset="0"/>
              </a:rPr>
              <a:t>Denormalisasi</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untuk</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mendukung</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kebutuhan</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bisnis</a:t>
            </a:r>
            <a:r>
              <a:rPr lang="es-ES" sz="1800" dirty="0" smtClean="0">
                <a:solidFill>
                  <a:schemeClr val="tx1"/>
                </a:solidFill>
                <a:latin typeface="Trebuchet MS" panose="020B0603020202020204" pitchFamily="34" charset="0"/>
              </a:rPr>
              <a:t>/</a:t>
            </a:r>
            <a:r>
              <a:rPr lang="es-ES" sz="1800" dirty="0" err="1" smtClean="0">
                <a:solidFill>
                  <a:schemeClr val="tx1"/>
                </a:solidFill>
                <a:latin typeface="Trebuchet MS" panose="020B0603020202020204" pitchFamily="34" charset="0"/>
              </a:rPr>
              <a:t>pengambilan</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keputusan</a:t>
            </a:r>
            <a:r>
              <a:rPr lang="es-ES" sz="1800" dirty="0" smtClean="0">
                <a:solidFill>
                  <a:schemeClr val="tx1"/>
                </a:solidFill>
                <a:latin typeface="Trebuchet MS" panose="020B0603020202020204" pitchFamily="34" charset="0"/>
              </a:rPr>
              <a:t>/</a:t>
            </a:r>
            <a:r>
              <a:rPr lang="es-ES" sz="1800" dirty="0" err="1" smtClean="0">
                <a:solidFill>
                  <a:schemeClr val="tx1"/>
                </a:solidFill>
                <a:latin typeface="Trebuchet MS" panose="020B0603020202020204" pitchFamily="34" charset="0"/>
              </a:rPr>
              <a:t>pencarian</a:t>
            </a:r>
            <a:r>
              <a:rPr lang="es-ES" sz="1800" dirty="0" smtClean="0">
                <a:solidFill>
                  <a:schemeClr val="tx1"/>
                </a:solidFill>
                <a:latin typeface="Trebuchet MS" panose="020B0603020202020204" pitchFamily="34" charset="0"/>
              </a:rPr>
              <a:t> data.</a:t>
            </a:r>
          </a:p>
          <a:p>
            <a:pPr marL="0" indent="0" eaLnBrk="1" hangingPunct="1">
              <a:lnSpc>
                <a:spcPct val="120000"/>
              </a:lnSpc>
              <a:buFont typeface="Wingdings" panose="05000000000000000000" pitchFamily="2" charset="2"/>
              <a:buNone/>
            </a:pPr>
            <a:endParaRPr lang="es-ES" sz="1800" dirty="0" smtClean="0">
              <a:solidFill>
                <a:schemeClr val="tx1"/>
              </a:solidFill>
              <a:latin typeface="Trebuchet MS" panose="020B0603020202020204" pitchFamily="34" charset="0"/>
            </a:endParaRPr>
          </a:p>
          <a:p>
            <a:pPr marL="0" indent="0" eaLnBrk="1" hangingPunct="1">
              <a:lnSpc>
                <a:spcPct val="120000"/>
              </a:lnSpc>
              <a:buFont typeface="Wingdings" panose="05000000000000000000" pitchFamily="2" charset="2"/>
              <a:buNone/>
            </a:pPr>
            <a:endParaRPr lang="es-ES" sz="1800" dirty="0" smtClean="0">
              <a:solidFill>
                <a:schemeClr val="tx1"/>
              </a:solidFill>
              <a:latin typeface="Trebuchet MS" panose="020B0603020202020204" pitchFamily="34" charset="0"/>
            </a:endParaRPr>
          </a:p>
        </p:txBody>
      </p:sp>
      <p:sp>
        <p:nvSpPr>
          <p:cNvPr id="53251" name="Rectangle 3"/>
          <p:cNvSpPr>
            <a:spLocks noChangeArrowheads="1"/>
          </p:cNvSpPr>
          <p:nvPr/>
        </p:nvSpPr>
        <p:spPr bwMode="auto">
          <a:xfrm>
            <a:off x="534041" y="404813"/>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DENORMALISASI DATABASE</a:t>
            </a:r>
          </a:p>
        </p:txBody>
      </p:sp>
      <p:sp>
        <p:nvSpPr>
          <p:cNvPr id="53252" name="AutoShape 4"/>
          <p:cNvSpPr>
            <a:spLocks noChangeArrowheads="1"/>
          </p:cNvSpPr>
          <p:nvPr/>
        </p:nvSpPr>
        <p:spPr bwMode="auto">
          <a:xfrm>
            <a:off x="1219200" y="3048000"/>
            <a:ext cx="2133600" cy="2438400"/>
          </a:xfrm>
          <a:prstGeom prst="can">
            <a:avLst>
              <a:gd name="adj" fmla="val 2857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endParaRPr lang="id-ID"/>
          </a:p>
        </p:txBody>
      </p:sp>
      <p:sp>
        <p:nvSpPr>
          <p:cNvPr id="53253" name="AutoShape 5"/>
          <p:cNvSpPr>
            <a:spLocks noChangeArrowheads="1"/>
          </p:cNvSpPr>
          <p:nvPr/>
        </p:nvSpPr>
        <p:spPr bwMode="auto">
          <a:xfrm>
            <a:off x="5715000" y="3048000"/>
            <a:ext cx="2133600" cy="2438400"/>
          </a:xfrm>
          <a:prstGeom prst="can">
            <a:avLst>
              <a:gd name="adj" fmla="val 2857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endParaRPr lang="id-ID"/>
          </a:p>
        </p:txBody>
      </p:sp>
      <p:sp>
        <p:nvSpPr>
          <p:cNvPr id="53254" name="Line 6"/>
          <p:cNvSpPr>
            <a:spLocks noChangeShapeType="1"/>
          </p:cNvSpPr>
          <p:nvPr/>
        </p:nvSpPr>
        <p:spPr bwMode="auto">
          <a:xfrm>
            <a:off x="3429000" y="3886200"/>
            <a:ext cx="2209800" cy="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id-ID"/>
          </a:p>
        </p:txBody>
      </p:sp>
      <p:sp>
        <p:nvSpPr>
          <p:cNvPr id="53255" name="Line 7"/>
          <p:cNvSpPr>
            <a:spLocks noChangeShapeType="1"/>
          </p:cNvSpPr>
          <p:nvPr/>
        </p:nvSpPr>
        <p:spPr bwMode="auto">
          <a:xfrm flipH="1" flipV="1">
            <a:off x="3429000" y="4191000"/>
            <a:ext cx="2057400" cy="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id-ID"/>
          </a:p>
        </p:txBody>
      </p:sp>
      <p:grpSp>
        <p:nvGrpSpPr>
          <p:cNvPr id="53256" name="Group 44"/>
          <p:cNvGrpSpPr>
            <a:grpSpLocks/>
          </p:cNvGrpSpPr>
          <p:nvPr/>
        </p:nvGrpSpPr>
        <p:grpSpPr bwMode="auto">
          <a:xfrm>
            <a:off x="1676400" y="4191000"/>
            <a:ext cx="1219200" cy="533400"/>
            <a:chOff x="2400" y="3504"/>
            <a:chExt cx="1008" cy="384"/>
          </a:xfrm>
        </p:grpSpPr>
        <p:sp>
          <p:nvSpPr>
            <p:cNvPr id="53283" name="Line 28"/>
            <p:cNvSpPr>
              <a:spLocks noChangeShapeType="1"/>
            </p:cNvSpPr>
            <p:nvPr/>
          </p:nvSpPr>
          <p:spPr bwMode="auto">
            <a:xfrm>
              <a:off x="2400" y="3504"/>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53284" name="Line 29"/>
            <p:cNvSpPr>
              <a:spLocks noChangeShapeType="1"/>
            </p:cNvSpPr>
            <p:nvPr/>
          </p:nvSpPr>
          <p:spPr bwMode="auto">
            <a:xfrm>
              <a:off x="3408" y="3504"/>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53285" name="Line 30"/>
            <p:cNvSpPr>
              <a:spLocks noChangeShapeType="1"/>
            </p:cNvSpPr>
            <p:nvPr/>
          </p:nvSpPr>
          <p:spPr bwMode="auto">
            <a:xfrm>
              <a:off x="2544" y="3504"/>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53286" name="Line 31"/>
            <p:cNvSpPr>
              <a:spLocks noChangeShapeType="1"/>
            </p:cNvSpPr>
            <p:nvPr/>
          </p:nvSpPr>
          <p:spPr bwMode="auto">
            <a:xfrm>
              <a:off x="2736" y="3504"/>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53287" name="Line 32"/>
            <p:cNvSpPr>
              <a:spLocks noChangeShapeType="1"/>
            </p:cNvSpPr>
            <p:nvPr/>
          </p:nvSpPr>
          <p:spPr bwMode="auto">
            <a:xfrm>
              <a:off x="3072" y="3504"/>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53288" name="Line 33"/>
            <p:cNvSpPr>
              <a:spLocks noChangeShapeType="1"/>
            </p:cNvSpPr>
            <p:nvPr/>
          </p:nvSpPr>
          <p:spPr bwMode="auto">
            <a:xfrm>
              <a:off x="3168" y="3504"/>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53289" name="Line 34"/>
            <p:cNvSpPr>
              <a:spLocks noChangeShapeType="1"/>
            </p:cNvSpPr>
            <p:nvPr/>
          </p:nvSpPr>
          <p:spPr bwMode="auto">
            <a:xfrm>
              <a:off x="3264" y="3504"/>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53290" name="Line 35"/>
            <p:cNvSpPr>
              <a:spLocks noChangeShapeType="1"/>
            </p:cNvSpPr>
            <p:nvPr/>
          </p:nvSpPr>
          <p:spPr bwMode="auto">
            <a:xfrm>
              <a:off x="2400" y="3504"/>
              <a:ext cx="10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53291" name="Line 36"/>
            <p:cNvSpPr>
              <a:spLocks noChangeShapeType="1"/>
            </p:cNvSpPr>
            <p:nvPr/>
          </p:nvSpPr>
          <p:spPr bwMode="auto">
            <a:xfrm>
              <a:off x="2400" y="3552"/>
              <a:ext cx="10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53292" name="Line 37"/>
            <p:cNvSpPr>
              <a:spLocks noChangeShapeType="1"/>
            </p:cNvSpPr>
            <p:nvPr/>
          </p:nvSpPr>
          <p:spPr bwMode="auto">
            <a:xfrm>
              <a:off x="2400" y="3888"/>
              <a:ext cx="10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grpSp>
      <p:grpSp>
        <p:nvGrpSpPr>
          <p:cNvPr id="53257" name="Group 45"/>
          <p:cNvGrpSpPr>
            <a:grpSpLocks/>
          </p:cNvGrpSpPr>
          <p:nvPr/>
        </p:nvGrpSpPr>
        <p:grpSpPr bwMode="auto">
          <a:xfrm>
            <a:off x="6019800" y="4038600"/>
            <a:ext cx="457200" cy="381000"/>
            <a:chOff x="3984" y="3696"/>
            <a:chExt cx="384" cy="384"/>
          </a:xfrm>
        </p:grpSpPr>
        <p:sp>
          <p:nvSpPr>
            <p:cNvPr id="53277" name="Line 38"/>
            <p:cNvSpPr>
              <a:spLocks noChangeShapeType="1"/>
            </p:cNvSpPr>
            <p:nvPr/>
          </p:nvSpPr>
          <p:spPr bwMode="auto">
            <a:xfrm>
              <a:off x="3984" y="369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53278" name="Line 39"/>
            <p:cNvSpPr>
              <a:spLocks noChangeShapeType="1"/>
            </p:cNvSpPr>
            <p:nvPr/>
          </p:nvSpPr>
          <p:spPr bwMode="auto">
            <a:xfrm>
              <a:off x="4176" y="369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53279" name="Line 40"/>
            <p:cNvSpPr>
              <a:spLocks noChangeShapeType="1"/>
            </p:cNvSpPr>
            <p:nvPr/>
          </p:nvSpPr>
          <p:spPr bwMode="auto">
            <a:xfrm>
              <a:off x="4368" y="369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53280" name="Line 41"/>
            <p:cNvSpPr>
              <a:spLocks noChangeShapeType="1"/>
            </p:cNvSpPr>
            <p:nvPr/>
          </p:nvSpPr>
          <p:spPr bwMode="auto">
            <a:xfrm>
              <a:off x="3984" y="3696"/>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53281" name="Line 42"/>
            <p:cNvSpPr>
              <a:spLocks noChangeShapeType="1"/>
            </p:cNvSpPr>
            <p:nvPr/>
          </p:nvSpPr>
          <p:spPr bwMode="auto">
            <a:xfrm>
              <a:off x="3984" y="3744"/>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53282" name="Line 43"/>
            <p:cNvSpPr>
              <a:spLocks noChangeShapeType="1"/>
            </p:cNvSpPr>
            <p:nvPr/>
          </p:nvSpPr>
          <p:spPr bwMode="auto">
            <a:xfrm>
              <a:off x="3984" y="4080"/>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grpSp>
      <p:grpSp>
        <p:nvGrpSpPr>
          <p:cNvPr id="53258" name="Group 46"/>
          <p:cNvGrpSpPr>
            <a:grpSpLocks/>
          </p:cNvGrpSpPr>
          <p:nvPr/>
        </p:nvGrpSpPr>
        <p:grpSpPr bwMode="auto">
          <a:xfrm>
            <a:off x="7086600" y="4419600"/>
            <a:ext cx="457200" cy="381000"/>
            <a:chOff x="3984" y="3696"/>
            <a:chExt cx="384" cy="384"/>
          </a:xfrm>
        </p:grpSpPr>
        <p:sp>
          <p:nvSpPr>
            <p:cNvPr id="53271" name="Line 47"/>
            <p:cNvSpPr>
              <a:spLocks noChangeShapeType="1"/>
            </p:cNvSpPr>
            <p:nvPr/>
          </p:nvSpPr>
          <p:spPr bwMode="auto">
            <a:xfrm>
              <a:off x="3984" y="369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53272" name="Line 48"/>
            <p:cNvSpPr>
              <a:spLocks noChangeShapeType="1"/>
            </p:cNvSpPr>
            <p:nvPr/>
          </p:nvSpPr>
          <p:spPr bwMode="auto">
            <a:xfrm>
              <a:off x="4176" y="369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53273" name="Line 49"/>
            <p:cNvSpPr>
              <a:spLocks noChangeShapeType="1"/>
            </p:cNvSpPr>
            <p:nvPr/>
          </p:nvSpPr>
          <p:spPr bwMode="auto">
            <a:xfrm>
              <a:off x="4368" y="369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53274" name="Line 50"/>
            <p:cNvSpPr>
              <a:spLocks noChangeShapeType="1"/>
            </p:cNvSpPr>
            <p:nvPr/>
          </p:nvSpPr>
          <p:spPr bwMode="auto">
            <a:xfrm>
              <a:off x="3984" y="3696"/>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53275" name="Line 51"/>
            <p:cNvSpPr>
              <a:spLocks noChangeShapeType="1"/>
            </p:cNvSpPr>
            <p:nvPr/>
          </p:nvSpPr>
          <p:spPr bwMode="auto">
            <a:xfrm>
              <a:off x="3984" y="3744"/>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53276" name="Line 52"/>
            <p:cNvSpPr>
              <a:spLocks noChangeShapeType="1"/>
            </p:cNvSpPr>
            <p:nvPr/>
          </p:nvSpPr>
          <p:spPr bwMode="auto">
            <a:xfrm>
              <a:off x="3984" y="4080"/>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grpSp>
      <p:grpSp>
        <p:nvGrpSpPr>
          <p:cNvPr id="53259" name="Group 53"/>
          <p:cNvGrpSpPr>
            <a:grpSpLocks/>
          </p:cNvGrpSpPr>
          <p:nvPr/>
        </p:nvGrpSpPr>
        <p:grpSpPr bwMode="auto">
          <a:xfrm>
            <a:off x="6248400" y="4800600"/>
            <a:ext cx="457200" cy="381000"/>
            <a:chOff x="3984" y="3696"/>
            <a:chExt cx="384" cy="384"/>
          </a:xfrm>
        </p:grpSpPr>
        <p:sp>
          <p:nvSpPr>
            <p:cNvPr id="53265" name="Line 54"/>
            <p:cNvSpPr>
              <a:spLocks noChangeShapeType="1"/>
            </p:cNvSpPr>
            <p:nvPr/>
          </p:nvSpPr>
          <p:spPr bwMode="auto">
            <a:xfrm>
              <a:off x="3984" y="369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53266" name="Line 55"/>
            <p:cNvSpPr>
              <a:spLocks noChangeShapeType="1"/>
            </p:cNvSpPr>
            <p:nvPr/>
          </p:nvSpPr>
          <p:spPr bwMode="auto">
            <a:xfrm>
              <a:off x="4176" y="369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53267" name="Line 56"/>
            <p:cNvSpPr>
              <a:spLocks noChangeShapeType="1"/>
            </p:cNvSpPr>
            <p:nvPr/>
          </p:nvSpPr>
          <p:spPr bwMode="auto">
            <a:xfrm>
              <a:off x="4368" y="369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53268" name="Line 57"/>
            <p:cNvSpPr>
              <a:spLocks noChangeShapeType="1"/>
            </p:cNvSpPr>
            <p:nvPr/>
          </p:nvSpPr>
          <p:spPr bwMode="auto">
            <a:xfrm>
              <a:off x="3984" y="3696"/>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53269" name="Line 58"/>
            <p:cNvSpPr>
              <a:spLocks noChangeShapeType="1"/>
            </p:cNvSpPr>
            <p:nvPr/>
          </p:nvSpPr>
          <p:spPr bwMode="auto">
            <a:xfrm>
              <a:off x="3984" y="3744"/>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53270" name="Line 59"/>
            <p:cNvSpPr>
              <a:spLocks noChangeShapeType="1"/>
            </p:cNvSpPr>
            <p:nvPr/>
          </p:nvSpPr>
          <p:spPr bwMode="auto">
            <a:xfrm>
              <a:off x="3984" y="4080"/>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53260" name="Line 60"/>
          <p:cNvSpPr>
            <a:spLocks noChangeShapeType="1"/>
          </p:cNvSpPr>
          <p:nvPr/>
        </p:nvSpPr>
        <p:spPr bwMode="auto">
          <a:xfrm>
            <a:off x="6477000" y="4191000"/>
            <a:ext cx="685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53261" name="Line 61"/>
          <p:cNvSpPr>
            <a:spLocks noChangeShapeType="1"/>
          </p:cNvSpPr>
          <p:nvPr/>
        </p:nvSpPr>
        <p:spPr bwMode="auto">
          <a:xfrm>
            <a:off x="7162800" y="41910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53262" name="Line 62"/>
          <p:cNvSpPr>
            <a:spLocks noChangeShapeType="1"/>
          </p:cNvSpPr>
          <p:nvPr/>
        </p:nvSpPr>
        <p:spPr bwMode="auto">
          <a:xfrm>
            <a:off x="6324600" y="44196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53263" name="Text Box 63"/>
          <p:cNvSpPr txBox="1">
            <a:spLocks noChangeArrowheads="1"/>
          </p:cNvSpPr>
          <p:nvPr/>
        </p:nvSpPr>
        <p:spPr bwMode="auto">
          <a:xfrm>
            <a:off x="3886200" y="3570288"/>
            <a:ext cx="10937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r>
              <a:rPr lang="en-US" sz="1400">
                <a:latin typeface="Trebuchet MS" panose="020B0603020202020204" pitchFamily="34" charset="0"/>
              </a:rPr>
              <a:t>Normalisasi</a:t>
            </a:r>
          </a:p>
        </p:txBody>
      </p:sp>
      <p:sp>
        <p:nvSpPr>
          <p:cNvPr id="53264" name="Text Box 64"/>
          <p:cNvSpPr txBox="1">
            <a:spLocks noChangeArrowheads="1"/>
          </p:cNvSpPr>
          <p:nvPr/>
        </p:nvSpPr>
        <p:spPr bwMode="auto">
          <a:xfrm>
            <a:off x="3810000" y="4191000"/>
            <a:ext cx="1284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r>
              <a:rPr lang="en-US" sz="1400">
                <a:latin typeface="Trebuchet MS" panose="020B0603020202020204" pitchFamily="34" charset="0"/>
              </a:rPr>
              <a:t>Denormalisasi</a:t>
            </a:r>
          </a:p>
        </p:txBody>
      </p:sp>
    </p:spTree>
    <p:extLst>
      <p:ext uri="{BB962C8B-B14F-4D97-AF65-F5344CB8AC3E}">
        <p14:creationId xmlns:p14="http://schemas.microsoft.com/office/powerpoint/2010/main" val="191818704"/>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body" idx="1"/>
          </p:nvPr>
        </p:nvSpPr>
        <p:spPr bwMode="auto">
          <a:xfrm>
            <a:off x="649941" y="1286436"/>
            <a:ext cx="8066088" cy="52578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marL="0" indent="0" eaLnBrk="1" hangingPunct="1">
              <a:lnSpc>
                <a:spcPct val="120000"/>
              </a:lnSpc>
              <a:buFont typeface="Wingdings" panose="05000000000000000000" pitchFamily="2" charset="2"/>
              <a:buNone/>
            </a:pPr>
            <a:r>
              <a:rPr lang="es-ES" sz="1800" dirty="0" err="1" smtClean="0">
                <a:solidFill>
                  <a:schemeClr val="tx1"/>
                </a:solidFill>
                <a:latin typeface="Trebuchet MS" panose="020B0603020202020204" pitchFamily="34" charset="0"/>
              </a:rPr>
              <a:t>Dari</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sisi</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pengaksesannya</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database</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dapat</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dibagi</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menjadi</a:t>
            </a:r>
            <a:r>
              <a:rPr lang="es-ES" sz="1800" dirty="0" smtClean="0">
                <a:solidFill>
                  <a:schemeClr val="tx1"/>
                </a:solidFill>
                <a:latin typeface="Trebuchet MS" panose="020B0603020202020204" pitchFamily="34" charset="0"/>
              </a:rPr>
              <a:t> :</a:t>
            </a:r>
          </a:p>
          <a:p>
            <a:pPr marL="0" indent="0" eaLnBrk="1" hangingPunct="1">
              <a:lnSpc>
                <a:spcPct val="120000"/>
              </a:lnSpc>
              <a:buFont typeface="Wingdings" panose="05000000000000000000" pitchFamily="2" charset="2"/>
              <a:buAutoNum type="arabicPeriod"/>
            </a:pPr>
            <a:r>
              <a:rPr lang="es-ES" sz="1800" dirty="0" smtClean="0">
                <a:solidFill>
                  <a:schemeClr val="tx1"/>
                </a:solidFill>
                <a:latin typeface="Trebuchet MS" panose="020B0603020202020204" pitchFamily="34" charset="0"/>
              </a:rPr>
              <a:t> OLTP : </a:t>
            </a:r>
            <a:r>
              <a:rPr lang="es-ES" sz="1800" dirty="0" err="1" smtClean="0">
                <a:solidFill>
                  <a:schemeClr val="tx1"/>
                </a:solidFill>
                <a:latin typeface="Trebuchet MS" panose="020B0603020202020204" pitchFamily="34" charset="0"/>
              </a:rPr>
              <a:t>On</a:t>
            </a:r>
            <a:r>
              <a:rPr lang="es-ES" sz="1800" dirty="0" smtClean="0">
                <a:solidFill>
                  <a:schemeClr val="tx1"/>
                </a:solidFill>
                <a:latin typeface="Trebuchet MS" panose="020B0603020202020204" pitchFamily="34" charset="0"/>
              </a:rPr>
              <a:t> Line </a:t>
            </a:r>
            <a:r>
              <a:rPr lang="es-ES" sz="1800" dirty="0" err="1" smtClean="0">
                <a:solidFill>
                  <a:schemeClr val="tx1"/>
                </a:solidFill>
                <a:latin typeface="Trebuchet MS" panose="020B0603020202020204" pitchFamily="34" charset="0"/>
              </a:rPr>
              <a:t>Transaction</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Processing</a:t>
            </a:r>
            <a:endParaRPr lang="es-ES" sz="1800" dirty="0" smtClean="0">
              <a:solidFill>
                <a:schemeClr val="tx1"/>
              </a:solidFill>
              <a:latin typeface="Trebuchet MS" panose="020B0603020202020204" pitchFamily="34" charset="0"/>
            </a:endParaRPr>
          </a:p>
          <a:p>
            <a:pPr marL="0" indent="0" eaLnBrk="1" hangingPunct="1">
              <a:lnSpc>
                <a:spcPct val="120000"/>
              </a:lnSpc>
              <a:buFont typeface="Wingdings" panose="05000000000000000000" pitchFamily="2" charset="2"/>
              <a:buAutoNum type="arabicPeriod"/>
            </a:pPr>
            <a:r>
              <a:rPr lang="es-ES" sz="1800" dirty="0" smtClean="0">
                <a:solidFill>
                  <a:schemeClr val="tx1"/>
                </a:solidFill>
                <a:latin typeface="Trebuchet MS" panose="020B0603020202020204" pitchFamily="34" charset="0"/>
              </a:rPr>
              <a:t> OLAP : </a:t>
            </a:r>
            <a:r>
              <a:rPr lang="es-ES" sz="1800" dirty="0" err="1" smtClean="0">
                <a:solidFill>
                  <a:schemeClr val="tx1"/>
                </a:solidFill>
                <a:latin typeface="Trebuchet MS" panose="020B0603020202020204" pitchFamily="34" charset="0"/>
              </a:rPr>
              <a:t>On</a:t>
            </a:r>
            <a:r>
              <a:rPr lang="es-ES" sz="1800" dirty="0" smtClean="0">
                <a:solidFill>
                  <a:schemeClr val="tx1"/>
                </a:solidFill>
                <a:latin typeface="Trebuchet MS" panose="020B0603020202020204" pitchFamily="34" charset="0"/>
              </a:rPr>
              <a:t> Line </a:t>
            </a:r>
            <a:r>
              <a:rPr lang="es-ES" sz="1800" dirty="0" err="1" smtClean="0">
                <a:solidFill>
                  <a:schemeClr val="tx1"/>
                </a:solidFill>
                <a:latin typeface="Trebuchet MS" panose="020B0603020202020204" pitchFamily="34" charset="0"/>
              </a:rPr>
              <a:t>Analytical</a:t>
            </a:r>
            <a:r>
              <a:rPr lang="es-ES" sz="1800" dirty="0" smtClean="0">
                <a:solidFill>
                  <a:schemeClr val="tx1"/>
                </a:solidFill>
                <a:latin typeface="Trebuchet MS" panose="020B0603020202020204" pitchFamily="34" charset="0"/>
              </a:rPr>
              <a:t> </a:t>
            </a:r>
            <a:r>
              <a:rPr lang="es-ES" sz="1800" dirty="0" err="1" smtClean="0">
                <a:solidFill>
                  <a:schemeClr val="tx1"/>
                </a:solidFill>
                <a:latin typeface="Trebuchet MS" panose="020B0603020202020204" pitchFamily="34" charset="0"/>
              </a:rPr>
              <a:t>Processing</a:t>
            </a:r>
            <a:endParaRPr lang="es-ES" sz="1800" dirty="0" smtClean="0">
              <a:solidFill>
                <a:schemeClr val="tx1"/>
              </a:solidFill>
              <a:latin typeface="Trebuchet MS" panose="020B0603020202020204" pitchFamily="34" charset="0"/>
            </a:endParaRPr>
          </a:p>
          <a:p>
            <a:pPr marL="0" indent="0" eaLnBrk="1" hangingPunct="1">
              <a:lnSpc>
                <a:spcPct val="120000"/>
              </a:lnSpc>
              <a:buFont typeface="Wingdings" panose="05000000000000000000" pitchFamily="2" charset="2"/>
              <a:buNone/>
            </a:pPr>
            <a:endParaRPr lang="de-DE" sz="1800" b="1" u="sng" dirty="0" smtClean="0">
              <a:solidFill>
                <a:schemeClr val="tx1"/>
              </a:solidFill>
              <a:latin typeface="Trebuchet MS" panose="020B0603020202020204" pitchFamily="34" charset="0"/>
            </a:endParaRPr>
          </a:p>
          <a:p>
            <a:pPr marL="0" indent="0" eaLnBrk="1" hangingPunct="1">
              <a:lnSpc>
                <a:spcPct val="120000"/>
              </a:lnSpc>
              <a:buFont typeface="Wingdings" panose="05000000000000000000" pitchFamily="2" charset="2"/>
              <a:buNone/>
            </a:pPr>
            <a:r>
              <a:rPr lang="de-DE" sz="1800" b="1" u="sng" dirty="0" smtClean="0">
                <a:solidFill>
                  <a:schemeClr val="tx1"/>
                </a:solidFill>
                <a:latin typeface="Trebuchet MS" panose="020B0603020202020204" pitchFamily="34" charset="0"/>
              </a:rPr>
              <a:t>OLTP, database yang di Normalisasi</a:t>
            </a:r>
          </a:p>
          <a:p>
            <a:pPr marL="0" indent="0" eaLnBrk="1" hangingPunct="1">
              <a:lnSpc>
                <a:spcPct val="120000"/>
              </a:lnSpc>
              <a:buFont typeface="Wingdings" panose="05000000000000000000" pitchFamily="2" charset="2"/>
              <a:buNone/>
            </a:pPr>
            <a:r>
              <a:rPr lang="en-US" sz="1600" dirty="0" smtClean="0">
                <a:solidFill>
                  <a:schemeClr val="tx1"/>
                </a:solidFill>
                <a:latin typeface="Trebuchet MS" panose="020B0603020202020204" pitchFamily="34" charset="0"/>
              </a:rPr>
              <a:t>OLTP </a:t>
            </a:r>
            <a:r>
              <a:rPr lang="en-US" sz="1600" dirty="0" err="1" smtClean="0">
                <a:solidFill>
                  <a:schemeClr val="tx1"/>
                </a:solidFill>
                <a:latin typeface="Trebuchet MS" panose="020B0603020202020204" pitchFamily="34" charset="0"/>
              </a:rPr>
              <a:t>memiliki</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karakteristik</a:t>
            </a:r>
            <a:r>
              <a:rPr lang="en-US" sz="1600" dirty="0" smtClean="0">
                <a:solidFill>
                  <a:schemeClr val="tx1"/>
                </a:solidFill>
                <a:latin typeface="Trebuchet MS" panose="020B0603020202020204" pitchFamily="34" charset="0"/>
              </a:rPr>
              <a:t> volume </a:t>
            </a:r>
            <a:r>
              <a:rPr lang="en-US" sz="1600" dirty="0" err="1" smtClean="0">
                <a:solidFill>
                  <a:schemeClr val="tx1"/>
                </a:solidFill>
                <a:latin typeface="Trebuchet MS" panose="020B0603020202020204" pitchFamily="34" charset="0"/>
              </a:rPr>
              <a:t>transaksi</a:t>
            </a:r>
            <a:r>
              <a:rPr lang="en-US" sz="1600" dirty="0" smtClean="0">
                <a:solidFill>
                  <a:schemeClr val="tx1"/>
                </a:solidFill>
                <a:latin typeface="Trebuchet MS" panose="020B0603020202020204" pitchFamily="34" charset="0"/>
              </a:rPr>
              <a:t> yang </a:t>
            </a:r>
            <a:r>
              <a:rPr lang="en-US" sz="1600" dirty="0" err="1" smtClean="0">
                <a:solidFill>
                  <a:schemeClr val="tx1"/>
                </a:solidFill>
                <a:latin typeface="Trebuchet MS" panose="020B0603020202020204" pitchFamily="34" charset="0"/>
              </a:rPr>
              <a:t>besar</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hingga</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sangat</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besar</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tetapi</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dengan</a:t>
            </a:r>
            <a:r>
              <a:rPr lang="en-US" sz="1600" dirty="0" smtClean="0">
                <a:solidFill>
                  <a:schemeClr val="tx1"/>
                </a:solidFill>
                <a:latin typeface="Trebuchet MS" panose="020B0603020202020204" pitchFamily="34" charset="0"/>
              </a:rPr>
              <a:t> proses </a:t>
            </a:r>
            <a:r>
              <a:rPr lang="en-US" sz="1600" dirty="0" err="1" smtClean="0">
                <a:solidFill>
                  <a:schemeClr val="tx1"/>
                </a:solidFill>
                <a:latin typeface="Trebuchet MS" panose="020B0603020202020204" pitchFamily="34" charset="0"/>
              </a:rPr>
              <a:t>terhadap</a:t>
            </a:r>
            <a:r>
              <a:rPr lang="en-US" sz="1600" dirty="0" smtClean="0">
                <a:solidFill>
                  <a:schemeClr val="tx1"/>
                </a:solidFill>
                <a:latin typeface="Trebuchet MS" panose="020B0603020202020204" pitchFamily="34" charset="0"/>
              </a:rPr>
              <a:t> data yang minimal (DML </a:t>
            </a:r>
            <a:r>
              <a:rPr lang="en-US" sz="1600" dirty="0" err="1" smtClean="0">
                <a:solidFill>
                  <a:schemeClr val="tx1"/>
                </a:solidFill>
                <a:latin typeface="Trebuchet MS" panose="020B0603020202020204" pitchFamily="34" charset="0"/>
              </a:rPr>
              <a:t>sangat</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sederhana</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Contoh</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penerapan</a:t>
            </a:r>
            <a:r>
              <a:rPr lang="en-US" sz="1600" dirty="0" smtClean="0">
                <a:solidFill>
                  <a:schemeClr val="tx1"/>
                </a:solidFill>
                <a:latin typeface="Trebuchet MS" panose="020B0603020202020204" pitchFamily="34" charset="0"/>
              </a:rPr>
              <a:t> database </a:t>
            </a:r>
            <a:r>
              <a:rPr lang="en-US" sz="1600" dirty="0" err="1" smtClean="0">
                <a:solidFill>
                  <a:schemeClr val="tx1"/>
                </a:solidFill>
                <a:latin typeface="Trebuchet MS" panose="020B0603020202020204" pitchFamily="34" charset="0"/>
              </a:rPr>
              <a:t>jenis</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ini</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ada</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pada</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kasir</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mesin</a:t>
            </a:r>
            <a:r>
              <a:rPr lang="en-US" sz="1600" dirty="0" smtClean="0">
                <a:solidFill>
                  <a:schemeClr val="tx1"/>
                </a:solidFill>
                <a:latin typeface="Trebuchet MS" panose="020B0603020202020204" pitchFamily="34" charset="0"/>
              </a:rPr>
              <a:t> ATM, data </a:t>
            </a:r>
            <a:r>
              <a:rPr lang="en-US" sz="1600" dirty="0" err="1" smtClean="0">
                <a:solidFill>
                  <a:schemeClr val="tx1"/>
                </a:solidFill>
                <a:latin typeface="Trebuchet MS" panose="020B0603020202020204" pitchFamily="34" charset="0"/>
              </a:rPr>
              <a:t>panggilan</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telepon</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dan</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sejenisnya</a:t>
            </a:r>
            <a:r>
              <a:rPr lang="en-US" sz="1600" dirty="0" smtClean="0">
                <a:solidFill>
                  <a:schemeClr val="tx1"/>
                </a:solidFill>
                <a:latin typeface="Trebuchet MS" panose="020B0603020202020204" pitchFamily="34" charset="0"/>
              </a:rPr>
              <a:t>.</a:t>
            </a:r>
          </a:p>
          <a:p>
            <a:pPr marL="0" indent="0" eaLnBrk="1" hangingPunct="1">
              <a:lnSpc>
                <a:spcPct val="120000"/>
              </a:lnSpc>
              <a:buFont typeface="Wingdings" panose="05000000000000000000" pitchFamily="2" charset="2"/>
              <a:buNone/>
            </a:pPr>
            <a:r>
              <a:rPr lang="es-ES" sz="1800" b="1" u="sng" dirty="0" smtClean="0">
                <a:solidFill>
                  <a:schemeClr val="tx1"/>
                </a:solidFill>
                <a:latin typeface="Trebuchet MS" panose="020B0603020202020204" pitchFamily="34" charset="0"/>
              </a:rPr>
              <a:t>OLAP, </a:t>
            </a:r>
            <a:r>
              <a:rPr lang="es-ES" sz="1800" b="1" u="sng" dirty="0" err="1" smtClean="0">
                <a:solidFill>
                  <a:schemeClr val="tx1"/>
                </a:solidFill>
                <a:latin typeface="Trebuchet MS" panose="020B0603020202020204" pitchFamily="34" charset="0"/>
              </a:rPr>
              <a:t>database</a:t>
            </a:r>
            <a:r>
              <a:rPr lang="es-ES" sz="1800" b="1" u="sng" dirty="0" smtClean="0">
                <a:solidFill>
                  <a:schemeClr val="tx1"/>
                </a:solidFill>
                <a:latin typeface="Trebuchet MS" panose="020B0603020202020204" pitchFamily="34" charset="0"/>
              </a:rPr>
              <a:t> yang di </a:t>
            </a:r>
            <a:r>
              <a:rPr lang="es-ES" sz="1800" b="1" u="sng" dirty="0" err="1" smtClean="0">
                <a:solidFill>
                  <a:schemeClr val="tx1"/>
                </a:solidFill>
                <a:latin typeface="Trebuchet MS" panose="020B0603020202020204" pitchFamily="34" charset="0"/>
              </a:rPr>
              <a:t>Denormalisasi</a:t>
            </a:r>
            <a:endParaRPr lang="es-ES" sz="1800" b="1" u="sng" dirty="0" smtClean="0">
              <a:solidFill>
                <a:schemeClr val="tx1"/>
              </a:solidFill>
              <a:latin typeface="Trebuchet MS" panose="020B0603020202020204" pitchFamily="34" charset="0"/>
            </a:endParaRPr>
          </a:p>
          <a:p>
            <a:pPr marL="0" indent="0" eaLnBrk="1" hangingPunct="1">
              <a:lnSpc>
                <a:spcPct val="120000"/>
              </a:lnSpc>
              <a:buFont typeface="Wingdings" panose="05000000000000000000" pitchFamily="2" charset="2"/>
              <a:buNone/>
            </a:pPr>
            <a:r>
              <a:rPr lang="en-US" sz="1600" dirty="0" smtClean="0">
                <a:solidFill>
                  <a:schemeClr val="tx1"/>
                </a:solidFill>
                <a:latin typeface="Trebuchet MS" panose="020B0603020202020204" pitchFamily="34" charset="0"/>
              </a:rPr>
              <a:t>OLAP </a:t>
            </a:r>
            <a:r>
              <a:rPr lang="en-US" sz="1600" dirty="0" err="1" smtClean="0">
                <a:solidFill>
                  <a:schemeClr val="tx1"/>
                </a:solidFill>
                <a:latin typeface="Trebuchet MS" panose="020B0603020202020204" pitchFamily="34" charset="0"/>
              </a:rPr>
              <a:t>memiliki</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karakteristik</a:t>
            </a:r>
            <a:r>
              <a:rPr lang="en-US" sz="1600" dirty="0" smtClean="0">
                <a:solidFill>
                  <a:schemeClr val="tx1"/>
                </a:solidFill>
                <a:latin typeface="Trebuchet MS" panose="020B0603020202020204" pitchFamily="34" charset="0"/>
              </a:rPr>
              <a:t> proses yang </a:t>
            </a:r>
            <a:r>
              <a:rPr lang="en-US" sz="1600" dirty="0" err="1" smtClean="0">
                <a:solidFill>
                  <a:schemeClr val="tx1"/>
                </a:solidFill>
                <a:latin typeface="Trebuchet MS" panose="020B0603020202020204" pitchFamily="34" charset="0"/>
              </a:rPr>
              <a:t>mengambil</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banyak</a:t>
            </a:r>
            <a:r>
              <a:rPr lang="en-US" sz="1600" dirty="0" smtClean="0">
                <a:solidFill>
                  <a:schemeClr val="tx1"/>
                </a:solidFill>
                <a:latin typeface="Trebuchet MS" panose="020B0603020202020204" pitchFamily="34" charset="0"/>
              </a:rPr>
              <a:t> data </a:t>
            </a:r>
            <a:r>
              <a:rPr lang="en-US" sz="1600" dirty="0" err="1" smtClean="0">
                <a:solidFill>
                  <a:schemeClr val="tx1"/>
                </a:solidFill>
                <a:latin typeface="Trebuchet MS" panose="020B0603020202020204" pitchFamily="34" charset="0"/>
              </a:rPr>
              <a:t>historis</a:t>
            </a:r>
            <a:r>
              <a:rPr lang="en-US" sz="1600" dirty="0" smtClean="0">
                <a:solidFill>
                  <a:schemeClr val="tx1"/>
                </a:solidFill>
                <a:latin typeface="Trebuchet MS" panose="020B0603020202020204" pitchFamily="34" charset="0"/>
              </a:rPr>
              <a:t> yang </a:t>
            </a:r>
            <a:r>
              <a:rPr lang="en-US" sz="1600" dirty="0" err="1" smtClean="0">
                <a:solidFill>
                  <a:schemeClr val="tx1"/>
                </a:solidFill>
                <a:latin typeface="Trebuchet MS" panose="020B0603020202020204" pitchFamily="34" charset="0"/>
              </a:rPr>
              <a:t>diakumulasi</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dalam</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waktu</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atau</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periode</a:t>
            </a:r>
            <a:r>
              <a:rPr lang="en-US" sz="1600" dirty="0" smtClean="0">
                <a:solidFill>
                  <a:schemeClr val="tx1"/>
                </a:solidFill>
                <a:latin typeface="Trebuchet MS" panose="020B0603020202020204" pitchFamily="34" charset="0"/>
              </a:rPr>
              <a:t> yang lama. Database yang </a:t>
            </a:r>
            <a:r>
              <a:rPr lang="en-US" sz="1600" dirty="0" err="1" smtClean="0">
                <a:solidFill>
                  <a:schemeClr val="tx1"/>
                </a:solidFill>
                <a:latin typeface="Trebuchet MS" panose="020B0603020202020204" pitchFamily="34" charset="0"/>
              </a:rPr>
              <a:t>denormalisasi</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seringkali</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dibutuhkan</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untuk</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mendukung</a:t>
            </a:r>
            <a:r>
              <a:rPr lang="en-US" sz="1600" dirty="0" smtClean="0">
                <a:solidFill>
                  <a:schemeClr val="tx1"/>
                </a:solidFill>
                <a:latin typeface="Trebuchet MS" panose="020B0603020202020204" pitchFamily="34" charset="0"/>
              </a:rPr>
              <a:t> “</a:t>
            </a:r>
            <a:r>
              <a:rPr lang="en-US" sz="1600" i="1" dirty="0" smtClean="0">
                <a:solidFill>
                  <a:schemeClr val="tx1"/>
                </a:solidFill>
                <a:latin typeface="Trebuchet MS" panose="020B0603020202020204" pitchFamily="34" charset="0"/>
              </a:rPr>
              <a:t>business intelligence</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Contoh</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penerapan</a:t>
            </a:r>
            <a:r>
              <a:rPr lang="en-US" sz="1600" dirty="0" smtClean="0">
                <a:solidFill>
                  <a:schemeClr val="tx1"/>
                </a:solidFill>
                <a:latin typeface="Trebuchet MS" panose="020B0603020202020204" pitchFamily="34" charset="0"/>
              </a:rPr>
              <a:t> database </a:t>
            </a:r>
            <a:r>
              <a:rPr lang="en-US" sz="1600" dirty="0" err="1" smtClean="0">
                <a:solidFill>
                  <a:schemeClr val="tx1"/>
                </a:solidFill>
                <a:latin typeface="Trebuchet MS" panose="020B0603020202020204" pitchFamily="34" charset="0"/>
              </a:rPr>
              <a:t>jenis</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ini</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misalnya</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pada</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sistem</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pelaporan</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keuangan</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penjualan</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dan</a:t>
            </a:r>
            <a:r>
              <a:rPr lang="en-US" sz="1600" dirty="0" smtClean="0">
                <a:solidFill>
                  <a:schemeClr val="tx1"/>
                </a:solidFill>
                <a:latin typeface="Trebuchet MS" panose="020B0603020202020204" pitchFamily="34" charset="0"/>
              </a:rPr>
              <a:t> </a:t>
            </a:r>
            <a:r>
              <a:rPr lang="en-US" sz="1600" dirty="0" err="1" smtClean="0">
                <a:solidFill>
                  <a:schemeClr val="tx1"/>
                </a:solidFill>
                <a:latin typeface="Trebuchet MS" panose="020B0603020202020204" pitchFamily="34" charset="0"/>
              </a:rPr>
              <a:t>sejenisnya</a:t>
            </a:r>
            <a:r>
              <a:rPr lang="en-US" sz="1600" dirty="0" smtClean="0">
                <a:solidFill>
                  <a:schemeClr val="tx1"/>
                </a:solidFill>
                <a:latin typeface="Trebuchet MS" panose="020B0603020202020204" pitchFamily="34" charset="0"/>
              </a:rPr>
              <a:t>.</a:t>
            </a:r>
          </a:p>
        </p:txBody>
      </p:sp>
      <p:sp>
        <p:nvSpPr>
          <p:cNvPr id="54275" name="Rectangle 3"/>
          <p:cNvSpPr>
            <a:spLocks noChangeArrowheads="1"/>
          </p:cNvSpPr>
          <p:nvPr/>
        </p:nvSpPr>
        <p:spPr bwMode="auto">
          <a:xfrm>
            <a:off x="649941" y="295836"/>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DATABASE OLTP DAN OLAP</a:t>
            </a:r>
          </a:p>
        </p:txBody>
      </p:sp>
    </p:spTree>
    <p:extLst>
      <p:ext uri="{BB962C8B-B14F-4D97-AF65-F5344CB8AC3E}">
        <p14:creationId xmlns:p14="http://schemas.microsoft.com/office/powerpoint/2010/main" val="3666505296"/>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ChangeArrowheads="1"/>
          </p:cNvSpPr>
          <p:nvPr/>
        </p:nvSpPr>
        <p:spPr bwMode="auto">
          <a:xfrm>
            <a:off x="667871" y="251012"/>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ENTITY RELATIONSHIP DIAGRAM (ERD)</a:t>
            </a:r>
          </a:p>
        </p:txBody>
      </p:sp>
      <p:sp>
        <p:nvSpPr>
          <p:cNvPr id="55299" name="Text Box 5"/>
          <p:cNvSpPr txBox="1">
            <a:spLocks noChangeArrowheads="1"/>
          </p:cNvSpPr>
          <p:nvPr/>
        </p:nvSpPr>
        <p:spPr bwMode="auto">
          <a:xfrm>
            <a:off x="667871" y="1618129"/>
            <a:ext cx="7696200"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just">
              <a:lnSpc>
                <a:spcPct val="150000"/>
              </a:lnSpc>
            </a:pPr>
            <a:r>
              <a:rPr lang="en-US" sz="2000" dirty="0">
                <a:latin typeface="Trebuchet MS" panose="020B0603020202020204" pitchFamily="34" charset="0"/>
              </a:rPr>
              <a:t>Model data / tool (</a:t>
            </a:r>
            <a:r>
              <a:rPr lang="en-US" sz="2000" dirty="0" err="1">
                <a:latin typeface="Trebuchet MS" panose="020B0603020202020204" pitchFamily="34" charset="0"/>
              </a:rPr>
              <a:t>alat</a:t>
            </a:r>
            <a:r>
              <a:rPr lang="en-US" sz="2000" dirty="0">
                <a:latin typeface="Trebuchet MS" panose="020B0603020202020204" pitchFamily="34" charset="0"/>
              </a:rPr>
              <a:t>) yang </a:t>
            </a:r>
            <a:r>
              <a:rPr lang="en-US" sz="2000" dirty="0" err="1">
                <a:latin typeface="Trebuchet MS" panose="020B0603020202020204" pitchFamily="34" charset="0"/>
              </a:rPr>
              <a:t>digunakan</a:t>
            </a:r>
            <a:r>
              <a:rPr lang="en-US" sz="2000" dirty="0">
                <a:latin typeface="Trebuchet MS" panose="020B0603020202020204" pitchFamily="34" charset="0"/>
              </a:rPr>
              <a:t> </a:t>
            </a:r>
            <a:r>
              <a:rPr lang="en-US" sz="2000" dirty="0" err="1">
                <a:latin typeface="Trebuchet MS" panose="020B0603020202020204" pitchFamily="34" charset="0"/>
              </a:rPr>
              <a:t>dalam</a:t>
            </a:r>
            <a:r>
              <a:rPr lang="en-US" sz="2000" dirty="0">
                <a:latin typeface="Trebuchet MS" panose="020B0603020202020204" pitchFamily="34" charset="0"/>
              </a:rPr>
              <a:t> proses </a:t>
            </a:r>
            <a:r>
              <a:rPr lang="en-US" sz="2000" dirty="0" err="1">
                <a:latin typeface="Trebuchet MS" panose="020B0603020202020204" pitchFamily="34" charset="0"/>
              </a:rPr>
              <a:t>analisa</a:t>
            </a:r>
            <a:r>
              <a:rPr lang="en-US" sz="2000" dirty="0">
                <a:latin typeface="Trebuchet MS" panose="020B0603020202020204" pitchFamily="34" charset="0"/>
              </a:rPr>
              <a:t> </a:t>
            </a:r>
            <a:r>
              <a:rPr lang="en-US" sz="2000" dirty="0" err="1">
                <a:latin typeface="Trebuchet MS" panose="020B0603020202020204" pitchFamily="34" charset="0"/>
              </a:rPr>
              <a:t>untuk</a:t>
            </a:r>
            <a:r>
              <a:rPr lang="en-US" sz="2000" dirty="0">
                <a:latin typeface="Trebuchet MS" panose="020B0603020202020204" pitchFamily="34" charset="0"/>
              </a:rPr>
              <a:t> </a:t>
            </a:r>
            <a:r>
              <a:rPr lang="en-US" sz="2000" dirty="0" err="1">
                <a:latin typeface="Trebuchet MS" panose="020B0603020202020204" pitchFamily="34" charset="0"/>
              </a:rPr>
              <a:t>menggambarkan</a:t>
            </a:r>
            <a:r>
              <a:rPr lang="en-US" sz="2000" dirty="0">
                <a:latin typeface="Trebuchet MS" panose="020B0603020202020204" pitchFamily="34" charset="0"/>
              </a:rPr>
              <a:t> </a:t>
            </a:r>
            <a:r>
              <a:rPr lang="en-US" sz="2000" dirty="0" err="1">
                <a:latin typeface="Trebuchet MS" panose="020B0603020202020204" pitchFamily="34" charset="0"/>
              </a:rPr>
              <a:t>kebutuhan</a:t>
            </a:r>
            <a:r>
              <a:rPr lang="en-US" sz="2000" dirty="0">
                <a:latin typeface="Trebuchet MS" panose="020B0603020202020204" pitchFamily="34" charset="0"/>
              </a:rPr>
              <a:t> data </a:t>
            </a:r>
            <a:r>
              <a:rPr lang="en-US" sz="2000" dirty="0" err="1">
                <a:latin typeface="Trebuchet MS" panose="020B0603020202020204" pitchFamily="34" charset="0"/>
              </a:rPr>
              <a:t>dan</a:t>
            </a:r>
            <a:r>
              <a:rPr lang="en-US" sz="2000" dirty="0">
                <a:latin typeface="Trebuchet MS" panose="020B0603020202020204" pitchFamily="34" charset="0"/>
              </a:rPr>
              <a:t> </a:t>
            </a:r>
            <a:r>
              <a:rPr lang="en-US" sz="2000" dirty="0" err="1">
                <a:latin typeface="Trebuchet MS" panose="020B0603020202020204" pitchFamily="34" charset="0"/>
              </a:rPr>
              <a:t>asumsi-asumsi</a:t>
            </a:r>
            <a:r>
              <a:rPr lang="en-US" sz="2000" dirty="0">
                <a:latin typeface="Trebuchet MS" panose="020B0603020202020204" pitchFamily="34" charset="0"/>
              </a:rPr>
              <a:t> </a:t>
            </a:r>
            <a:r>
              <a:rPr lang="en-US" sz="2000" dirty="0" err="1">
                <a:latin typeface="Trebuchet MS" panose="020B0603020202020204" pitchFamily="34" charset="0"/>
              </a:rPr>
              <a:t>dalam</a:t>
            </a:r>
            <a:r>
              <a:rPr lang="en-US" sz="2000" dirty="0">
                <a:latin typeface="Trebuchet MS" panose="020B0603020202020204" pitchFamily="34" charset="0"/>
              </a:rPr>
              <a:t> </a:t>
            </a:r>
            <a:r>
              <a:rPr lang="en-US" sz="2000" dirty="0" err="1">
                <a:latin typeface="Trebuchet MS" panose="020B0603020202020204" pitchFamily="34" charset="0"/>
              </a:rPr>
              <a:t>sistem</a:t>
            </a:r>
            <a:r>
              <a:rPr lang="en-US" sz="2000" dirty="0">
                <a:latin typeface="Trebuchet MS" panose="020B0603020202020204" pitchFamily="34" charset="0"/>
              </a:rPr>
              <a:t>, </a:t>
            </a:r>
            <a:r>
              <a:rPr lang="en-US" sz="2000" dirty="0" err="1">
                <a:latin typeface="Trebuchet MS" panose="020B0603020202020204" pitchFamily="34" charset="0"/>
              </a:rPr>
              <a:t>secara</a:t>
            </a:r>
            <a:r>
              <a:rPr lang="en-US" sz="2000" dirty="0">
                <a:latin typeface="Trebuchet MS" panose="020B0603020202020204" pitchFamily="34" charset="0"/>
              </a:rPr>
              <a:t> top-down (</a:t>
            </a:r>
            <a:r>
              <a:rPr lang="en-US" sz="2000" dirty="0" err="1">
                <a:latin typeface="Trebuchet MS" panose="020B0603020202020204" pitchFamily="34" charset="0"/>
              </a:rPr>
              <a:t>dari</a:t>
            </a:r>
            <a:r>
              <a:rPr lang="en-US" sz="2000" dirty="0">
                <a:latin typeface="Trebuchet MS" panose="020B0603020202020204" pitchFamily="34" charset="0"/>
              </a:rPr>
              <a:t> </a:t>
            </a:r>
            <a:r>
              <a:rPr lang="en-US" sz="2000" dirty="0" err="1">
                <a:latin typeface="Trebuchet MS" panose="020B0603020202020204" pitchFamily="34" charset="0"/>
              </a:rPr>
              <a:t>atas</a:t>
            </a:r>
            <a:r>
              <a:rPr lang="en-US" sz="2000" dirty="0">
                <a:latin typeface="Trebuchet MS" panose="020B0603020202020204" pitchFamily="34" charset="0"/>
              </a:rPr>
              <a:t> </a:t>
            </a:r>
            <a:r>
              <a:rPr lang="en-US" sz="2000" dirty="0" err="1">
                <a:latin typeface="Trebuchet MS" panose="020B0603020202020204" pitchFamily="34" charset="0"/>
              </a:rPr>
              <a:t>ke</a:t>
            </a:r>
            <a:r>
              <a:rPr lang="en-US" sz="2000" dirty="0">
                <a:latin typeface="Trebuchet MS" panose="020B0603020202020204" pitchFamily="34" charset="0"/>
              </a:rPr>
              <a:t> </a:t>
            </a:r>
            <a:r>
              <a:rPr lang="en-US" sz="2000" dirty="0" err="1">
                <a:latin typeface="Trebuchet MS" panose="020B0603020202020204" pitchFamily="34" charset="0"/>
              </a:rPr>
              <a:t>bawah</a:t>
            </a:r>
            <a:r>
              <a:rPr lang="en-US" sz="2000" dirty="0">
                <a:latin typeface="Trebuchet MS" panose="020B0603020202020204" pitchFamily="34" charset="0"/>
              </a:rPr>
              <a:t>). ERD </a:t>
            </a:r>
            <a:r>
              <a:rPr lang="en-US" sz="2000" dirty="0" err="1">
                <a:latin typeface="Trebuchet MS" panose="020B0603020202020204" pitchFamily="34" charset="0"/>
              </a:rPr>
              <a:t>ini</a:t>
            </a:r>
            <a:r>
              <a:rPr lang="en-US" sz="2000" dirty="0">
                <a:latin typeface="Trebuchet MS" panose="020B0603020202020204" pitchFamily="34" charset="0"/>
              </a:rPr>
              <a:t> </a:t>
            </a:r>
            <a:r>
              <a:rPr lang="en-US" sz="2000" dirty="0" err="1">
                <a:latin typeface="Trebuchet MS" panose="020B0603020202020204" pitchFamily="34" charset="0"/>
              </a:rPr>
              <a:t>dapat</a:t>
            </a:r>
            <a:r>
              <a:rPr lang="en-US" sz="2000" dirty="0">
                <a:latin typeface="Trebuchet MS" panose="020B0603020202020204" pitchFamily="34" charset="0"/>
              </a:rPr>
              <a:t> </a:t>
            </a:r>
            <a:r>
              <a:rPr lang="en-US" sz="2000" dirty="0" err="1">
                <a:latin typeface="Trebuchet MS" panose="020B0603020202020204" pitchFamily="34" charset="0"/>
              </a:rPr>
              <a:t>digunakan</a:t>
            </a:r>
            <a:r>
              <a:rPr lang="en-US" sz="2000" dirty="0">
                <a:latin typeface="Trebuchet MS" panose="020B0603020202020204" pitchFamily="34" charset="0"/>
              </a:rPr>
              <a:t> </a:t>
            </a:r>
            <a:r>
              <a:rPr lang="en-US" sz="2000" dirty="0" err="1">
                <a:latin typeface="Trebuchet MS" panose="020B0603020202020204" pitchFamily="34" charset="0"/>
              </a:rPr>
              <a:t>kembali</a:t>
            </a:r>
            <a:r>
              <a:rPr lang="en-US" sz="2000" dirty="0">
                <a:latin typeface="Trebuchet MS" panose="020B0603020202020204" pitchFamily="34" charset="0"/>
              </a:rPr>
              <a:t> (</a:t>
            </a:r>
            <a:r>
              <a:rPr lang="en-US" sz="2000" dirty="0" err="1">
                <a:latin typeface="Trebuchet MS" panose="020B0603020202020204" pitchFamily="34" charset="0"/>
              </a:rPr>
              <a:t>berulang</a:t>
            </a:r>
            <a:r>
              <a:rPr lang="en-US" sz="2000" dirty="0">
                <a:latin typeface="Trebuchet MS" panose="020B0603020202020204" pitchFamily="34" charset="0"/>
              </a:rPr>
              <a:t>) </a:t>
            </a:r>
            <a:r>
              <a:rPr lang="en-US" sz="2000" dirty="0" err="1">
                <a:latin typeface="Trebuchet MS" panose="020B0603020202020204" pitchFamily="34" charset="0"/>
              </a:rPr>
              <a:t>untuk</a:t>
            </a:r>
            <a:r>
              <a:rPr lang="en-US" sz="2000" dirty="0">
                <a:latin typeface="Trebuchet MS" panose="020B0603020202020204" pitchFamily="34" charset="0"/>
              </a:rPr>
              <a:t> </a:t>
            </a:r>
            <a:r>
              <a:rPr lang="en-US" sz="2000" dirty="0" err="1">
                <a:latin typeface="Trebuchet MS" panose="020B0603020202020204" pitchFamily="34" charset="0"/>
              </a:rPr>
              <a:t>analisa</a:t>
            </a:r>
            <a:r>
              <a:rPr lang="en-US" sz="2000" dirty="0">
                <a:latin typeface="Trebuchet MS" panose="020B0603020202020204" pitchFamily="34" charset="0"/>
              </a:rPr>
              <a:t> </a:t>
            </a:r>
            <a:r>
              <a:rPr lang="en-US" sz="2000" dirty="0" err="1">
                <a:latin typeface="Trebuchet MS" panose="020B0603020202020204" pitchFamily="34" charset="0"/>
              </a:rPr>
              <a:t>dan</a:t>
            </a:r>
            <a:r>
              <a:rPr lang="en-US" sz="2000" dirty="0">
                <a:latin typeface="Trebuchet MS" panose="020B0603020202020204" pitchFamily="34" charset="0"/>
              </a:rPr>
              <a:t> </a:t>
            </a:r>
            <a:r>
              <a:rPr lang="en-US" sz="2000" dirty="0" err="1">
                <a:latin typeface="Trebuchet MS" panose="020B0603020202020204" pitchFamily="34" charset="0"/>
              </a:rPr>
              <a:t>desain</a:t>
            </a:r>
            <a:r>
              <a:rPr lang="en-US" sz="2000" dirty="0">
                <a:latin typeface="Trebuchet MS" panose="020B0603020202020204" pitchFamily="34" charset="0"/>
              </a:rPr>
              <a:t> </a:t>
            </a:r>
            <a:r>
              <a:rPr lang="en-US" sz="2000" dirty="0" err="1">
                <a:latin typeface="Trebuchet MS" panose="020B0603020202020204" pitchFamily="34" charset="0"/>
              </a:rPr>
              <a:t>pada</a:t>
            </a:r>
            <a:r>
              <a:rPr lang="en-US" sz="2000" dirty="0">
                <a:latin typeface="Trebuchet MS" panose="020B0603020202020204" pitchFamily="34" charset="0"/>
              </a:rPr>
              <a:t> SDLC (System Development Life Cycle)</a:t>
            </a:r>
          </a:p>
          <a:p>
            <a:pPr algn="just">
              <a:lnSpc>
                <a:spcPct val="150000"/>
              </a:lnSpc>
            </a:pPr>
            <a:r>
              <a:rPr lang="en-US" sz="2000" dirty="0" err="1" smtClean="0">
                <a:latin typeface="Trebuchet MS" panose="020B0603020202020204" pitchFamily="34" charset="0"/>
              </a:rPr>
              <a:t>Tiga</a:t>
            </a:r>
            <a:r>
              <a:rPr lang="en-US" sz="2000" dirty="0" smtClean="0">
                <a:latin typeface="Trebuchet MS" panose="020B0603020202020204" pitchFamily="34" charset="0"/>
              </a:rPr>
              <a:t> </a:t>
            </a:r>
            <a:r>
              <a:rPr lang="en-US" sz="2000" dirty="0" err="1">
                <a:latin typeface="Trebuchet MS" panose="020B0603020202020204" pitchFamily="34" charset="0"/>
              </a:rPr>
              <a:t>elemen</a:t>
            </a:r>
            <a:r>
              <a:rPr lang="en-US" sz="2000" dirty="0">
                <a:latin typeface="Trebuchet MS" panose="020B0603020202020204" pitchFamily="34" charset="0"/>
              </a:rPr>
              <a:t> </a:t>
            </a:r>
            <a:r>
              <a:rPr lang="en-US" sz="2000" dirty="0" err="1">
                <a:latin typeface="Trebuchet MS" panose="020B0603020202020204" pitchFamily="34" charset="0"/>
              </a:rPr>
              <a:t>dasar</a:t>
            </a:r>
            <a:r>
              <a:rPr lang="en-US" sz="2000" dirty="0">
                <a:latin typeface="Trebuchet MS" panose="020B0603020202020204" pitchFamily="34" charset="0"/>
              </a:rPr>
              <a:t> di </a:t>
            </a:r>
            <a:r>
              <a:rPr lang="en-US" sz="2000" dirty="0" err="1">
                <a:latin typeface="Trebuchet MS" panose="020B0603020202020204" pitchFamily="34" charset="0"/>
              </a:rPr>
              <a:t>dalam</a:t>
            </a:r>
            <a:r>
              <a:rPr lang="en-US" sz="2000" dirty="0">
                <a:latin typeface="Trebuchet MS" panose="020B0603020202020204" pitchFamily="34" charset="0"/>
              </a:rPr>
              <a:t> ERD:</a:t>
            </a:r>
          </a:p>
          <a:p>
            <a:pPr algn="just">
              <a:lnSpc>
                <a:spcPct val="150000"/>
              </a:lnSpc>
              <a:buFontTx/>
              <a:buChar char="•"/>
            </a:pPr>
            <a:r>
              <a:rPr lang="en-US" sz="2000" dirty="0">
                <a:latin typeface="Trebuchet MS" panose="020B0603020202020204" pitchFamily="34" charset="0"/>
              </a:rPr>
              <a:t> Entities </a:t>
            </a:r>
            <a:r>
              <a:rPr lang="en-US" sz="1400" dirty="0" err="1">
                <a:latin typeface="Trebuchet MS" panose="020B0603020202020204" pitchFamily="34" charset="0"/>
              </a:rPr>
              <a:t>adalah</a:t>
            </a:r>
            <a:r>
              <a:rPr lang="en-US" sz="1400" dirty="0">
                <a:latin typeface="Trebuchet MS" panose="020B0603020202020204" pitchFamily="34" charset="0"/>
              </a:rPr>
              <a:t> “</a:t>
            </a:r>
            <a:r>
              <a:rPr lang="en-US" sz="1400" dirty="0" err="1">
                <a:latin typeface="Trebuchet MS" panose="020B0603020202020204" pitchFamily="34" charset="0"/>
              </a:rPr>
              <a:t>sesuatu</a:t>
            </a:r>
            <a:r>
              <a:rPr lang="en-US" sz="1400" dirty="0">
                <a:latin typeface="Trebuchet MS" panose="020B0603020202020204" pitchFamily="34" charset="0"/>
              </a:rPr>
              <a:t>” </a:t>
            </a:r>
            <a:r>
              <a:rPr lang="en-US" sz="1400" dirty="0" err="1">
                <a:latin typeface="Trebuchet MS" panose="020B0603020202020204" pitchFamily="34" charset="0"/>
              </a:rPr>
              <a:t>dimana</a:t>
            </a:r>
            <a:r>
              <a:rPr lang="en-US" sz="1400" dirty="0">
                <a:latin typeface="Trebuchet MS" panose="020B0603020202020204" pitchFamily="34" charset="0"/>
              </a:rPr>
              <a:t> </a:t>
            </a:r>
            <a:r>
              <a:rPr lang="en-US" sz="1400" dirty="0" err="1">
                <a:latin typeface="Trebuchet MS" panose="020B0603020202020204" pitchFamily="34" charset="0"/>
              </a:rPr>
              <a:t>kita</a:t>
            </a:r>
            <a:r>
              <a:rPr lang="en-US" sz="1400" dirty="0">
                <a:latin typeface="Trebuchet MS" panose="020B0603020202020204" pitchFamily="34" charset="0"/>
              </a:rPr>
              <a:t> </a:t>
            </a:r>
            <a:r>
              <a:rPr lang="en-US" sz="1400" dirty="0" err="1">
                <a:latin typeface="Trebuchet MS" panose="020B0603020202020204" pitchFamily="34" charset="0"/>
              </a:rPr>
              <a:t>mencari</a:t>
            </a:r>
            <a:r>
              <a:rPr lang="en-US" sz="1400" dirty="0">
                <a:latin typeface="Trebuchet MS" panose="020B0603020202020204" pitchFamily="34" charset="0"/>
              </a:rPr>
              <a:t> </a:t>
            </a:r>
            <a:r>
              <a:rPr lang="en-US" sz="1400" dirty="0" err="1">
                <a:latin typeface="Trebuchet MS" panose="020B0603020202020204" pitchFamily="34" charset="0"/>
              </a:rPr>
              <a:t>informasi</a:t>
            </a:r>
            <a:r>
              <a:rPr lang="en-US" sz="1400" dirty="0">
                <a:latin typeface="Trebuchet MS" panose="020B0603020202020204" pitchFamily="34" charset="0"/>
              </a:rPr>
              <a:t>.</a:t>
            </a:r>
            <a:r>
              <a:rPr lang="en-US" sz="2000" dirty="0">
                <a:latin typeface="Trebuchet MS" panose="020B0603020202020204" pitchFamily="34" charset="0"/>
              </a:rPr>
              <a:t> </a:t>
            </a:r>
          </a:p>
          <a:p>
            <a:pPr algn="just">
              <a:lnSpc>
                <a:spcPct val="150000"/>
              </a:lnSpc>
              <a:buFontTx/>
              <a:buChar char="•"/>
            </a:pPr>
            <a:r>
              <a:rPr lang="en-US" sz="2000" dirty="0">
                <a:latin typeface="Trebuchet MS" panose="020B0603020202020204" pitchFamily="34" charset="0"/>
              </a:rPr>
              <a:t> Attributes </a:t>
            </a:r>
            <a:r>
              <a:rPr lang="en-US" sz="1400" dirty="0" err="1">
                <a:latin typeface="Trebuchet MS" panose="020B0603020202020204" pitchFamily="34" charset="0"/>
              </a:rPr>
              <a:t>adalah</a:t>
            </a:r>
            <a:r>
              <a:rPr lang="en-US" sz="1400" dirty="0">
                <a:latin typeface="Trebuchet MS" panose="020B0603020202020204" pitchFamily="34" charset="0"/>
              </a:rPr>
              <a:t> </a:t>
            </a:r>
            <a:r>
              <a:rPr lang="en-US" sz="1400" dirty="0" err="1">
                <a:latin typeface="Trebuchet MS" panose="020B0603020202020204" pitchFamily="34" charset="0"/>
              </a:rPr>
              <a:t>kumpulan</a:t>
            </a:r>
            <a:r>
              <a:rPr lang="en-US" sz="1400" dirty="0">
                <a:latin typeface="Trebuchet MS" panose="020B0603020202020204" pitchFamily="34" charset="0"/>
              </a:rPr>
              <a:t> data </a:t>
            </a:r>
            <a:r>
              <a:rPr lang="en-US" sz="1400" dirty="0" err="1">
                <a:latin typeface="Trebuchet MS" panose="020B0603020202020204" pitchFamily="34" charset="0"/>
              </a:rPr>
              <a:t>pada</a:t>
            </a:r>
            <a:r>
              <a:rPr lang="en-US" sz="1400" dirty="0">
                <a:latin typeface="Trebuchet MS" panose="020B0603020202020204" pitchFamily="34" charset="0"/>
              </a:rPr>
              <a:t> entity.</a:t>
            </a:r>
            <a:r>
              <a:rPr lang="en-US" sz="2000" dirty="0">
                <a:latin typeface="Trebuchet MS" panose="020B0603020202020204" pitchFamily="34" charset="0"/>
              </a:rPr>
              <a:t> </a:t>
            </a:r>
          </a:p>
          <a:p>
            <a:pPr algn="just">
              <a:lnSpc>
                <a:spcPct val="150000"/>
              </a:lnSpc>
              <a:buFontTx/>
              <a:buChar char="•"/>
            </a:pPr>
            <a:r>
              <a:rPr lang="en-US" sz="2000" dirty="0">
                <a:latin typeface="Trebuchet MS" panose="020B0603020202020204" pitchFamily="34" charset="0"/>
              </a:rPr>
              <a:t> Relationships </a:t>
            </a:r>
            <a:r>
              <a:rPr lang="en-US" sz="1400" dirty="0" err="1">
                <a:latin typeface="Trebuchet MS" panose="020B0603020202020204" pitchFamily="34" charset="0"/>
              </a:rPr>
              <a:t>adalah</a:t>
            </a:r>
            <a:r>
              <a:rPr lang="en-US" sz="1400" dirty="0">
                <a:latin typeface="Trebuchet MS" panose="020B0603020202020204" pitchFamily="34" charset="0"/>
              </a:rPr>
              <a:t> </a:t>
            </a:r>
            <a:r>
              <a:rPr lang="en-US" sz="1400" dirty="0" err="1">
                <a:latin typeface="Trebuchet MS" panose="020B0603020202020204" pitchFamily="34" charset="0"/>
              </a:rPr>
              <a:t>penghubung</a:t>
            </a:r>
            <a:r>
              <a:rPr lang="en-US" sz="1400" dirty="0">
                <a:latin typeface="Trebuchet MS" panose="020B0603020202020204" pitchFamily="34" charset="0"/>
              </a:rPr>
              <a:t> </a:t>
            </a:r>
            <a:r>
              <a:rPr lang="en-US" sz="1400" dirty="0" err="1">
                <a:latin typeface="Trebuchet MS" panose="020B0603020202020204" pitchFamily="34" charset="0"/>
              </a:rPr>
              <a:t>antara</a:t>
            </a:r>
            <a:r>
              <a:rPr lang="en-US" sz="1400" dirty="0">
                <a:latin typeface="Trebuchet MS" panose="020B0603020202020204" pitchFamily="34" charset="0"/>
              </a:rPr>
              <a:t> entity-entity.</a:t>
            </a:r>
          </a:p>
        </p:txBody>
      </p:sp>
    </p:spTree>
    <p:extLst>
      <p:ext uri="{BB962C8B-B14F-4D97-AF65-F5344CB8AC3E}">
        <p14:creationId xmlns:p14="http://schemas.microsoft.com/office/powerpoint/2010/main" val="3572594456"/>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RDBMS </a:t>
            </a:r>
            <a:r>
              <a:rPr lang="id-ID" dirty="0" smtClean="0">
                <a:solidFill>
                  <a:prstClr val="black"/>
                </a:solidFill>
              </a:rPr>
              <a:t/>
            </a:r>
            <a:br>
              <a:rPr lang="id-ID" dirty="0" smtClean="0">
                <a:solidFill>
                  <a:prstClr val="black"/>
                </a:solidFill>
              </a:rPr>
            </a:br>
            <a:r>
              <a:rPr lang="id-ID" sz="3200" b="1" dirty="0" smtClean="0">
                <a:solidFill>
                  <a:srgbClr val="0070C0"/>
                </a:solidFill>
              </a:rPr>
              <a:t>a</a:t>
            </a:r>
            <a:r>
              <a:rPr lang="id-ID" sz="3200" b="1" dirty="0">
                <a:solidFill>
                  <a:srgbClr val="0070C0"/>
                </a:solidFill>
              </a:rPr>
              <a:t>) </a:t>
            </a:r>
            <a:r>
              <a:rPr lang="id-ID" sz="3200" b="1" dirty="0" smtClean="0">
                <a:solidFill>
                  <a:srgbClr val="0070C0"/>
                </a:solidFill>
              </a:rPr>
              <a:t>model Entity-Relationship</a:t>
            </a:r>
            <a:endParaRPr lang="id-ID" sz="3200" b="1" dirty="0">
              <a:solidFill>
                <a:srgbClr val="0070C0"/>
              </a:solidFill>
            </a:endParaRPr>
          </a:p>
        </p:txBody>
      </p:sp>
      <p:sp>
        <p:nvSpPr>
          <p:cNvPr id="5" name="Content Placeholder 4"/>
          <p:cNvSpPr>
            <a:spLocks noGrp="1"/>
          </p:cNvSpPr>
          <p:nvPr>
            <p:ph idx="1"/>
          </p:nvPr>
        </p:nvSpPr>
        <p:spPr/>
        <p:txBody>
          <a:bodyPr>
            <a:normAutofit/>
          </a:bodyPr>
          <a:lstStyle/>
          <a:p>
            <a:pPr algn="just">
              <a:lnSpc>
                <a:spcPct val="120000"/>
              </a:lnSpc>
            </a:pPr>
            <a:r>
              <a:rPr lang="en-US" altLang="en-US" sz="3200" b="1" dirty="0"/>
              <a:t>Entity </a:t>
            </a:r>
            <a:r>
              <a:rPr lang="en-US" altLang="en-US" sz="3200" b="1" dirty="0" err="1"/>
              <a:t>adalah</a:t>
            </a:r>
            <a:r>
              <a:rPr lang="en-US" altLang="en-US" sz="3200" b="1" dirty="0"/>
              <a:t> </a:t>
            </a:r>
            <a:r>
              <a:rPr lang="en-US" altLang="en-US" sz="3200" b="1" dirty="0" err="1"/>
              <a:t>obyek</a:t>
            </a:r>
            <a:r>
              <a:rPr lang="en-US" altLang="en-US" sz="3200" b="1" dirty="0"/>
              <a:t> yang </a:t>
            </a:r>
            <a:r>
              <a:rPr lang="en-US" altLang="en-US" sz="3200" b="1" dirty="0" err="1"/>
              <a:t>dapat</a:t>
            </a:r>
            <a:r>
              <a:rPr lang="en-US" altLang="en-US" sz="3200" b="1" dirty="0"/>
              <a:t> </a:t>
            </a:r>
            <a:r>
              <a:rPr lang="en-US" altLang="en-US" sz="3200" b="1" dirty="0" err="1"/>
              <a:t>dibedakan</a:t>
            </a:r>
            <a:r>
              <a:rPr lang="en-US" altLang="en-US" sz="3200" b="1" dirty="0"/>
              <a:t> </a:t>
            </a:r>
            <a:r>
              <a:rPr lang="en-US" altLang="en-US" sz="3200" b="1" dirty="0" err="1"/>
              <a:t>dalam</a:t>
            </a:r>
            <a:r>
              <a:rPr lang="en-US" altLang="en-US" sz="3200" b="1" dirty="0"/>
              <a:t> </a:t>
            </a:r>
            <a:r>
              <a:rPr lang="en-US" altLang="en-US" sz="3200" b="1" dirty="0" err="1"/>
              <a:t>dunia</a:t>
            </a:r>
            <a:r>
              <a:rPr lang="en-US" altLang="en-US" sz="3200" b="1" dirty="0"/>
              <a:t> </a:t>
            </a:r>
            <a:r>
              <a:rPr lang="en-US" altLang="en-US" sz="3200" b="1" dirty="0" err="1"/>
              <a:t>nyata</a:t>
            </a:r>
            <a:endParaRPr lang="en-US" altLang="en-US" sz="3200" b="1" dirty="0"/>
          </a:p>
          <a:p>
            <a:pPr algn="just">
              <a:lnSpc>
                <a:spcPct val="120000"/>
              </a:lnSpc>
            </a:pPr>
            <a:r>
              <a:rPr lang="en-US" altLang="en-US" sz="3200" b="1" dirty="0"/>
              <a:t>Entity set </a:t>
            </a:r>
            <a:r>
              <a:rPr lang="en-US" altLang="en-US" sz="3200" b="1" dirty="0" err="1"/>
              <a:t>adalah</a:t>
            </a:r>
            <a:r>
              <a:rPr lang="en-US" altLang="en-US" sz="3200" b="1" dirty="0"/>
              <a:t> </a:t>
            </a:r>
            <a:r>
              <a:rPr lang="en-US" altLang="en-US" sz="3200" b="1" dirty="0" err="1"/>
              <a:t>kumpulan</a:t>
            </a:r>
            <a:r>
              <a:rPr lang="en-US" altLang="en-US" sz="3200" b="1" dirty="0"/>
              <a:t> </a:t>
            </a:r>
            <a:r>
              <a:rPr lang="en-US" altLang="en-US" sz="3200" b="1" dirty="0" err="1"/>
              <a:t>dari</a:t>
            </a:r>
            <a:r>
              <a:rPr lang="en-US" altLang="en-US" sz="3200" b="1" dirty="0"/>
              <a:t> entity yang </a:t>
            </a:r>
            <a:r>
              <a:rPr lang="en-US" altLang="en-US" sz="3200" b="1" dirty="0" err="1" smtClean="0"/>
              <a:t>sejenis</a:t>
            </a:r>
            <a:r>
              <a:rPr lang="id-ID" altLang="en-US" sz="3200" b="1" dirty="0" smtClean="0"/>
              <a:t>, </a:t>
            </a:r>
            <a:r>
              <a:rPr lang="en-US" altLang="en-US" sz="3200" b="1" dirty="0" smtClean="0"/>
              <a:t>Entity </a:t>
            </a:r>
            <a:r>
              <a:rPr lang="en-US" altLang="en-US" sz="3200" b="1" dirty="0"/>
              <a:t>set </a:t>
            </a:r>
            <a:r>
              <a:rPr lang="en-US" altLang="en-US" sz="3200" b="1" dirty="0" err="1"/>
              <a:t>dapat</a:t>
            </a:r>
            <a:r>
              <a:rPr lang="en-US" altLang="en-US" sz="3200" b="1" dirty="0"/>
              <a:t> </a:t>
            </a:r>
            <a:r>
              <a:rPr lang="en-US" altLang="en-US" sz="3200" b="1" dirty="0" err="1"/>
              <a:t>berupa</a:t>
            </a:r>
            <a:r>
              <a:rPr lang="en-US" altLang="en-US" sz="3200" b="1" dirty="0"/>
              <a:t> </a:t>
            </a:r>
            <a:r>
              <a:rPr lang="en-US" altLang="en-US" sz="3200" b="1" dirty="0" smtClean="0"/>
              <a:t>:</a:t>
            </a:r>
            <a:endParaRPr lang="id-ID" altLang="en-US" sz="3200" b="1" dirty="0" smtClean="0"/>
          </a:p>
          <a:p>
            <a:pPr lvl="1" algn="just">
              <a:lnSpc>
                <a:spcPct val="120000"/>
              </a:lnSpc>
            </a:pPr>
            <a:r>
              <a:rPr lang="en-US" altLang="en-US" sz="2600" dirty="0" err="1" smtClean="0"/>
              <a:t>Obyek</a:t>
            </a:r>
            <a:r>
              <a:rPr lang="en-US" altLang="en-US" sz="2600" dirty="0" smtClean="0"/>
              <a:t> </a:t>
            </a:r>
            <a:r>
              <a:rPr lang="en-US" altLang="en-US" sz="2600" dirty="0" err="1"/>
              <a:t>secara</a:t>
            </a:r>
            <a:r>
              <a:rPr lang="en-US" altLang="en-US" sz="2600" dirty="0"/>
              <a:t> </a:t>
            </a:r>
            <a:r>
              <a:rPr lang="en-US" altLang="en-US" sz="2600" dirty="0" err="1"/>
              <a:t>fisik</a:t>
            </a:r>
            <a:r>
              <a:rPr lang="en-US" altLang="en-US" sz="2600" dirty="0"/>
              <a:t> : </a:t>
            </a:r>
            <a:r>
              <a:rPr lang="en-US" altLang="en-US" sz="2600" dirty="0" err="1"/>
              <a:t>Rumah</a:t>
            </a:r>
            <a:r>
              <a:rPr lang="en-US" altLang="en-US" sz="2600" dirty="0"/>
              <a:t>, </a:t>
            </a:r>
            <a:r>
              <a:rPr lang="en-US" altLang="en-US" sz="2600" dirty="0" err="1"/>
              <a:t>Kendaraan</a:t>
            </a:r>
            <a:r>
              <a:rPr lang="en-US" altLang="en-US" sz="2600" dirty="0"/>
              <a:t>, </a:t>
            </a:r>
            <a:r>
              <a:rPr lang="en-US" altLang="en-US" sz="2600" dirty="0" err="1" smtClean="0"/>
              <a:t>Peralatan</a:t>
            </a:r>
            <a:endParaRPr lang="id-ID" altLang="en-US" sz="2600" dirty="0" smtClean="0"/>
          </a:p>
          <a:p>
            <a:pPr lvl="1" algn="just">
              <a:lnSpc>
                <a:spcPct val="120000"/>
              </a:lnSpc>
            </a:pPr>
            <a:r>
              <a:rPr lang="en-US" altLang="en-US" sz="2600" dirty="0" err="1" smtClean="0"/>
              <a:t>Obyek</a:t>
            </a:r>
            <a:r>
              <a:rPr lang="en-US" altLang="en-US" sz="2600" dirty="0" smtClean="0"/>
              <a:t> </a:t>
            </a:r>
            <a:r>
              <a:rPr lang="en-US" altLang="en-US" sz="2600" dirty="0" err="1"/>
              <a:t>secara</a:t>
            </a:r>
            <a:r>
              <a:rPr lang="en-US" altLang="en-US" sz="2600" dirty="0"/>
              <a:t> </a:t>
            </a:r>
            <a:r>
              <a:rPr lang="en-US" altLang="en-US" sz="2600" dirty="0" err="1"/>
              <a:t>konsep</a:t>
            </a:r>
            <a:r>
              <a:rPr lang="en-US" altLang="en-US" sz="2600" dirty="0"/>
              <a:t> : </a:t>
            </a:r>
            <a:r>
              <a:rPr lang="en-US" altLang="en-US" sz="2600" dirty="0" err="1"/>
              <a:t>Pekerjaan</a:t>
            </a:r>
            <a:r>
              <a:rPr lang="en-US" altLang="en-US" sz="2600" dirty="0"/>
              <a:t> , Perusahaan, </a:t>
            </a:r>
            <a:r>
              <a:rPr lang="en-US" altLang="en-US" sz="2600" dirty="0" err="1" smtClean="0"/>
              <a:t>Rencana</a:t>
            </a:r>
            <a:endParaRPr lang="en-US" altLang="en-US" sz="2600" dirty="0"/>
          </a:p>
        </p:txBody>
      </p:sp>
      <p:pic>
        <p:nvPicPr>
          <p:cNvPr id="4"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032" y="5658808"/>
            <a:ext cx="752475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6532038"/>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RDBMS </a:t>
            </a:r>
            <a:r>
              <a:rPr lang="id-ID" dirty="0" smtClean="0">
                <a:solidFill>
                  <a:prstClr val="black"/>
                </a:solidFill>
              </a:rPr>
              <a:t/>
            </a:r>
            <a:br>
              <a:rPr lang="id-ID" dirty="0" smtClean="0">
                <a:solidFill>
                  <a:prstClr val="black"/>
                </a:solidFill>
              </a:rPr>
            </a:br>
            <a:r>
              <a:rPr lang="id-ID" sz="3200" b="1" dirty="0" smtClean="0">
                <a:solidFill>
                  <a:srgbClr val="0070C0"/>
                </a:solidFill>
              </a:rPr>
              <a:t>a</a:t>
            </a:r>
            <a:r>
              <a:rPr lang="id-ID" sz="3200" b="1" dirty="0">
                <a:solidFill>
                  <a:srgbClr val="0070C0"/>
                </a:solidFill>
              </a:rPr>
              <a:t>) </a:t>
            </a:r>
            <a:r>
              <a:rPr lang="id-ID" sz="3200" b="1" dirty="0" smtClean="0">
                <a:solidFill>
                  <a:srgbClr val="0070C0"/>
                </a:solidFill>
              </a:rPr>
              <a:t>Atribut Entity-Relationship</a:t>
            </a:r>
            <a:endParaRPr lang="id-ID" sz="3200" b="1" dirty="0">
              <a:solidFill>
                <a:srgbClr val="0070C0"/>
              </a:solidFill>
            </a:endParaRPr>
          </a:p>
        </p:txBody>
      </p:sp>
      <p:sp>
        <p:nvSpPr>
          <p:cNvPr id="5" name="Content Placeholder 4"/>
          <p:cNvSpPr>
            <a:spLocks noGrp="1"/>
          </p:cNvSpPr>
          <p:nvPr>
            <p:ph idx="1"/>
          </p:nvPr>
        </p:nvSpPr>
        <p:spPr/>
        <p:txBody>
          <a:bodyPr>
            <a:normAutofit/>
          </a:bodyPr>
          <a:lstStyle/>
          <a:p>
            <a:pPr algn="just">
              <a:lnSpc>
                <a:spcPct val="120000"/>
              </a:lnSpc>
            </a:pPr>
            <a:endParaRPr lang="en-US" altLang="en-US" sz="2600" dirty="0"/>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666"/>
          <a:stretch/>
        </p:blipFill>
        <p:spPr bwMode="auto">
          <a:xfrm>
            <a:off x="476251" y="1442506"/>
            <a:ext cx="8425702" cy="5307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9102" y="4808123"/>
            <a:ext cx="4267200" cy="121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459127"/>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RDBMS </a:t>
            </a:r>
            <a:r>
              <a:rPr lang="id-ID" dirty="0" smtClean="0">
                <a:solidFill>
                  <a:prstClr val="black"/>
                </a:solidFill>
              </a:rPr>
              <a:t/>
            </a:r>
            <a:br>
              <a:rPr lang="id-ID" dirty="0" smtClean="0">
                <a:solidFill>
                  <a:prstClr val="black"/>
                </a:solidFill>
              </a:rPr>
            </a:br>
            <a:r>
              <a:rPr lang="id-ID" sz="3200" b="1" dirty="0" smtClean="0">
                <a:solidFill>
                  <a:srgbClr val="0070C0"/>
                </a:solidFill>
              </a:rPr>
              <a:t>a</a:t>
            </a:r>
            <a:r>
              <a:rPr lang="id-ID" sz="3200" b="1" dirty="0">
                <a:solidFill>
                  <a:srgbClr val="0070C0"/>
                </a:solidFill>
              </a:rPr>
              <a:t>) </a:t>
            </a:r>
            <a:r>
              <a:rPr lang="id-ID" sz="3200" b="1" dirty="0" smtClean="0">
                <a:solidFill>
                  <a:srgbClr val="0070C0"/>
                </a:solidFill>
              </a:rPr>
              <a:t>Atribut Entity-Relationship</a:t>
            </a:r>
            <a:endParaRPr lang="id-ID" sz="3200" b="1" dirty="0">
              <a:solidFill>
                <a:srgbClr val="0070C0"/>
              </a:solidFill>
            </a:endParaRPr>
          </a:p>
        </p:txBody>
      </p:sp>
      <p:sp>
        <p:nvSpPr>
          <p:cNvPr id="5" name="Content Placeholder 4"/>
          <p:cNvSpPr>
            <a:spLocks noGrp="1"/>
          </p:cNvSpPr>
          <p:nvPr>
            <p:ph idx="1"/>
          </p:nvPr>
        </p:nvSpPr>
        <p:spPr/>
        <p:txBody>
          <a:bodyPr>
            <a:normAutofit/>
          </a:bodyPr>
          <a:lstStyle/>
          <a:p>
            <a:pPr algn="just">
              <a:lnSpc>
                <a:spcPct val="120000"/>
              </a:lnSpc>
            </a:pPr>
            <a:endParaRPr lang="en-US" altLang="en-US" sz="2600"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1" y="1442506"/>
            <a:ext cx="8319406" cy="5415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4051280"/>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RDBMS </a:t>
            </a:r>
            <a:r>
              <a:rPr lang="id-ID" dirty="0" smtClean="0">
                <a:solidFill>
                  <a:prstClr val="black"/>
                </a:solidFill>
              </a:rPr>
              <a:t/>
            </a:r>
            <a:br>
              <a:rPr lang="id-ID" dirty="0" smtClean="0">
                <a:solidFill>
                  <a:prstClr val="black"/>
                </a:solidFill>
              </a:rPr>
            </a:br>
            <a:r>
              <a:rPr lang="id-ID" sz="3200" b="1" dirty="0" smtClean="0">
                <a:solidFill>
                  <a:srgbClr val="0070C0"/>
                </a:solidFill>
              </a:rPr>
              <a:t>a</a:t>
            </a:r>
            <a:r>
              <a:rPr lang="id-ID" sz="3200" b="1" dirty="0">
                <a:solidFill>
                  <a:srgbClr val="0070C0"/>
                </a:solidFill>
              </a:rPr>
              <a:t>) </a:t>
            </a:r>
            <a:r>
              <a:rPr lang="id-ID" sz="3200" b="1" dirty="0" smtClean="0">
                <a:solidFill>
                  <a:srgbClr val="0070C0"/>
                </a:solidFill>
              </a:rPr>
              <a:t>Derajat Entity-Relationship</a:t>
            </a:r>
            <a:endParaRPr lang="id-ID" sz="3200" b="1" dirty="0">
              <a:solidFill>
                <a:srgbClr val="0070C0"/>
              </a:solidFill>
            </a:endParaRPr>
          </a:p>
        </p:txBody>
      </p:sp>
      <p:sp>
        <p:nvSpPr>
          <p:cNvPr id="5" name="Content Placeholder 4"/>
          <p:cNvSpPr>
            <a:spLocks noGrp="1"/>
          </p:cNvSpPr>
          <p:nvPr>
            <p:ph idx="1"/>
          </p:nvPr>
        </p:nvSpPr>
        <p:spPr/>
        <p:txBody>
          <a:bodyPr>
            <a:normAutofit/>
          </a:bodyPr>
          <a:lstStyle/>
          <a:p>
            <a:pPr algn="just">
              <a:lnSpc>
                <a:spcPct val="120000"/>
              </a:lnSpc>
            </a:pPr>
            <a:r>
              <a:rPr lang="id-ID" altLang="en-US" sz="2600" dirty="0" smtClean="0"/>
              <a:t>Menjelaskan jumlah entity yang berpartisipasi dalam suatu relasi</a:t>
            </a:r>
            <a:endParaRPr lang="en-US" altLang="en-US" sz="2600"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424" y="2625095"/>
            <a:ext cx="6858000" cy="411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452859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smtClean="0"/>
              <a:t>0</a:t>
            </a:r>
            <a:r>
              <a:rPr lang="id-ID" b="1" dirty="0" smtClean="0"/>
              <a:t>1</a:t>
            </a:r>
            <a:r>
              <a:rPr lang="en-US" b="1" dirty="0" smtClean="0"/>
              <a:t>. </a:t>
            </a:r>
            <a:r>
              <a:rPr lang="id-ID" b="1" dirty="0" smtClean="0"/>
              <a:t>Pengelolaan BasisData</a:t>
            </a:r>
            <a:endParaRPr lang="en-US" dirty="0"/>
          </a:p>
        </p:txBody>
      </p:sp>
      <p:sp>
        <p:nvSpPr>
          <p:cNvPr id="3" name="Content Placeholder 2"/>
          <p:cNvSpPr>
            <a:spLocks noGrp="1"/>
          </p:cNvSpPr>
          <p:nvPr>
            <p:ph idx="1"/>
          </p:nvPr>
        </p:nvSpPr>
        <p:spPr>
          <a:xfrm>
            <a:off x="175269" y="1789305"/>
            <a:ext cx="8778231" cy="4854536"/>
          </a:xfrm>
        </p:spPr>
        <p:txBody>
          <a:bodyPr>
            <a:normAutofit fontScale="85000" lnSpcReduction="20000"/>
          </a:bodyPr>
          <a:lstStyle/>
          <a:p>
            <a:pPr marL="463550" indent="-463550">
              <a:buFont typeface="+mj-lt"/>
              <a:buAutoNum type="arabicParenR"/>
            </a:pPr>
            <a:r>
              <a:rPr lang="id-ID" dirty="0" smtClean="0">
                <a:latin typeface="Agency FB" panose="020B0503020202020204" pitchFamily="34" charset="0"/>
              </a:rPr>
              <a:t>Sistem Basis Data</a:t>
            </a:r>
            <a:endParaRPr lang="en-US" dirty="0">
              <a:latin typeface="Agency FB" panose="020B0503020202020204" pitchFamily="34" charset="0"/>
            </a:endParaRPr>
          </a:p>
          <a:p>
            <a:pPr marL="463550" indent="-463550">
              <a:buFont typeface="+mj-lt"/>
              <a:buAutoNum type="arabicParenR"/>
            </a:pPr>
            <a:r>
              <a:rPr lang="id-ID" dirty="0" smtClean="0">
                <a:latin typeface="Agency FB" panose="020B0503020202020204" pitchFamily="34" charset="0"/>
              </a:rPr>
              <a:t>RDBMS &amp; SQL</a:t>
            </a:r>
          </a:p>
          <a:p>
            <a:pPr marL="463550" indent="-463550">
              <a:buFont typeface="+mj-lt"/>
              <a:buAutoNum type="arabicParenR"/>
            </a:pPr>
            <a:r>
              <a:rPr lang="en-US" dirty="0" smtClean="0">
                <a:latin typeface="Agency FB" panose="020B0503020202020204" pitchFamily="34" charset="0"/>
              </a:rPr>
              <a:t>Relational Model</a:t>
            </a:r>
            <a:endParaRPr lang="id-ID" dirty="0" smtClean="0">
              <a:latin typeface="Agency FB" panose="020B0503020202020204" pitchFamily="34" charset="0"/>
            </a:endParaRPr>
          </a:p>
          <a:p>
            <a:pPr marL="463550" indent="-463550">
              <a:buFont typeface="+mj-lt"/>
              <a:buAutoNum type="arabicParenR"/>
            </a:pPr>
            <a:r>
              <a:rPr lang="en-US" dirty="0" smtClean="0">
                <a:latin typeface="Agency FB" panose="020B0503020202020204" pitchFamily="34" charset="0"/>
              </a:rPr>
              <a:t>ERD</a:t>
            </a:r>
            <a:endParaRPr lang="id-ID" dirty="0" smtClean="0">
              <a:latin typeface="Agency FB" panose="020B0503020202020204" pitchFamily="34" charset="0"/>
            </a:endParaRPr>
          </a:p>
          <a:p>
            <a:pPr marL="463550" indent="-463550">
              <a:buFont typeface="+mj-lt"/>
              <a:buAutoNum type="arabicParenR"/>
            </a:pPr>
            <a:r>
              <a:rPr lang="en-US" dirty="0" smtClean="0">
                <a:latin typeface="Agency FB" panose="020B0503020202020204" pitchFamily="34" charset="0"/>
              </a:rPr>
              <a:t>Conceptual </a:t>
            </a:r>
            <a:r>
              <a:rPr lang="en-US" dirty="0">
                <a:latin typeface="Agency FB" panose="020B0503020202020204" pitchFamily="34" charset="0"/>
              </a:rPr>
              <a:t>Database </a:t>
            </a:r>
            <a:r>
              <a:rPr lang="en-US" dirty="0" smtClean="0">
                <a:latin typeface="Agency FB" panose="020B0503020202020204" pitchFamily="34" charset="0"/>
              </a:rPr>
              <a:t>Design</a:t>
            </a:r>
            <a:endParaRPr lang="id-ID" dirty="0" smtClean="0">
              <a:latin typeface="Agency FB" panose="020B0503020202020204" pitchFamily="34" charset="0"/>
            </a:endParaRPr>
          </a:p>
          <a:p>
            <a:pPr marL="463550" indent="-463550">
              <a:buFont typeface="+mj-lt"/>
              <a:buAutoNum type="arabicParenR"/>
            </a:pPr>
            <a:r>
              <a:rPr lang="en-US" dirty="0" smtClean="0">
                <a:latin typeface="Agency FB" panose="020B0503020202020204" pitchFamily="34" charset="0"/>
              </a:rPr>
              <a:t>Logical </a:t>
            </a:r>
            <a:r>
              <a:rPr lang="en-US" dirty="0">
                <a:latin typeface="Agency FB" panose="020B0503020202020204" pitchFamily="34" charset="0"/>
              </a:rPr>
              <a:t>Database </a:t>
            </a:r>
            <a:r>
              <a:rPr lang="en-US" dirty="0" smtClean="0">
                <a:latin typeface="Agency FB" panose="020B0503020202020204" pitchFamily="34" charset="0"/>
              </a:rPr>
              <a:t>Design</a:t>
            </a:r>
            <a:endParaRPr lang="id-ID" dirty="0" smtClean="0">
              <a:latin typeface="Agency FB" panose="020B0503020202020204" pitchFamily="34" charset="0"/>
            </a:endParaRPr>
          </a:p>
          <a:p>
            <a:pPr marL="463550" indent="-463550">
              <a:buFont typeface="+mj-lt"/>
              <a:buAutoNum type="arabicParenR"/>
            </a:pPr>
            <a:r>
              <a:rPr lang="en-US" dirty="0" smtClean="0">
                <a:latin typeface="Agency FB" panose="020B0503020202020204" pitchFamily="34" charset="0"/>
              </a:rPr>
              <a:t>Physical </a:t>
            </a:r>
            <a:r>
              <a:rPr lang="en-US" dirty="0">
                <a:latin typeface="Agency FB" panose="020B0503020202020204" pitchFamily="34" charset="0"/>
              </a:rPr>
              <a:t>Database Design</a:t>
            </a:r>
            <a:endParaRPr lang="id-ID" dirty="0">
              <a:latin typeface="Agency FB" panose="020B0503020202020204" pitchFamily="34" charset="0"/>
            </a:endParaRPr>
          </a:p>
          <a:p>
            <a:pPr marL="463550" indent="-463550">
              <a:buFont typeface="+mj-lt"/>
              <a:buAutoNum type="arabicParenR"/>
            </a:pPr>
            <a:r>
              <a:rPr lang="id-ID" dirty="0" smtClean="0">
                <a:latin typeface="Agency FB" panose="020B0503020202020204" pitchFamily="34" charset="0"/>
              </a:rPr>
              <a:t>Proyek Akhir </a:t>
            </a:r>
          </a:p>
          <a:p>
            <a:pPr marL="463550" indent="-463550">
              <a:buFont typeface="+mj-lt"/>
              <a:buAutoNum type="arabicParenR"/>
            </a:pPr>
            <a:r>
              <a:rPr lang="id-ID" dirty="0">
                <a:latin typeface="Agency FB" panose="020B0503020202020204" pitchFamily="34" charset="0"/>
              </a:rPr>
              <a:t>Kebutuhan </a:t>
            </a:r>
            <a:r>
              <a:rPr lang="id-ID" dirty="0" smtClean="0">
                <a:latin typeface="Agency FB" panose="020B0503020202020204" pitchFamily="34" charset="0"/>
              </a:rPr>
              <a:t>Software</a:t>
            </a:r>
          </a:p>
          <a:p>
            <a:pPr marL="463550" indent="-463550">
              <a:buFont typeface="+mj-lt"/>
              <a:buAutoNum type="arabicParenR"/>
            </a:pPr>
            <a:r>
              <a:rPr lang="id-ID" dirty="0" smtClean="0">
                <a:latin typeface="Agency FB" panose="020B0503020202020204" pitchFamily="34" charset="0"/>
              </a:rPr>
              <a:t>Contact</a:t>
            </a:r>
          </a:p>
          <a:p>
            <a:pPr marL="463550" indent="-463550">
              <a:buFont typeface="+mj-lt"/>
              <a:buAutoNum type="arabicParenR"/>
            </a:pPr>
            <a:r>
              <a:rPr lang="id-ID" dirty="0" smtClean="0">
                <a:latin typeface="Agency FB" panose="020B0503020202020204" pitchFamily="34" charset="0"/>
              </a:rPr>
              <a:t>Referensi</a:t>
            </a:r>
          </a:p>
        </p:txBody>
      </p:sp>
    </p:spTree>
    <p:extLst>
      <p:ext uri="{BB962C8B-B14F-4D97-AF65-F5344CB8AC3E}">
        <p14:creationId xmlns:p14="http://schemas.microsoft.com/office/powerpoint/2010/main" val="3773342894"/>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RDBMS </a:t>
            </a:r>
            <a:r>
              <a:rPr lang="id-ID" dirty="0" smtClean="0">
                <a:solidFill>
                  <a:prstClr val="black"/>
                </a:solidFill>
              </a:rPr>
              <a:t/>
            </a:r>
            <a:br>
              <a:rPr lang="id-ID" dirty="0" smtClean="0">
                <a:solidFill>
                  <a:prstClr val="black"/>
                </a:solidFill>
              </a:rPr>
            </a:br>
            <a:r>
              <a:rPr lang="id-ID" sz="3200" b="1" dirty="0" smtClean="0">
                <a:solidFill>
                  <a:srgbClr val="0070C0"/>
                </a:solidFill>
              </a:rPr>
              <a:t>a</a:t>
            </a:r>
            <a:r>
              <a:rPr lang="id-ID" sz="3200" b="1" dirty="0">
                <a:solidFill>
                  <a:srgbClr val="0070C0"/>
                </a:solidFill>
              </a:rPr>
              <a:t>) </a:t>
            </a:r>
            <a:r>
              <a:rPr lang="id-ID" sz="3200" b="1" dirty="0" smtClean="0">
                <a:solidFill>
                  <a:srgbClr val="0070C0"/>
                </a:solidFill>
              </a:rPr>
              <a:t>ERD (Entity Relationship Diagram)</a:t>
            </a:r>
            <a:endParaRPr lang="id-ID" sz="3200" b="1" dirty="0">
              <a:solidFill>
                <a:srgbClr val="0070C0"/>
              </a:solidFill>
            </a:endParaRPr>
          </a:p>
        </p:txBody>
      </p:sp>
      <p:sp>
        <p:nvSpPr>
          <p:cNvPr id="5" name="Content Placeholder 4"/>
          <p:cNvSpPr>
            <a:spLocks noGrp="1"/>
          </p:cNvSpPr>
          <p:nvPr>
            <p:ph idx="1"/>
          </p:nvPr>
        </p:nvSpPr>
        <p:spPr/>
        <p:txBody>
          <a:bodyPr>
            <a:normAutofit fontScale="85000" lnSpcReduction="20000"/>
          </a:bodyPr>
          <a:lstStyle/>
          <a:p>
            <a:pPr algn="just">
              <a:lnSpc>
                <a:spcPct val="120000"/>
              </a:lnSpc>
            </a:pPr>
            <a:r>
              <a:rPr lang="en-US" sz="3600" dirty="0" err="1"/>
              <a:t>Adalah</a:t>
            </a:r>
            <a:r>
              <a:rPr lang="en-US" sz="3600" dirty="0"/>
              <a:t> </a:t>
            </a:r>
            <a:r>
              <a:rPr lang="en-US" sz="3600" dirty="0" err="1">
                <a:solidFill>
                  <a:srgbClr val="0070C0"/>
                </a:solidFill>
              </a:rPr>
              <a:t>hubungan</a:t>
            </a:r>
            <a:r>
              <a:rPr lang="en-US" sz="3600" dirty="0">
                <a:solidFill>
                  <a:srgbClr val="0070C0"/>
                </a:solidFill>
              </a:rPr>
              <a:t> </a:t>
            </a:r>
            <a:r>
              <a:rPr lang="en-US" sz="3600" dirty="0" err="1">
                <a:solidFill>
                  <a:srgbClr val="0070C0"/>
                </a:solidFill>
              </a:rPr>
              <a:t>antar</a:t>
            </a:r>
            <a:r>
              <a:rPr lang="en-US" sz="3600" dirty="0">
                <a:solidFill>
                  <a:srgbClr val="0070C0"/>
                </a:solidFill>
              </a:rPr>
              <a:t> </a:t>
            </a:r>
            <a:r>
              <a:rPr lang="en-US" sz="3600" dirty="0" err="1">
                <a:solidFill>
                  <a:srgbClr val="0070C0"/>
                </a:solidFill>
              </a:rPr>
              <a:t>tabel</a:t>
            </a:r>
            <a:r>
              <a:rPr lang="en-US" sz="3600" dirty="0"/>
              <a:t> </a:t>
            </a:r>
            <a:r>
              <a:rPr lang="en-US" sz="3600" dirty="0" err="1"/>
              <a:t>dalam</a:t>
            </a:r>
            <a:r>
              <a:rPr lang="en-US" sz="3600" dirty="0"/>
              <a:t> database yang </a:t>
            </a:r>
            <a:r>
              <a:rPr lang="en-US" sz="3600" dirty="0" err="1"/>
              <a:t>menciptakan</a:t>
            </a:r>
            <a:r>
              <a:rPr lang="en-US" sz="3600" dirty="0"/>
              <a:t> </a:t>
            </a:r>
            <a:r>
              <a:rPr lang="en-US" sz="3600" dirty="0" err="1"/>
              <a:t>keutuhan</a:t>
            </a:r>
            <a:r>
              <a:rPr lang="en-US" sz="3600" dirty="0"/>
              <a:t> data</a:t>
            </a:r>
            <a:r>
              <a:rPr lang="en-US" sz="3600" dirty="0" smtClean="0"/>
              <a:t>.</a:t>
            </a:r>
            <a:r>
              <a:rPr lang="en-US" sz="3600" dirty="0">
                <a:latin typeface="Trebuchet MS" panose="020B0603020202020204" pitchFamily="34" charset="0"/>
              </a:rPr>
              <a:t> </a:t>
            </a:r>
            <a:endParaRPr lang="id-ID" sz="3600" dirty="0" smtClean="0">
              <a:latin typeface="Trebuchet MS" panose="020B0603020202020204" pitchFamily="34" charset="0"/>
            </a:endParaRPr>
          </a:p>
          <a:p>
            <a:pPr algn="just">
              <a:lnSpc>
                <a:spcPct val="120000"/>
              </a:lnSpc>
            </a:pPr>
            <a:r>
              <a:rPr lang="en-US" sz="3600" dirty="0" smtClean="0">
                <a:latin typeface="Trebuchet MS" panose="020B0603020202020204" pitchFamily="34" charset="0"/>
              </a:rPr>
              <a:t>Diagram </a:t>
            </a:r>
            <a:r>
              <a:rPr lang="en-US" sz="3600" dirty="0">
                <a:latin typeface="Trebuchet MS" panose="020B0603020202020204" pitchFamily="34" charset="0"/>
              </a:rPr>
              <a:t>ER (Entity-Relationship) </a:t>
            </a:r>
            <a:r>
              <a:rPr lang="en-US" sz="3600" dirty="0" err="1">
                <a:latin typeface="Trebuchet MS" panose="020B0603020202020204" pitchFamily="34" charset="0"/>
              </a:rPr>
              <a:t>berisi</a:t>
            </a:r>
            <a:r>
              <a:rPr lang="en-US" sz="3600" dirty="0">
                <a:latin typeface="Trebuchet MS" panose="020B0603020202020204" pitchFamily="34" charset="0"/>
              </a:rPr>
              <a:t> </a:t>
            </a:r>
            <a:r>
              <a:rPr lang="en-US" sz="3600" dirty="0" err="1">
                <a:latin typeface="Trebuchet MS" panose="020B0603020202020204" pitchFamily="34" charset="0"/>
              </a:rPr>
              <a:t>kotak-kotak</a:t>
            </a:r>
            <a:r>
              <a:rPr lang="en-US" sz="3600" dirty="0">
                <a:latin typeface="Trebuchet MS" panose="020B0603020202020204" pitchFamily="34" charset="0"/>
              </a:rPr>
              <a:t> yang </a:t>
            </a:r>
            <a:r>
              <a:rPr lang="en-US" sz="3600" dirty="0" err="1">
                <a:latin typeface="Trebuchet MS" panose="020B0603020202020204" pitchFamily="34" charset="0"/>
              </a:rPr>
              <a:t>menyatakan</a:t>
            </a:r>
            <a:r>
              <a:rPr lang="en-US" sz="3600" dirty="0">
                <a:latin typeface="Trebuchet MS" panose="020B0603020202020204" pitchFamily="34" charset="0"/>
              </a:rPr>
              <a:t> </a:t>
            </a:r>
            <a:r>
              <a:rPr lang="en-US" sz="3600" dirty="0" err="1">
                <a:latin typeface="Trebuchet MS" panose="020B0603020202020204" pitchFamily="34" charset="0"/>
              </a:rPr>
              <a:t>entitas</a:t>
            </a:r>
            <a:r>
              <a:rPr lang="en-US" sz="3600" dirty="0">
                <a:latin typeface="Trebuchet MS" panose="020B0603020202020204" pitchFamily="34" charset="0"/>
              </a:rPr>
              <a:t> yang </a:t>
            </a:r>
            <a:r>
              <a:rPr lang="en-US" sz="3600" dirty="0" err="1">
                <a:latin typeface="Trebuchet MS" panose="020B0603020202020204" pitchFamily="34" charset="0"/>
              </a:rPr>
              <a:t>dihubungkan</a:t>
            </a:r>
            <a:r>
              <a:rPr lang="en-US" sz="3600" dirty="0">
                <a:latin typeface="Trebuchet MS" panose="020B0603020202020204" pitchFamily="34" charset="0"/>
              </a:rPr>
              <a:t> </a:t>
            </a:r>
            <a:r>
              <a:rPr lang="en-US" sz="3600" dirty="0" err="1">
                <a:latin typeface="Trebuchet MS" panose="020B0603020202020204" pitchFamily="34" charset="0"/>
              </a:rPr>
              <a:t>dengan</a:t>
            </a:r>
            <a:r>
              <a:rPr lang="en-US" sz="3600" dirty="0">
                <a:latin typeface="Trebuchet MS" panose="020B0603020202020204" pitchFamily="34" charset="0"/>
              </a:rPr>
              <a:t> </a:t>
            </a:r>
            <a:r>
              <a:rPr lang="en-US" sz="3600" dirty="0" err="1">
                <a:latin typeface="Trebuchet MS" panose="020B0603020202020204" pitchFamily="34" charset="0"/>
              </a:rPr>
              <a:t>garis-garis</a:t>
            </a:r>
            <a:r>
              <a:rPr lang="en-US" sz="3600" dirty="0">
                <a:latin typeface="Trebuchet MS" panose="020B0603020202020204" pitchFamily="34" charset="0"/>
              </a:rPr>
              <a:t> yang </a:t>
            </a:r>
            <a:r>
              <a:rPr lang="en-US" sz="3600" dirty="0" err="1">
                <a:latin typeface="Trebuchet MS" panose="020B0603020202020204" pitchFamily="34" charset="0"/>
              </a:rPr>
              <a:t>menunjukkan</a:t>
            </a:r>
            <a:r>
              <a:rPr lang="en-US" sz="3600" dirty="0">
                <a:latin typeface="Trebuchet MS" panose="020B0603020202020204" pitchFamily="34" charset="0"/>
              </a:rPr>
              <a:t> </a:t>
            </a:r>
            <a:r>
              <a:rPr lang="en-US" sz="3600" dirty="0" err="1">
                <a:latin typeface="Trebuchet MS" panose="020B0603020202020204" pitchFamily="34" charset="0"/>
              </a:rPr>
              <a:t>Relasi</a:t>
            </a:r>
            <a:endParaRPr lang="en-US" sz="3600" dirty="0">
              <a:latin typeface="Trebuchet MS" panose="020B0603020202020204" pitchFamily="34" charset="0"/>
            </a:endParaRPr>
          </a:p>
          <a:p>
            <a:pPr algn="just"/>
            <a:r>
              <a:rPr lang="en-US" sz="3600" dirty="0" smtClean="0"/>
              <a:t>Ada </a:t>
            </a:r>
            <a:r>
              <a:rPr lang="en-US" sz="3600" dirty="0"/>
              <a:t>3 </a:t>
            </a:r>
            <a:r>
              <a:rPr lang="en-US" sz="3600" dirty="0" err="1"/>
              <a:t>hubungan</a:t>
            </a:r>
            <a:r>
              <a:rPr lang="en-US" sz="3600" dirty="0"/>
              <a:t> </a:t>
            </a:r>
            <a:r>
              <a:rPr lang="en-US" sz="3600" dirty="0" err="1"/>
              <a:t>antar</a:t>
            </a:r>
            <a:r>
              <a:rPr lang="en-US" sz="3600" dirty="0"/>
              <a:t> table: </a:t>
            </a:r>
            <a:r>
              <a:rPr lang="en-US" sz="2400" dirty="0"/>
              <a:t>(</a:t>
            </a:r>
            <a:r>
              <a:rPr lang="en-US" sz="2400" dirty="0" err="1"/>
              <a:t>Melani</a:t>
            </a:r>
            <a:r>
              <a:rPr lang="en-US" sz="2400" dirty="0"/>
              <a:t> Julie C., 2004)</a:t>
            </a:r>
            <a:endParaRPr lang="en-US" sz="3600" dirty="0"/>
          </a:p>
          <a:p>
            <a:pPr marL="914377" lvl="1" indent="-457200" algn="just">
              <a:buFont typeface="+mj-lt"/>
              <a:buAutoNum type="arabicPeriod"/>
            </a:pPr>
            <a:r>
              <a:rPr lang="en-US" sz="3200" dirty="0"/>
              <a:t>One to one</a:t>
            </a:r>
          </a:p>
          <a:p>
            <a:pPr marL="914377" lvl="1" indent="-457200" algn="just">
              <a:buFont typeface="+mj-lt"/>
              <a:buAutoNum type="arabicPeriod"/>
            </a:pPr>
            <a:r>
              <a:rPr lang="en-US" sz="3200" dirty="0"/>
              <a:t>Many to one</a:t>
            </a:r>
          </a:p>
          <a:p>
            <a:pPr marL="914377" lvl="1" indent="-457200" algn="just">
              <a:buFont typeface="+mj-lt"/>
              <a:buAutoNum type="arabicPeriod"/>
            </a:pPr>
            <a:r>
              <a:rPr lang="en-US" sz="3200" dirty="0"/>
              <a:t>Many to many</a:t>
            </a:r>
          </a:p>
        </p:txBody>
      </p:sp>
    </p:spTree>
    <p:extLst>
      <p:ext uri="{BB962C8B-B14F-4D97-AF65-F5344CB8AC3E}">
        <p14:creationId xmlns:p14="http://schemas.microsoft.com/office/powerpoint/2010/main" val="1441459061"/>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RDBMS</a:t>
            </a:r>
            <a:r>
              <a:rPr lang="id-ID" dirty="0">
                <a:solidFill>
                  <a:prstClr val="black"/>
                </a:solidFill>
              </a:rPr>
              <a:t/>
            </a:r>
            <a:br>
              <a:rPr lang="id-ID" dirty="0">
                <a:solidFill>
                  <a:prstClr val="black"/>
                </a:solidFill>
              </a:rPr>
            </a:br>
            <a:r>
              <a:rPr lang="id-ID" sz="3200" b="1" dirty="0" smtClean="0">
                <a:solidFill>
                  <a:srgbClr val="0070C0"/>
                </a:solidFill>
              </a:rPr>
              <a:t>a) </a:t>
            </a:r>
            <a:r>
              <a:rPr lang="id-ID" sz="3200" b="1" dirty="0">
                <a:solidFill>
                  <a:srgbClr val="0070C0"/>
                </a:solidFill>
              </a:rPr>
              <a:t>ERD – </a:t>
            </a:r>
            <a:r>
              <a:rPr lang="id-ID" sz="3200" b="1" dirty="0">
                <a:solidFill>
                  <a:srgbClr val="FF0000"/>
                </a:solidFill>
              </a:rPr>
              <a:t>one to one</a:t>
            </a:r>
          </a:p>
        </p:txBody>
      </p:sp>
      <p:sp>
        <p:nvSpPr>
          <p:cNvPr id="5" name="Content Placeholder 4"/>
          <p:cNvSpPr>
            <a:spLocks noGrp="1"/>
          </p:cNvSpPr>
          <p:nvPr>
            <p:ph idx="1"/>
          </p:nvPr>
        </p:nvSpPr>
        <p:spPr>
          <a:xfrm>
            <a:off x="476251" y="1547799"/>
            <a:ext cx="8319406" cy="4859675"/>
          </a:xfrm>
        </p:spPr>
        <p:txBody>
          <a:bodyPr/>
          <a:lstStyle/>
          <a:p>
            <a:r>
              <a:rPr lang="en-US" dirty="0"/>
              <a:t>A </a:t>
            </a:r>
            <a:r>
              <a:rPr lang="en-US" b="1" dirty="0"/>
              <a:t>key</a:t>
            </a:r>
            <a:r>
              <a:rPr lang="en-US" dirty="0"/>
              <a:t> appears </a:t>
            </a:r>
            <a:r>
              <a:rPr lang="en-US" b="1" dirty="0"/>
              <a:t>only</a:t>
            </a:r>
            <a:r>
              <a:rPr lang="en-US" dirty="0"/>
              <a:t> once in a </a:t>
            </a:r>
            <a:r>
              <a:rPr lang="en-US" b="1" dirty="0"/>
              <a:t>related</a:t>
            </a:r>
            <a:r>
              <a:rPr lang="en-US" dirty="0"/>
              <a:t> table. </a:t>
            </a:r>
            <a:r>
              <a:rPr lang="en-US" sz="1800" dirty="0">
                <a:solidFill>
                  <a:prstClr val="black"/>
                </a:solidFill>
              </a:rPr>
              <a:t>(</a:t>
            </a:r>
            <a:r>
              <a:rPr lang="en-US" sz="1800" dirty="0" err="1">
                <a:solidFill>
                  <a:prstClr val="black"/>
                </a:solidFill>
              </a:rPr>
              <a:t>Melani</a:t>
            </a:r>
            <a:r>
              <a:rPr lang="en-US" sz="1800" dirty="0">
                <a:solidFill>
                  <a:prstClr val="black"/>
                </a:solidFill>
              </a:rPr>
              <a:t> Julie C., 2004</a:t>
            </a:r>
            <a:r>
              <a:rPr lang="en-US" sz="1800" dirty="0" smtClean="0">
                <a:solidFill>
                  <a:prstClr val="black"/>
                </a:solidFill>
              </a:rPr>
              <a:t>)</a:t>
            </a:r>
            <a:endParaRPr lang="id-ID" sz="1800" dirty="0" smtClean="0">
              <a:solidFill>
                <a:prstClr val="black"/>
              </a:solidFill>
            </a:endParaRPr>
          </a:p>
          <a:p>
            <a:pPr marL="0" indent="0">
              <a:buNone/>
            </a:pPr>
            <a:endParaRPr lang="en-US" dirty="0"/>
          </a:p>
        </p:txBody>
      </p:sp>
      <p:pic>
        <p:nvPicPr>
          <p:cNvPr id="4" name="Picture 3"/>
          <p:cNvPicPr>
            <a:picLocks noChangeAspect="1"/>
          </p:cNvPicPr>
          <p:nvPr/>
        </p:nvPicPr>
        <p:blipFill>
          <a:blip r:embed="rId2"/>
          <a:stretch>
            <a:fillRect/>
          </a:stretch>
        </p:blipFill>
        <p:spPr>
          <a:xfrm>
            <a:off x="476251" y="2419620"/>
            <a:ext cx="3472897" cy="1558016"/>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5016954" y="2171968"/>
            <a:ext cx="3038475" cy="2200275"/>
          </a:xfrm>
          <a:prstGeom prst="rect">
            <a:avLst/>
          </a:prstGeom>
          <a:ln>
            <a:noFill/>
          </a:ln>
          <a:effectLst>
            <a:outerShdw blurRad="292100" dist="139700" dir="2700000" algn="tl" rotWithShape="0">
              <a:srgbClr val="333333">
                <a:alpha val="65000"/>
              </a:srgbClr>
            </a:outerShdw>
          </a:effectLst>
        </p:spPr>
      </p:pic>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1976" t="41492" r="9459" b="24039"/>
          <a:stretch/>
        </p:blipFill>
        <p:spPr bwMode="auto">
          <a:xfrm>
            <a:off x="161363" y="4300755"/>
            <a:ext cx="4855591" cy="1643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7239" t="87273"/>
          <a:stretch/>
        </p:blipFill>
        <p:spPr bwMode="auto">
          <a:xfrm>
            <a:off x="3241062" y="5877947"/>
            <a:ext cx="4976612"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98008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RDBMS</a:t>
            </a:r>
            <a:r>
              <a:rPr lang="id-ID" dirty="0">
                <a:solidFill>
                  <a:prstClr val="black"/>
                </a:solidFill>
              </a:rPr>
              <a:t/>
            </a:r>
            <a:br>
              <a:rPr lang="id-ID" dirty="0">
                <a:solidFill>
                  <a:prstClr val="black"/>
                </a:solidFill>
              </a:rPr>
            </a:br>
            <a:r>
              <a:rPr lang="id-ID" sz="3200" b="1" dirty="0" smtClean="0">
                <a:solidFill>
                  <a:srgbClr val="0070C0"/>
                </a:solidFill>
              </a:rPr>
              <a:t>a) </a:t>
            </a:r>
            <a:r>
              <a:rPr lang="id-ID" sz="3200" b="1" dirty="0">
                <a:solidFill>
                  <a:srgbClr val="0070C0"/>
                </a:solidFill>
              </a:rPr>
              <a:t>ERD – </a:t>
            </a:r>
            <a:r>
              <a:rPr lang="id-ID" sz="3200" b="1" dirty="0">
                <a:solidFill>
                  <a:srgbClr val="FF0000"/>
                </a:solidFill>
              </a:rPr>
              <a:t>one to many</a:t>
            </a:r>
          </a:p>
        </p:txBody>
      </p:sp>
      <p:sp>
        <p:nvSpPr>
          <p:cNvPr id="5" name="Content Placeholder 4"/>
          <p:cNvSpPr>
            <a:spLocks noGrp="1"/>
          </p:cNvSpPr>
          <p:nvPr>
            <p:ph idx="1"/>
          </p:nvPr>
        </p:nvSpPr>
        <p:spPr/>
        <p:txBody>
          <a:bodyPr/>
          <a:lstStyle/>
          <a:p>
            <a:r>
              <a:rPr lang="en-US" b="1" dirty="0"/>
              <a:t>Keys </a:t>
            </a:r>
            <a:r>
              <a:rPr lang="en-US" dirty="0"/>
              <a:t>from one </a:t>
            </a:r>
            <a:r>
              <a:rPr lang="en-US" b="1" dirty="0"/>
              <a:t>table appear multiple </a:t>
            </a:r>
            <a:r>
              <a:rPr lang="en-US" dirty="0"/>
              <a:t>times in </a:t>
            </a:r>
            <a:r>
              <a:rPr lang="en-US" dirty="0" smtClean="0"/>
              <a:t>a related </a:t>
            </a:r>
            <a:r>
              <a:rPr lang="en-US" dirty="0"/>
              <a:t>table. </a:t>
            </a:r>
            <a:r>
              <a:rPr lang="en-US" sz="1800" dirty="0">
                <a:solidFill>
                  <a:prstClr val="black"/>
                </a:solidFill>
              </a:rPr>
              <a:t>(</a:t>
            </a:r>
            <a:r>
              <a:rPr lang="en-US" sz="1800" dirty="0" err="1">
                <a:solidFill>
                  <a:prstClr val="black"/>
                </a:solidFill>
              </a:rPr>
              <a:t>Melani</a:t>
            </a:r>
            <a:r>
              <a:rPr lang="en-US" sz="1800" dirty="0">
                <a:solidFill>
                  <a:prstClr val="black"/>
                </a:solidFill>
              </a:rPr>
              <a:t> Julie C., 2004</a:t>
            </a:r>
            <a:r>
              <a:rPr lang="en-US" sz="1800" dirty="0" smtClean="0">
                <a:solidFill>
                  <a:prstClr val="black"/>
                </a:solidFill>
              </a:rPr>
              <a:t>)</a:t>
            </a:r>
            <a:endParaRPr lang="id-ID" sz="1800" dirty="0" smtClean="0">
              <a:solidFill>
                <a:prstClr val="black"/>
              </a:solidFill>
            </a:endParaRPr>
          </a:p>
          <a:p>
            <a:r>
              <a:rPr lang="en-US" sz="1800" dirty="0" err="1">
                <a:latin typeface="Trebuchet MS" panose="020B0603020202020204" pitchFamily="34" charset="0"/>
              </a:rPr>
              <a:t>Untuk</a:t>
            </a:r>
            <a:r>
              <a:rPr lang="en-US" sz="1800" dirty="0">
                <a:latin typeface="Trebuchet MS" panose="020B0603020202020204" pitchFamily="34" charset="0"/>
              </a:rPr>
              <a:t> </a:t>
            </a:r>
            <a:r>
              <a:rPr lang="en-US" sz="1800" dirty="0" err="1">
                <a:latin typeface="Trebuchet MS" panose="020B0603020202020204" pitchFamily="34" charset="0"/>
              </a:rPr>
              <a:t>setiap</a:t>
            </a:r>
            <a:r>
              <a:rPr lang="en-US" sz="1800" dirty="0">
                <a:latin typeface="Trebuchet MS" panose="020B0603020202020204" pitchFamily="34" charset="0"/>
              </a:rPr>
              <a:t> data di </a:t>
            </a:r>
            <a:r>
              <a:rPr lang="en-US" sz="1800" dirty="0" err="1">
                <a:latin typeface="Trebuchet MS" panose="020B0603020202020204" pitchFamily="34" charset="0"/>
              </a:rPr>
              <a:t>entitas</a:t>
            </a:r>
            <a:r>
              <a:rPr lang="en-US" sz="1800" dirty="0">
                <a:latin typeface="Trebuchet MS" panose="020B0603020202020204" pitchFamily="34" charset="0"/>
              </a:rPr>
              <a:t> </a:t>
            </a:r>
            <a:r>
              <a:rPr lang="en-US" sz="1800" dirty="0" err="1">
                <a:latin typeface="Trebuchet MS" panose="020B0603020202020204" pitchFamily="34" charset="0"/>
              </a:rPr>
              <a:t>pertama</a:t>
            </a:r>
            <a:r>
              <a:rPr lang="en-US" sz="1800" dirty="0">
                <a:latin typeface="Trebuchet MS" panose="020B0603020202020204" pitchFamily="34" charset="0"/>
              </a:rPr>
              <a:t> </a:t>
            </a:r>
            <a:r>
              <a:rPr lang="en-US" sz="1800" dirty="0" err="1">
                <a:latin typeface="Trebuchet MS" panose="020B0603020202020204" pitchFamily="34" charset="0"/>
              </a:rPr>
              <a:t>ada</a:t>
            </a:r>
            <a:r>
              <a:rPr lang="en-US" sz="1800" dirty="0">
                <a:latin typeface="Trebuchet MS" panose="020B0603020202020204" pitchFamily="34" charset="0"/>
              </a:rPr>
              <a:t> </a:t>
            </a:r>
            <a:r>
              <a:rPr lang="en-US" sz="1800" dirty="0" err="1">
                <a:latin typeface="Trebuchet MS" panose="020B0603020202020204" pitchFamily="34" charset="0"/>
              </a:rPr>
              <a:t>banyak</a:t>
            </a:r>
            <a:r>
              <a:rPr lang="en-US" sz="1800" dirty="0">
                <a:latin typeface="Trebuchet MS" panose="020B0603020202020204" pitchFamily="34" charset="0"/>
              </a:rPr>
              <a:t> data yang </a:t>
            </a:r>
            <a:r>
              <a:rPr lang="en-US" sz="1800" dirty="0" err="1">
                <a:latin typeface="Trebuchet MS" panose="020B0603020202020204" pitchFamily="34" charset="0"/>
              </a:rPr>
              <a:t>berhubungan</a:t>
            </a:r>
            <a:r>
              <a:rPr lang="en-US" sz="1800" dirty="0">
                <a:latin typeface="Trebuchet MS" panose="020B0603020202020204" pitchFamily="34" charset="0"/>
              </a:rPr>
              <a:t> </a:t>
            </a:r>
            <a:r>
              <a:rPr lang="en-US" sz="1800" dirty="0" smtClean="0">
                <a:latin typeface="Trebuchet MS" panose="020B0603020202020204" pitchFamily="34" charset="0"/>
              </a:rPr>
              <a:t>di </a:t>
            </a:r>
            <a:r>
              <a:rPr lang="en-US" sz="1800" dirty="0" err="1">
                <a:latin typeface="Trebuchet MS" panose="020B0603020202020204" pitchFamily="34" charset="0"/>
              </a:rPr>
              <a:t>entitas</a:t>
            </a:r>
            <a:r>
              <a:rPr lang="en-US" sz="1800" dirty="0">
                <a:latin typeface="Trebuchet MS" panose="020B0603020202020204" pitchFamily="34" charset="0"/>
              </a:rPr>
              <a:t> </a:t>
            </a:r>
            <a:r>
              <a:rPr lang="en-US" sz="1800" dirty="0" err="1" smtClean="0">
                <a:latin typeface="Trebuchet MS" panose="020B0603020202020204" pitchFamily="34" charset="0"/>
              </a:rPr>
              <a:t>kedua,tetapi</a:t>
            </a:r>
            <a:r>
              <a:rPr lang="en-US" sz="1800" dirty="0" smtClean="0">
                <a:latin typeface="Trebuchet MS" panose="020B0603020202020204" pitchFamily="34" charset="0"/>
              </a:rPr>
              <a:t> </a:t>
            </a:r>
            <a:r>
              <a:rPr lang="en-US" sz="1800" dirty="0" err="1">
                <a:latin typeface="Trebuchet MS" panose="020B0603020202020204" pitchFamily="34" charset="0"/>
              </a:rPr>
              <a:t>untuk</a:t>
            </a:r>
            <a:r>
              <a:rPr lang="en-US" sz="1800" dirty="0">
                <a:latin typeface="Trebuchet MS" panose="020B0603020202020204" pitchFamily="34" charset="0"/>
              </a:rPr>
              <a:t> </a:t>
            </a:r>
            <a:r>
              <a:rPr lang="en-US" sz="1800" dirty="0" err="1">
                <a:latin typeface="Trebuchet MS" panose="020B0603020202020204" pitchFamily="34" charset="0"/>
              </a:rPr>
              <a:t>setiap</a:t>
            </a:r>
            <a:r>
              <a:rPr lang="en-US" sz="1800" dirty="0">
                <a:latin typeface="Trebuchet MS" panose="020B0603020202020204" pitchFamily="34" charset="0"/>
              </a:rPr>
              <a:t> data di </a:t>
            </a:r>
            <a:r>
              <a:rPr lang="en-US" sz="1800" dirty="0" err="1">
                <a:latin typeface="Trebuchet MS" panose="020B0603020202020204" pitchFamily="34" charset="0"/>
              </a:rPr>
              <a:t>entitas</a:t>
            </a:r>
            <a:r>
              <a:rPr lang="en-US" sz="1800" dirty="0">
                <a:latin typeface="Trebuchet MS" panose="020B0603020202020204" pitchFamily="34" charset="0"/>
              </a:rPr>
              <a:t> </a:t>
            </a:r>
            <a:r>
              <a:rPr lang="en-US" sz="1800" dirty="0" err="1">
                <a:latin typeface="Trebuchet MS" panose="020B0603020202020204" pitchFamily="34" charset="0"/>
              </a:rPr>
              <a:t>kedua</a:t>
            </a:r>
            <a:r>
              <a:rPr lang="en-US" sz="1800" dirty="0">
                <a:latin typeface="Trebuchet MS" panose="020B0603020202020204" pitchFamily="34" charset="0"/>
              </a:rPr>
              <a:t> </a:t>
            </a:r>
            <a:r>
              <a:rPr lang="en-US" sz="1800" dirty="0" err="1">
                <a:latin typeface="Trebuchet MS" panose="020B0603020202020204" pitchFamily="34" charset="0"/>
              </a:rPr>
              <a:t>ada</a:t>
            </a:r>
            <a:r>
              <a:rPr lang="en-US" sz="1800" dirty="0">
                <a:latin typeface="Trebuchet MS" panose="020B0603020202020204" pitchFamily="34" charset="0"/>
              </a:rPr>
              <a:t> </a:t>
            </a:r>
            <a:r>
              <a:rPr lang="en-US" sz="1800" dirty="0" err="1">
                <a:latin typeface="Trebuchet MS" panose="020B0603020202020204" pitchFamily="34" charset="0"/>
              </a:rPr>
              <a:t>satu</a:t>
            </a:r>
            <a:r>
              <a:rPr lang="en-US" sz="1800" dirty="0">
                <a:latin typeface="Trebuchet MS" panose="020B0603020202020204" pitchFamily="34" charset="0"/>
              </a:rPr>
              <a:t> </a:t>
            </a:r>
            <a:r>
              <a:rPr lang="en-US" sz="1800" dirty="0" err="1">
                <a:latin typeface="Trebuchet MS" panose="020B0603020202020204" pitchFamily="34" charset="0"/>
              </a:rPr>
              <a:t>dan</a:t>
            </a:r>
            <a:r>
              <a:rPr lang="en-US" sz="1800" dirty="0">
                <a:latin typeface="Trebuchet MS" panose="020B0603020202020204" pitchFamily="34" charset="0"/>
              </a:rPr>
              <a:t> </a:t>
            </a:r>
            <a:r>
              <a:rPr lang="en-US" sz="1800" dirty="0" err="1">
                <a:latin typeface="Trebuchet MS" panose="020B0603020202020204" pitchFamily="34" charset="0"/>
              </a:rPr>
              <a:t>hanya</a:t>
            </a:r>
            <a:r>
              <a:rPr lang="en-US" sz="1800" dirty="0">
                <a:latin typeface="Trebuchet MS" panose="020B0603020202020204" pitchFamily="34" charset="0"/>
              </a:rPr>
              <a:t> </a:t>
            </a:r>
            <a:r>
              <a:rPr lang="en-US" sz="1800" dirty="0" err="1">
                <a:latin typeface="Trebuchet MS" panose="020B0603020202020204" pitchFamily="34" charset="0"/>
              </a:rPr>
              <a:t>satu</a:t>
            </a:r>
            <a:r>
              <a:rPr lang="en-US" sz="1800" dirty="0">
                <a:latin typeface="Trebuchet MS" panose="020B0603020202020204" pitchFamily="34" charset="0"/>
              </a:rPr>
              <a:t> data di </a:t>
            </a:r>
            <a:r>
              <a:rPr lang="id-ID" sz="1800" dirty="0" smtClean="0">
                <a:latin typeface="Trebuchet MS" panose="020B0603020202020204" pitchFamily="34" charset="0"/>
              </a:rPr>
              <a:t> </a:t>
            </a:r>
            <a:r>
              <a:rPr lang="en-US" sz="1800" dirty="0" err="1" smtClean="0">
                <a:latin typeface="Trebuchet MS" panose="020B0603020202020204" pitchFamily="34" charset="0"/>
              </a:rPr>
              <a:t>entitas</a:t>
            </a:r>
            <a:r>
              <a:rPr lang="en-US" sz="1800" dirty="0" smtClean="0">
                <a:latin typeface="Trebuchet MS" panose="020B0603020202020204" pitchFamily="34" charset="0"/>
              </a:rPr>
              <a:t> </a:t>
            </a:r>
            <a:r>
              <a:rPr lang="en-US" sz="1800" dirty="0" err="1">
                <a:latin typeface="Trebuchet MS" panose="020B0603020202020204" pitchFamily="34" charset="0"/>
              </a:rPr>
              <a:t>pertama</a:t>
            </a:r>
            <a:endParaRPr lang="en-US" sz="1800" dirty="0">
              <a:latin typeface="Trebuchet MS" panose="020B0603020202020204" pitchFamily="34" charset="0"/>
            </a:endParaRPr>
          </a:p>
          <a:p>
            <a:endParaRPr lang="en-US" sz="1800" dirty="0">
              <a:solidFill>
                <a:prstClr val="black"/>
              </a:solidFill>
            </a:endParaRPr>
          </a:p>
          <a:p>
            <a:pPr marL="0" indent="0">
              <a:buNone/>
            </a:pPr>
            <a:endParaRPr lang="en-US" dirty="0"/>
          </a:p>
        </p:txBody>
      </p:sp>
      <p:pic>
        <p:nvPicPr>
          <p:cNvPr id="7" name="Picture 6"/>
          <p:cNvPicPr>
            <a:picLocks noChangeAspect="1"/>
          </p:cNvPicPr>
          <p:nvPr/>
        </p:nvPicPr>
        <p:blipFill>
          <a:blip r:embed="rId2"/>
          <a:stretch>
            <a:fillRect/>
          </a:stretch>
        </p:blipFill>
        <p:spPr>
          <a:xfrm>
            <a:off x="102054" y="3406690"/>
            <a:ext cx="4533900" cy="2038350"/>
          </a:xfrm>
          <a:prstGeom prst="rect">
            <a:avLst/>
          </a:prstGeom>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393" r="6786" b="30836"/>
          <a:stretch/>
        </p:blipFill>
        <p:spPr bwMode="auto">
          <a:xfrm>
            <a:off x="4635954" y="3406690"/>
            <a:ext cx="4373575"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76060"/>
          <a:stretch/>
        </p:blipFill>
        <p:spPr bwMode="auto">
          <a:xfrm>
            <a:off x="1861457" y="5538093"/>
            <a:ext cx="6934200" cy="1073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20009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RDBMS</a:t>
            </a:r>
            <a:r>
              <a:rPr lang="id-ID" dirty="0">
                <a:solidFill>
                  <a:prstClr val="black"/>
                </a:solidFill>
              </a:rPr>
              <a:t/>
            </a:r>
            <a:br>
              <a:rPr lang="id-ID" dirty="0">
                <a:solidFill>
                  <a:prstClr val="black"/>
                </a:solidFill>
              </a:rPr>
            </a:br>
            <a:r>
              <a:rPr lang="id-ID" sz="3200" b="1" dirty="0" smtClean="0">
                <a:solidFill>
                  <a:srgbClr val="0070C0"/>
                </a:solidFill>
              </a:rPr>
              <a:t>a) </a:t>
            </a:r>
            <a:r>
              <a:rPr lang="id-ID" sz="3200" b="1" dirty="0">
                <a:solidFill>
                  <a:srgbClr val="0070C0"/>
                </a:solidFill>
              </a:rPr>
              <a:t>ERD – </a:t>
            </a:r>
            <a:r>
              <a:rPr lang="id-ID" sz="3200" b="1" dirty="0">
                <a:solidFill>
                  <a:srgbClr val="FF0000"/>
                </a:solidFill>
              </a:rPr>
              <a:t>many to many</a:t>
            </a:r>
          </a:p>
        </p:txBody>
      </p:sp>
      <p:sp>
        <p:nvSpPr>
          <p:cNvPr id="6" name="Content Placeholder 2"/>
          <p:cNvSpPr>
            <a:spLocks noGrp="1"/>
          </p:cNvSpPr>
          <p:nvPr>
            <p:ph idx="1"/>
          </p:nvPr>
        </p:nvSpPr>
        <p:spPr>
          <a:xfrm>
            <a:off x="476251" y="1494185"/>
            <a:ext cx="8319406" cy="4637315"/>
          </a:xfrm>
        </p:spPr>
        <p:txBody>
          <a:bodyPr/>
          <a:lstStyle/>
          <a:p>
            <a:r>
              <a:rPr lang="en-US" dirty="0"/>
              <a:t>Keys from one table appear multiple times in a related table. </a:t>
            </a:r>
            <a:r>
              <a:rPr lang="en-US" sz="1800" dirty="0">
                <a:solidFill>
                  <a:prstClr val="black"/>
                </a:solidFill>
              </a:rPr>
              <a:t>(</a:t>
            </a:r>
            <a:r>
              <a:rPr lang="en-US" sz="1800" dirty="0" err="1">
                <a:solidFill>
                  <a:prstClr val="black"/>
                </a:solidFill>
              </a:rPr>
              <a:t>Melani</a:t>
            </a:r>
            <a:r>
              <a:rPr lang="en-US" sz="1800" dirty="0">
                <a:solidFill>
                  <a:prstClr val="black"/>
                </a:solidFill>
              </a:rPr>
              <a:t> Julie C., 2004</a:t>
            </a:r>
            <a:r>
              <a:rPr lang="en-US" sz="1800" dirty="0" smtClean="0">
                <a:solidFill>
                  <a:prstClr val="black"/>
                </a:solidFill>
              </a:rPr>
              <a:t>)</a:t>
            </a:r>
            <a:endParaRPr lang="id-ID" sz="1800" dirty="0" smtClean="0">
              <a:solidFill>
                <a:prstClr val="black"/>
              </a:solidFill>
            </a:endParaRPr>
          </a:p>
          <a:p>
            <a:r>
              <a:rPr lang="en-US" sz="1800" dirty="0" err="1">
                <a:latin typeface="Trebuchet MS" panose="020B0603020202020204" pitchFamily="34" charset="0"/>
              </a:rPr>
              <a:t>Untuk</a:t>
            </a:r>
            <a:r>
              <a:rPr lang="en-US" sz="1800" dirty="0">
                <a:latin typeface="Trebuchet MS" panose="020B0603020202020204" pitchFamily="34" charset="0"/>
              </a:rPr>
              <a:t> </a:t>
            </a:r>
            <a:r>
              <a:rPr lang="en-US" sz="1800" dirty="0" err="1">
                <a:latin typeface="Trebuchet MS" panose="020B0603020202020204" pitchFamily="34" charset="0"/>
              </a:rPr>
              <a:t>setiap</a:t>
            </a:r>
            <a:r>
              <a:rPr lang="en-US" sz="1800" dirty="0">
                <a:latin typeface="Trebuchet MS" panose="020B0603020202020204" pitchFamily="34" charset="0"/>
              </a:rPr>
              <a:t> data di </a:t>
            </a:r>
            <a:r>
              <a:rPr lang="en-US" sz="1800" dirty="0" err="1">
                <a:latin typeface="Trebuchet MS" panose="020B0603020202020204" pitchFamily="34" charset="0"/>
              </a:rPr>
              <a:t>entitas</a:t>
            </a:r>
            <a:r>
              <a:rPr lang="en-US" sz="1800" dirty="0">
                <a:latin typeface="Trebuchet MS" panose="020B0603020202020204" pitchFamily="34" charset="0"/>
              </a:rPr>
              <a:t> </a:t>
            </a:r>
            <a:r>
              <a:rPr lang="en-US" sz="1800" dirty="0" err="1">
                <a:latin typeface="Trebuchet MS" panose="020B0603020202020204" pitchFamily="34" charset="0"/>
              </a:rPr>
              <a:t>pertama</a:t>
            </a:r>
            <a:r>
              <a:rPr lang="en-US" sz="1800" dirty="0">
                <a:latin typeface="Trebuchet MS" panose="020B0603020202020204" pitchFamily="34" charset="0"/>
              </a:rPr>
              <a:t> </a:t>
            </a:r>
            <a:r>
              <a:rPr lang="en-US" sz="1800" dirty="0" err="1">
                <a:latin typeface="Trebuchet MS" panose="020B0603020202020204" pitchFamily="34" charset="0"/>
              </a:rPr>
              <a:t>ada</a:t>
            </a:r>
            <a:r>
              <a:rPr lang="en-US" sz="1800" dirty="0">
                <a:latin typeface="Trebuchet MS" panose="020B0603020202020204" pitchFamily="34" charset="0"/>
              </a:rPr>
              <a:t> </a:t>
            </a:r>
            <a:r>
              <a:rPr lang="en-US" sz="1800" dirty="0" err="1">
                <a:latin typeface="Trebuchet MS" panose="020B0603020202020204" pitchFamily="34" charset="0"/>
              </a:rPr>
              <a:t>banyak</a:t>
            </a:r>
            <a:r>
              <a:rPr lang="en-US" sz="1800" dirty="0">
                <a:latin typeface="Trebuchet MS" panose="020B0603020202020204" pitchFamily="34" charset="0"/>
              </a:rPr>
              <a:t> data yang </a:t>
            </a:r>
            <a:r>
              <a:rPr lang="en-US" sz="1800" dirty="0" err="1">
                <a:latin typeface="Trebuchet MS" panose="020B0603020202020204" pitchFamily="34" charset="0"/>
              </a:rPr>
              <a:t>berhubungan</a:t>
            </a:r>
            <a:r>
              <a:rPr lang="en-US" sz="1800" dirty="0">
                <a:latin typeface="Trebuchet MS" panose="020B0603020202020204" pitchFamily="34" charset="0"/>
              </a:rPr>
              <a:t> di </a:t>
            </a:r>
            <a:r>
              <a:rPr lang="en-US" sz="1800" dirty="0" err="1">
                <a:latin typeface="Trebuchet MS" panose="020B0603020202020204" pitchFamily="34" charset="0"/>
              </a:rPr>
              <a:t>entitas</a:t>
            </a:r>
            <a:r>
              <a:rPr lang="en-US" sz="1800" dirty="0">
                <a:latin typeface="Trebuchet MS" panose="020B0603020202020204" pitchFamily="34" charset="0"/>
              </a:rPr>
              <a:t> </a:t>
            </a:r>
            <a:r>
              <a:rPr lang="en-US" sz="1800" dirty="0" err="1" smtClean="0">
                <a:latin typeface="Trebuchet MS" panose="020B0603020202020204" pitchFamily="34" charset="0"/>
              </a:rPr>
              <a:t>kedua,begitu</a:t>
            </a:r>
            <a:r>
              <a:rPr lang="en-US" sz="1800" dirty="0" smtClean="0">
                <a:latin typeface="Trebuchet MS" panose="020B0603020202020204" pitchFamily="34" charset="0"/>
              </a:rPr>
              <a:t> </a:t>
            </a:r>
            <a:r>
              <a:rPr lang="en-US" sz="1800" dirty="0" err="1">
                <a:latin typeface="Trebuchet MS" panose="020B0603020202020204" pitchFamily="34" charset="0"/>
              </a:rPr>
              <a:t>juga</a:t>
            </a:r>
            <a:r>
              <a:rPr lang="en-US" sz="1800" dirty="0">
                <a:latin typeface="Trebuchet MS" panose="020B0603020202020204" pitchFamily="34" charset="0"/>
              </a:rPr>
              <a:t> </a:t>
            </a:r>
            <a:r>
              <a:rPr lang="en-US" sz="1800" dirty="0" err="1">
                <a:latin typeface="Trebuchet MS" panose="020B0603020202020204" pitchFamily="34" charset="0"/>
              </a:rPr>
              <a:t>sebaliknya</a:t>
            </a:r>
            <a:endParaRPr lang="en-US" sz="1800" dirty="0">
              <a:latin typeface="Trebuchet MS" panose="020B0603020202020204" pitchFamily="34" charset="0"/>
            </a:endParaRPr>
          </a:p>
          <a:p>
            <a:endParaRPr lang="en-US" sz="1800" dirty="0">
              <a:solidFill>
                <a:prstClr val="black"/>
              </a:solidFill>
            </a:endParaRPr>
          </a:p>
          <a:p>
            <a:pPr marL="0" indent="0">
              <a:buNone/>
            </a:pPr>
            <a:endParaRPr lang="en-US" dirty="0"/>
          </a:p>
        </p:txBody>
      </p:sp>
      <p:pic>
        <p:nvPicPr>
          <p:cNvPr id="8" name="Picture 7"/>
          <p:cNvPicPr>
            <a:picLocks noChangeAspect="1"/>
          </p:cNvPicPr>
          <p:nvPr/>
        </p:nvPicPr>
        <p:blipFill>
          <a:blip r:embed="rId2"/>
          <a:stretch>
            <a:fillRect/>
          </a:stretch>
        </p:blipFill>
        <p:spPr>
          <a:xfrm>
            <a:off x="90244" y="3045759"/>
            <a:ext cx="4409188" cy="199763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4527133" y="2942653"/>
            <a:ext cx="4616867" cy="1740378"/>
          </a:xfrm>
          <a:prstGeom prst="rect">
            <a:avLst/>
          </a:prstGeom>
          <a:ln>
            <a:noFill/>
          </a:ln>
          <a:effectLst>
            <a:outerShdw blurRad="292100" dist="139700" dir="2700000" algn="tl" rotWithShape="0">
              <a:srgbClr val="333333">
                <a:alpha val="65000"/>
              </a:srgbClr>
            </a:outerShdw>
          </a:effectLst>
        </p:spPr>
      </p:pic>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588" r="11765" b="35070"/>
          <a:stretch/>
        </p:blipFill>
        <p:spPr bwMode="auto">
          <a:xfrm>
            <a:off x="62543" y="5043391"/>
            <a:ext cx="4262717" cy="1752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235" t="72402"/>
          <a:stretch/>
        </p:blipFill>
        <p:spPr bwMode="auto">
          <a:xfrm>
            <a:off x="4635954" y="5546042"/>
            <a:ext cx="4392705" cy="74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1447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ChangeArrowheads="1"/>
          </p:cNvSpPr>
          <p:nvPr/>
        </p:nvSpPr>
        <p:spPr bwMode="auto">
          <a:xfrm>
            <a:off x="669925" y="239713"/>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ERD PADA PENGEMBANGAN SISTEM</a:t>
            </a:r>
          </a:p>
        </p:txBody>
      </p:sp>
      <p:graphicFrame>
        <p:nvGraphicFramePr>
          <p:cNvPr id="8194" name="Object 4"/>
          <p:cNvGraphicFramePr>
            <a:graphicFrameLocks noGrp="1" noChangeAspect="1"/>
          </p:cNvGraphicFramePr>
          <p:nvPr>
            <p:ph/>
          </p:nvPr>
        </p:nvGraphicFramePr>
        <p:xfrm>
          <a:off x="533400" y="1752600"/>
          <a:ext cx="4645025" cy="4645025"/>
        </p:xfrm>
        <a:graphic>
          <a:graphicData uri="http://schemas.openxmlformats.org/presentationml/2006/ole">
            <mc:AlternateContent xmlns:mc="http://schemas.openxmlformats.org/markup-compatibility/2006">
              <mc:Choice xmlns:v="urn:schemas-microsoft-com:vml" Requires="v">
                <p:oleObj spid="_x0000_s7177" name="Image" r:id="rId4" imgW="4645457" imgH="4645457" progId="Photoshop.Image.7">
                  <p:embed/>
                </p:oleObj>
              </mc:Choice>
              <mc:Fallback>
                <p:oleObj name="Image" r:id="rId4" imgW="4645457" imgH="4645457" progId="Photoshop.Image.7">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752600"/>
                        <a:ext cx="4645025" cy="464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6" name="Text Box 6"/>
          <p:cNvSpPr txBox="1">
            <a:spLocks noChangeArrowheads="1"/>
          </p:cNvSpPr>
          <p:nvPr/>
        </p:nvSpPr>
        <p:spPr bwMode="auto">
          <a:xfrm>
            <a:off x="669925" y="1331913"/>
            <a:ext cx="44275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r>
              <a:rPr lang="en-US">
                <a:latin typeface="Trebuchet MS" panose="020B0603020202020204" pitchFamily="34" charset="0"/>
              </a:rPr>
              <a:t>Gambar : System Development Life Cycle</a:t>
            </a:r>
          </a:p>
        </p:txBody>
      </p:sp>
      <p:sp>
        <p:nvSpPr>
          <p:cNvPr id="8197" name="Rectangle 7"/>
          <p:cNvSpPr>
            <a:spLocks noChangeArrowheads="1"/>
          </p:cNvSpPr>
          <p:nvPr/>
        </p:nvSpPr>
        <p:spPr bwMode="auto">
          <a:xfrm>
            <a:off x="533400" y="1752600"/>
            <a:ext cx="4953000" cy="1905000"/>
          </a:xfrm>
          <a:prstGeom prst="rect">
            <a:avLst/>
          </a:prstGeom>
          <a:noFill/>
          <a:ln w="19050">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endParaRPr lang="id-ID"/>
          </a:p>
        </p:txBody>
      </p:sp>
      <p:sp>
        <p:nvSpPr>
          <p:cNvPr id="8198" name="Text Box 8"/>
          <p:cNvSpPr txBox="1">
            <a:spLocks noChangeArrowheads="1"/>
          </p:cNvSpPr>
          <p:nvPr/>
        </p:nvSpPr>
        <p:spPr bwMode="auto">
          <a:xfrm>
            <a:off x="5622925" y="2093913"/>
            <a:ext cx="32607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r>
              <a:rPr lang="en-US" i="1">
                <a:latin typeface="Trebuchet MS" panose="020B0603020202020204" pitchFamily="34" charset="0"/>
              </a:rPr>
              <a:t>Pada tahapan inilah konsep</a:t>
            </a:r>
          </a:p>
          <a:p>
            <a:pPr eaLnBrk="1" hangingPunct="1"/>
            <a:r>
              <a:rPr lang="en-US" i="1">
                <a:latin typeface="Trebuchet MS" panose="020B0603020202020204" pitchFamily="34" charset="0"/>
              </a:rPr>
              <a:t>Basis Data harus sudah sangat</a:t>
            </a:r>
          </a:p>
          <a:p>
            <a:pPr eaLnBrk="1" hangingPunct="1"/>
            <a:r>
              <a:rPr lang="en-US" i="1">
                <a:latin typeface="Trebuchet MS" panose="020B0603020202020204" pitchFamily="34" charset="0"/>
              </a:rPr>
              <a:t>jelas, dan pada tahap ini ERD</a:t>
            </a:r>
          </a:p>
          <a:p>
            <a:pPr eaLnBrk="1" hangingPunct="1"/>
            <a:r>
              <a:rPr lang="en-US" i="1">
                <a:latin typeface="Trebuchet MS" panose="020B0603020202020204" pitchFamily="34" charset="0"/>
              </a:rPr>
              <a:t>dibuat.</a:t>
            </a:r>
          </a:p>
        </p:txBody>
      </p:sp>
    </p:spTree>
    <p:extLst>
      <p:ext uri="{BB962C8B-B14F-4D97-AF65-F5344CB8AC3E}">
        <p14:creationId xmlns:p14="http://schemas.microsoft.com/office/powerpoint/2010/main" val="2215673480"/>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569259" y="372036"/>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CONTOH SOFTWARE ERD</a:t>
            </a:r>
          </a:p>
        </p:txBody>
      </p:sp>
      <p:sp>
        <p:nvSpPr>
          <p:cNvPr id="56323" name="Text Box 4"/>
          <p:cNvSpPr txBox="1">
            <a:spLocks noChangeArrowheads="1"/>
          </p:cNvSpPr>
          <p:nvPr/>
        </p:nvSpPr>
        <p:spPr bwMode="auto">
          <a:xfrm>
            <a:off x="708212" y="1927411"/>
            <a:ext cx="7772400" cy="412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nSpc>
                <a:spcPct val="150000"/>
              </a:lnSpc>
            </a:pPr>
            <a:r>
              <a:rPr lang="en-US" sz="1600" dirty="0" err="1">
                <a:latin typeface="Trebuchet MS" panose="020B0603020202020204" pitchFamily="34" charset="0"/>
              </a:rPr>
              <a:t>Terdapat</a:t>
            </a:r>
            <a:r>
              <a:rPr lang="en-US" sz="1600" dirty="0">
                <a:latin typeface="Trebuchet MS" panose="020B0603020202020204" pitchFamily="34" charset="0"/>
              </a:rPr>
              <a:t> </a:t>
            </a:r>
            <a:r>
              <a:rPr lang="en-US" sz="1600" dirty="0" err="1">
                <a:latin typeface="Trebuchet MS" panose="020B0603020202020204" pitchFamily="34" charset="0"/>
              </a:rPr>
              <a:t>beberapa</a:t>
            </a:r>
            <a:r>
              <a:rPr lang="en-US" sz="1600" dirty="0">
                <a:latin typeface="Trebuchet MS" panose="020B0603020202020204" pitchFamily="34" charset="0"/>
              </a:rPr>
              <a:t> (</a:t>
            </a:r>
            <a:r>
              <a:rPr lang="en-US" sz="1600" dirty="0" err="1">
                <a:latin typeface="Trebuchet MS" panose="020B0603020202020204" pitchFamily="34" charset="0"/>
              </a:rPr>
              <a:t>cukup</a:t>
            </a:r>
            <a:r>
              <a:rPr lang="en-US" sz="1600" dirty="0">
                <a:latin typeface="Trebuchet MS" panose="020B0603020202020204" pitchFamily="34" charset="0"/>
              </a:rPr>
              <a:t> </a:t>
            </a:r>
            <a:r>
              <a:rPr lang="en-US" sz="1600" dirty="0" err="1">
                <a:latin typeface="Trebuchet MS" panose="020B0603020202020204" pitchFamily="34" charset="0"/>
              </a:rPr>
              <a:t>banyak</a:t>
            </a:r>
            <a:r>
              <a:rPr lang="en-US" sz="1600" dirty="0">
                <a:latin typeface="Trebuchet MS" panose="020B0603020202020204" pitchFamily="34" charset="0"/>
              </a:rPr>
              <a:t>) </a:t>
            </a:r>
            <a:r>
              <a:rPr lang="en-US" sz="1600" dirty="0" err="1">
                <a:latin typeface="Trebuchet MS" panose="020B0603020202020204" pitchFamily="34" charset="0"/>
              </a:rPr>
              <a:t>perangkat</a:t>
            </a:r>
            <a:r>
              <a:rPr lang="en-US" sz="1600" dirty="0">
                <a:latin typeface="Trebuchet MS" panose="020B0603020202020204" pitchFamily="34" charset="0"/>
              </a:rPr>
              <a:t> </a:t>
            </a:r>
            <a:r>
              <a:rPr lang="en-US" sz="1600" dirty="0" err="1">
                <a:latin typeface="Trebuchet MS" panose="020B0603020202020204" pitchFamily="34" charset="0"/>
              </a:rPr>
              <a:t>lunak</a:t>
            </a:r>
            <a:r>
              <a:rPr lang="en-US" sz="1600" dirty="0">
                <a:latin typeface="Trebuchet MS" panose="020B0603020202020204" pitchFamily="34" charset="0"/>
              </a:rPr>
              <a:t>/software yang </a:t>
            </a:r>
            <a:r>
              <a:rPr lang="en-US" sz="1600" dirty="0" err="1">
                <a:latin typeface="Trebuchet MS" panose="020B0603020202020204" pitchFamily="34" charset="0"/>
              </a:rPr>
              <a:t>bisa</a:t>
            </a:r>
            <a:r>
              <a:rPr lang="en-US" sz="1600" dirty="0">
                <a:latin typeface="Trebuchet MS" panose="020B0603020202020204" pitchFamily="34" charset="0"/>
              </a:rPr>
              <a:t> </a:t>
            </a:r>
            <a:r>
              <a:rPr lang="en-US" sz="1600" dirty="0" err="1">
                <a:latin typeface="Trebuchet MS" panose="020B0603020202020204" pitchFamily="34" charset="0"/>
              </a:rPr>
              <a:t>digunakan</a:t>
            </a:r>
            <a:r>
              <a:rPr lang="en-US" sz="1600" dirty="0">
                <a:latin typeface="Trebuchet MS" panose="020B0603020202020204" pitchFamily="34" charset="0"/>
              </a:rPr>
              <a:t> </a:t>
            </a:r>
            <a:r>
              <a:rPr lang="en-US" sz="1600" dirty="0" err="1">
                <a:latin typeface="Trebuchet MS" panose="020B0603020202020204" pitchFamily="34" charset="0"/>
              </a:rPr>
              <a:t>untuk</a:t>
            </a:r>
            <a:r>
              <a:rPr lang="en-US" sz="1600" dirty="0">
                <a:latin typeface="Trebuchet MS" panose="020B0603020202020204" pitchFamily="34" charset="0"/>
              </a:rPr>
              <a:t> </a:t>
            </a:r>
            <a:r>
              <a:rPr lang="en-US" sz="1600" dirty="0" err="1">
                <a:latin typeface="Trebuchet MS" panose="020B0603020202020204" pitchFamily="34" charset="0"/>
              </a:rPr>
              <a:t>menggambarkan</a:t>
            </a:r>
            <a:r>
              <a:rPr lang="en-US" sz="1600" dirty="0">
                <a:latin typeface="Trebuchet MS" panose="020B0603020202020204" pitchFamily="34" charset="0"/>
              </a:rPr>
              <a:t> Entity Relationship Diagram,</a:t>
            </a:r>
          </a:p>
          <a:p>
            <a:pPr>
              <a:lnSpc>
                <a:spcPct val="150000"/>
              </a:lnSpc>
            </a:pPr>
            <a:endParaRPr lang="en-US" sz="1600" dirty="0">
              <a:latin typeface="Trebuchet MS" panose="020B0603020202020204" pitchFamily="34" charset="0"/>
            </a:endParaRPr>
          </a:p>
          <a:p>
            <a:pPr>
              <a:lnSpc>
                <a:spcPct val="150000"/>
              </a:lnSpc>
            </a:pPr>
            <a:r>
              <a:rPr lang="en-US" sz="1600" b="1" dirty="0" err="1">
                <a:latin typeface="Trebuchet MS" panose="020B0603020202020204" pitchFamily="34" charset="0"/>
              </a:rPr>
              <a:t>Mempunyai</a:t>
            </a:r>
            <a:r>
              <a:rPr lang="en-US" sz="1600" b="1" dirty="0">
                <a:latin typeface="Trebuchet MS" panose="020B0603020202020204" pitchFamily="34" charset="0"/>
              </a:rPr>
              <a:t> </a:t>
            </a:r>
            <a:r>
              <a:rPr lang="en-US" sz="1600" b="1" dirty="0" err="1">
                <a:latin typeface="Trebuchet MS" panose="020B0603020202020204" pitchFamily="34" charset="0"/>
              </a:rPr>
              <a:t>Hak</a:t>
            </a:r>
            <a:r>
              <a:rPr lang="en-US" sz="1600" b="1" dirty="0">
                <a:latin typeface="Trebuchet MS" panose="020B0603020202020204" pitchFamily="34" charset="0"/>
              </a:rPr>
              <a:t> </a:t>
            </a:r>
            <a:r>
              <a:rPr lang="en-US" sz="1600" b="1" dirty="0" err="1">
                <a:latin typeface="Trebuchet MS" panose="020B0603020202020204" pitchFamily="34" charset="0"/>
              </a:rPr>
              <a:t>Cipta</a:t>
            </a:r>
            <a:r>
              <a:rPr lang="en-US" sz="1600" b="1" dirty="0">
                <a:latin typeface="Trebuchet MS" panose="020B0603020202020204" pitchFamily="34" charset="0"/>
              </a:rPr>
              <a:t> / </a:t>
            </a:r>
            <a:r>
              <a:rPr lang="en-US" sz="1600" b="1" dirty="0" err="1">
                <a:latin typeface="Trebuchet MS" panose="020B0603020202020204" pitchFamily="34" charset="0"/>
              </a:rPr>
              <a:t>Berbayar</a:t>
            </a:r>
            <a:r>
              <a:rPr lang="en-US" sz="1600" b="1" dirty="0">
                <a:latin typeface="Trebuchet MS" panose="020B0603020202020204" pitchFamily="34" charset="0"/>
              </a:rPr>
              <a:t>,</a:t>
            </a:r>
            <a:endParaRPr lang="en-US" sz="1600" dirty="0">
              <a:latin typeface="Trebuchet MS" panose="020B0603020202020204" pitchFamily="34" charset="0"/>
            </a:endParaRPr>
          </a:p>
          <a:p>
            <a:pPr>
              <a:lnSpc>
                <a:spcPct val="150000"/>
              </a:lnSpc>
            </a:pPr>
            <a:r>
              <a:rPr lang="en-US" sz="1600" dirty="0" err="1">
                <a:latin typeface="Trebuchet MS" panose="020B0603020202020204" pitchFamily="34" charset="0"/>
              </a:rPr>
              <a:t>Avolution</a:t>
            </a:r>
            <a:r>
              <a:rPr lang="en-US" sz="1600" dirty="0">
                <a:latin typeface="Trebuchet MS" panose="020B0603020202020204" pitchFamily="34" charset="0"/>
              </a:rPr>
              <a:t>, </a:t>
            </a:r>
            <a:r>
              <a:rPr lang="en-US" sz="1600" dirty="0" err="1">
                <a:latin typeface="Trebuchet MS" panose="020B0603020202020204" pitchFamily="34" charset="0"/>
              </a:rPr>
              <a:t>ConceptDraw</a:t>
            </a:r>
            <a:r>
              <a:rPr lang="en-US" sz="1600" dirty="0">
                <a:latin typeface="Trebuchet MS" panose="020B0603020202020204" pitchFamily="34" charset="0"/>
              </a:rPr>
              <a:t>, ER/Studio, </a:t>
            </a:r>
            <a:r>
              <a:rPr lang="en-US" sz="1600" dirty="0" err="1">
                <a:latin typeface="Trebuchet MS" panose="020B0603020202020204" pitchFamily="34" charset="0"/>
              </a:rPr>
              <a:t>ERwin</a:t>
            </a:r>
            <a:r>
              <a:rPr lang="en-US" sz="1600" dirty="0">
                <a:latin typeface="Trebuchet MS" panose="020B0603020202020204" pitchFamily="34" charset="0"/>
              </a:rPr>
              <a:t>, </a:t>
            </a:r>
            <a:r>
              <a:rPr lang="en-US" sz="1600" dirty="0" err="1">
                <a:latin typeface="Trebuchet MS" panose="020B0603020202020204" pitchFamily="34" charset="0"/>
              </a:rPr>
              <a:t>DeZign</a:t>
            </a:r>
            <a:r>
              <a:rPr lang="en-US" sz="1600" dirty="0">
                <a:latin typeface="Trebuchet MS" panose="020B0603020202020204" pitchFamily="34" charset="0"/>
              </a:rPr>
              <a:t> for Databases, MEGA International, </a:t>
            </a:r>
            <a:r>
              <a:rPr lang="en-US" sz="1600" dirty="0" err="1">
                <a:latin typeface="Trebuchet MS" panose="020B0603020202020204" pitchFamily="34" charset="0"/>
              </a:rPr>
              <a:t>OmniGraffle</a:t>
            </a:r>
            <a:r>
              <a:rPr lang="en-US" sz="1600" dirty="0">
                <a:latin typeface="Trebuchet MS" panose="020B0603020202020204" pitchFamily="34" charset="0"/>
              </a:rPr>
              <a:t>, Oracle Designer, </a:t>
            </a:r>
            <a:r>
              <a:rPr lang="en-US" sz="1600" dirty="0" err="1">
                <a:latin typeface="Trebuchet MS" panose="020B0603020202020204" pitchFamily="34" charset="0"/>
              </a:rPr>
              <a:t>PowerDesigner</a:t>
            </a:r>
            <a:r>
              <a:rPr lang="en-US" sz="1600" dirty="0">
                <a:latin typeface="Trebuchet MS" panose="020B0603020202020204" pitchFamily="34" charset="0"/>
              </a:rPr>
              <a:t>, Rational Rose, RISE Editor, </a:t>
            </a:r>
            <a:r>
              <a:rPr lang="en-US" sz="1600" dirty="0" err="1">
                <a:latin typeface="Trebuchet MS" panose="020B0603020202020204" pitchFamily="34" charset="0"/>
              </a:rPr>
              <a:t>SmartDraw</a:t>
            </a:r>
            <a:r>
              <a:rPr lang="en-US" sz="1600" dirty="0">
                <a:latin typeface="Trebuchet MS" panose="020B0603020202020204" pitchFamily="34" charset="0"/>
              </a:rPr>
              <a:t>, </a:t>
            </a:r>
            <a:r>
              <a:rPr lang="en-US" sz="1600" dirty="0" err="1">
                <a:latin typeface="Trebuchet MS" panose="020B0603020202020204" pitchFamily="34" charset="0"/>
              </a:rPr>
              <a:t>Sparx</a:t>
            </a:r>
            <a:r>
              <a:rPr lang="en-US" sz="1600" dirty="0">
                <a:latin typeface="Trebuchet MS" panose="020B0603020202020204" pitchFamily="34" charset="0"/>
              </a:rPr>
              <a:t> Enterprise Architect, </a:t>
            </a:r>
            <a:r>
              <a:rPr lang="en-US" sz="1600" dirty="0" err="1">
                <a:latin typeface="Trebuchet MS" panose="020B0603020202020204" pitchFamily="34" charset="0"/>
              </a:rPr>
              <a:t>SQLyog</a:t>
            </a:r>
            <a:r>
              <a:rPr lang="en-US" sz="1600" dirty="0">
                <a:latin typeface="Trebuchet MS" panose="020B0603020202020204" pitchFamily="34" charset="0"/>
              </a:rPr>
              <a:t>, Toad Data Modeler, Microsoft Visio, </a:t>
            </a:r>
            <a:r>
              <a:rPr lang="en-US" sz="1600" dirty="0" err="1">
                <a:latin typeface="Trebuchet MS" panose="020B0603020202020204" pitchFamily="34" charset="0"/>
              </a:rPr>
              <a:t>dan</a:t>
            </a:r>
            <a:r>
              <a:rPr lang="en-US" sz="1600" dirty="0">
                <a:latin typeface="Trebuchet MS" panose="020B0603020202020204" pitchFamily="34" charset="0"/>
              </a:rPr>
              <a:t> Visual Paradigm.</a:t>
            </a:r>
          </a:p>
          <a:p>
            <a:pPr>
              <a:lnSpc>
                <a:spcPct val="150000"/>
              </a:lnSpc>
            </a:pPr>
            <a:endParaRPr lang="en-US" sz="1600" dirty="0">
              <a:latin typeface="Trebuchet MS" panose="020B0603020202020204" pitchFamily="34" charset="0"/>
            </a:endParaRPr>
          </a:p>
          <a:p>
            <a:pPr>
              <a:lnSpc>
                <a:spcPct val="150000"/>
              </a:lnSpc>
            </a:pPr>
            <a:r>
              <a:rPr lang="en-US" sz="1600" b="1" dirty="0">
                <a:latin typeface="Trebuchet MS" panose="020B0603020202020204" pitchFamily="34" charset="0"/>
              </a:rPr>
              <a:t>Free / Gratis,</a:t>
            </a:r>
            <a:endParaRPr lang="en-US" sz="1600" dirty="0">
              <a:latin typeface="Trebuchet MS" panose="020B0603020202020204" pitchFamily="34" charset="0"/>
            </a:endParaRPr>
          </a:p>
          <a:p>
            <a:pPr>
              <a:lnSpc>
                <a:spcPct val="150000"/>
              </a:lnSpc>
            </a:pPr>
            <a:r>
              <a:rPr lang="en-US" sz="1600" dirty="0">
                <a:latin typeface="Trebuchet MS" panose="020B0603020202020204" pitchFamily="34" charset="0"/>
              </a:rPr>
              <a:t>MySQL Workbench, </a:t>
            </a:r>
            <a:r>
              <a:rPr lang="en-US" sz="1600" dirty="0" err="1">
                <a:latin typeface="Trebuchet MS" panose="020B0603020202020204" pitchFamily="34" charset="0"/>
              </a:rPr>
              <a:t>StarUML</a:t>
            </a:r>
            <a:r>
              <a:rPr lang="en-US" sz="1600" dirty="0">
                <a:latin typeface="Trebuchet MS" panose="020B0603020202020204" pitchFamily="34" charset="0"/>
              </a:rPr>
              <a:t>, </a:t>
            </a:r>
            <a:r>
              <a:rPr lang="en-US" sz="1600" dirty="0" err="1">
                <a:latin typeface="Trebuchet MS" panose="020B0603020202020204" pitchFamily="34" charset="0"/>
              </a:rPr>
              <a:t>dan</a:t>
            </a:r>
            <a:r>
              <a:rPr lang="en-US" sz="1600" dirty="0">
                <a:latin typeface="Trebuchet MS" panose="020B0603020202020204" pitchFamily="34" charset="0"/>
              </a:rPr>
              <a:t> </a:t>
            </a:r>
            <a:r>
              <a:rPr lang="en-US" sz="1600" dirty="0" err="1">
                <a:latin typeface="Trebuchet MS" panose="020B0603020202020204" pitchFamily="34" charset="0"/>
              </a:rPr>
              <a:t>SchemaSpy</a:t>
            </a:r>
            <a:endParaRPr lang="en-US" sz="1600" dirty="0">
              <a:latin typeface="Trebuchet MS" panose="020B0603020202020204" pitchFamily="34" charset="0"/>
            </a:endParaRPr>
          </a:p>
        </p:txBody>
      </p:sp>
    </p:spTree>
    <p:extLst>
      <p:ext uri="{BB962C8B-B14F-4D97-AF65-F5344CB8AC3E}">
        <p14:creationId xmlns:p14="http://schemas.microsoft.com/office/powerpoint/2010/main" val="233628883"/>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631825" y="265299"/>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NOTASI ERD</a:t>
            </a:r>
          </a:p>
        </p:txBody>
      </p:sp>
      <p:pic>
        <p:nvPicPr>
          <p:cNvPr id="5734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725" y="1495611"/>
            <a:ext cx="3276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8" name="Text Box 5"/>
          <p:cNvSpPr txBox="1">
            <a:spLocks noChangeArrowheads="1"/>
          </p:cNvSpPr>
          <p:nvPr/>
        </p:nvSpPr>
        <p:spPr bwMode="auto">
          <a:xfrm>
            <a:off x="4391025" y="1495611"/>
            <a:ext cx="4054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000" dirty="0" err="1">
                <a:latin typeface="Verdana" panose="020B0604030504040204" pitchFamily="34" charset="0"/>
              </a:rPr>
              <a:t>Referensi</a:t>
            </a:r>
            <a:r>
              <a:rPr lang="en-US" sz="1000" dirty="0">
                <a:latin typeface="Verdana" panose="020B0604030504040204" pitchFamily="34" charset="0"/>
              </a:rPr>
              <a:t> </a:t>
            </a:r>
            <a:r>
              <a:rPr lang="en-US" sz="1000" dirty="0" err="1">
                <a:latin typeface="Verdana" panose="020B0604030504040204" pitchFamily="34" charset="0"/>
              </a:rPr>
              <a:t>definitif</a:t>
            </a:r>
            <a:r>
              <a:rPr lang="en-US" sz="1000" dirty="0">
                <a:latin typeface="Verdana" panose="020B0604030504040204" pitchFamily="34" charset="0"/>
              </a:rPr>
              <a:t> </a:t>
            </a:r>
            <a:r>
              <a:rPr lang="en-US" sz="1000" dirty="0" err="1">
                <a:latin typeface="Verdana" panose="020B0604030504040204" pitchFamily="34" charset="0"/>
              </a:rPr>
              <a:t>untuk</a:t>
            </a:r>
            <a:r>
              <a:rPr lang="en-US" sz="1000" dirty="0">
                <a:latin typeface="Verdana" panose="020B0604030504040204" pitchFamily="34" charset="0"/>
              </a:rPr>
              <a:t> entity relationship modelling </a:t>
            </a:r>
            <a:r>
              <a:rPr lang="en-US" sz="1000" dirty="0" err="1">
                <a:latin typeface="Verdana" panose="020B0604030504040204" pitchFamily="34" charset="0"/>
              </a:rPr>
              <a:t>secara</a:t>
            </a:r>
            <a:r>
              <a:rPr lang="en-US" sz="1000" dirty="0">
                <a:latin typeface="Verdana" panose="020B0604030504040204" pitchFamily="34" charset="0"/>
              </a:rPr>
              <a:t> </a:t>
            </a:r>
            <a:r>
              <a:rPr lang="en-US" sz="1000" dirty="0" err="1">
                <a:latin typeface="Verdana" panose="020B0604030504040204" pitchFamily="34" charset="0"/>
              </a:rPr>
              <a:t>umum</a:t>
            </a:r>
            <a:r>
              <a:rPr lang="en-US" sz="1000" dirty="0">
                <a:latin typeface="Verdana" panose="020B0604030504040204" pitchFamily="34" charset="0"/>
              </a:rPr>
              <a:t>, </a:t>
            </a:r>
            <a:r>
              <a:rPr lang="en-US" sz="1000" dirty="0" err="1">
                <a:latin typeface="Verdana" panose="020B0604030504040204" pitchFamily="34" charset="0"/>
              </a:rPr>
              <a:t>diulas</a:t>
            </a:r>
            <a:r>
              <a:rPr lang="en-US" sz="1000" dirty="0">
                <a:latin typeface="Verdana" panose="020B0604030504040204" pitchFamily="34" charset="0"/>
              </a:rPr>
              <a:t> </a:t>
            </a:r>
            <a:r>
              <a:rPr lang="en-US" sz="1000" dirty="0" err="1">
                <a:latin typeface="Verdana" panose="020B0604030504040204" pitchFamily="34" charset="0"/>
              </a:rPr>
              <a:t>pada</a:t>
            </a:r>
            <a:r>
              <a:rPr lang="en-US" sz="1000" dirty="0">
                <a:latin typeface="Verdana" panose="020B0604030504040204" pitchFamily="34" charset="0"/>
              </a:rPr>
              <a:t> </a:t>
            </a:r>
            <a:r>
              <a:rPr lang="en-US" sz="1000" dirty="0" err="1">
                <a:latin typeface="Verdana" panose="020B0604030504040204" pitchFamily="34" charset="0"/>
              </a:rPr>
              <a:t>tulisan</a:t>
            </a:r>
            <a:r>
              <a:rPr lang="en-US" sz="1000" dirty="0">
                <a:latin typeface="Verdana" panose="020B0604030504040204" pitchFamily="34" charset="0"/>
              </a:rPr>
              <a:t> Peter Chen (1976).</a:t>
            </a:r>
            <a:endParaRPr lang="en-US" sz="2400" dirty="0">
              <a:latin typeface="Times New Roman" panose="02020603050405020304" pitchFamily="18" charset="0"/>
            </a:endParaRPr>
          </a:p>
        </p:txBody>
      </p:sp>
      <p:sp>
        <p:nvSpPr>
          <p:cNvPr id="57349" name="Text Box 6"/>
          <p:cNvSpPr txBox="1">
            <a:spLocks noChangeArrowheads="1"/>
          </p:cNvSpPr>
          <p:nvPr/>
        </p:nvSpPr>
        <p:spPr bwMode="auto">
          <a:xfrm>
            <a:off x="4403725" y="2216336"/>
            <a:ext cx="40544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000">
                <a:latin typeface="Verdana" panose="020B0604030504040204" pitchFamily="34" charset="0"/>
              </a:rPr>
              <a:t>IDEFIX (Integration Definition for Information Modeling) bahasa pemodelan data untuk memodelkan data secara semantik, sebagai hasil dari program: Integrated Computer Aided Manufacturing (ICAM).</a:t>
            </a:r>
            <a:endParaRPr lang="en-US" sz="2400">
              <a:latin typeface="Times New Roman" panose="02020603050405020304" pitchFamily="18" charset="0"/>
            </a:endParaRPr>
          </a:p>
        </p:txBody>
      </p:sp>
      <p:sp>
        <p:nvSpPr>
          <p:cNvPr id="57350" name="Text Box 7"/>
          <p:cNvSpPr txBox="1">
            <a:spLocks noChangeArrowheads="1"/>
          </p:cNvSpPr>
          <p:nvPr/>
        </p:nvSpPr>
        <p:spPr bwMode="auto">
          <a:xfrm>
            <a:off x="4387850" y="3359336"/>
            <a:ext cx="40544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000">
                <a:latin typeface="Verdana" panose="020B0604030504040204" pitchFamily="34" charset="0"/>
              </a:rPr>
              <a:t>Notasi Bachman dari Charles Bachman.</a:t>
            </a:r>
            <a:endParaRPr lang="en-US" sz="2400">
              <a:latin typeface="Times New Roman" panose="02020603050405020304" pitchFamily="18" charset="0"/>
            </a:endParaRPr>
          </a:p>
        </p:txBody>
      </p:sp>
      <p:sp>
        <p:nvSpPr>
          <p:cNvPr id="57351" name="Text Box 8"/>
          <p:cNvSpPr txBox="1">
            <a:spLocks noChangeArrowheads="1"/>
          </p:cNvSpPr>
          <p:nvPr/>
        </p:nvSpPr>
        <p:spPr bwMode="auto">
          <a:xfrm>
            <a:off x="4387850" y="4197536"/>
            <a:ext cx="4054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000">
                <a:latin typeface="Verdana" panose="020B0604030504040204" pitchFamily="34" charset="0"/>
              </a:rPr>
              <a:t>Notasi Martin dari James Martin. Dinamakan juga notasi Crow’s Foot, dan sangat populer.</a:t>
            </a:r>
            <a:endParaRPr lang="en-US" sz="2400">
              <a:latin typeface="Times New Roman" panose="02020603050405020304" pitchFamily="18" charset="0"/>
            </a:endParaRPr>
          </a:p>
        </p:txBody>
      </p:sp>
      <p:sp>
        <p:nvSpPr>
          <p:cNvPr id="57352" name="Text Box 9"/>
          <p:cNvSpPr txBox="1">
            <a:spLocks noChangeArrowheads="1"/>
          </p:cNvSpPr>
          <p:nvPr/>
        </p:nvSpPr>
        <p:spPr bwMode="auto">
          <a:xfrm>
            <a:off x="4387850" y="5111936"/>
            <a:ext cx="40544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000">
                <a:latin typeface="Verdana" panose="020B0604030504040204" pitchFamily="34" charset="0"/>
              </a:rPr>
              <a:t>Notasi (min, max) dari Jean-Raymond Abrial pada 1974.</a:t>
            </a:r>
          </a:p>
        </p:txBody>
      </p:sp>
      <p:sp>
        <p:nvSpPr>
          <p:cNvPr id="57353" name="Text Box 10"/>
          <p:cNvSpPr txBox="1">
            <a:spLocks noChangeArrowheads="1"/>
          </p:cNvSpPr>
          <p:nvPr/>
        </p:nvSpPr>
        <p:spPr bwMode="auto">
          <a:xfrm>
            <a:off x="4387850" y="5835836"/>
            <a:ext cx="40544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000">
                <a:latin typeface="Verdana" panose="020B0604030504040204" pitchFamily="34" charset="0"/>
              </a:rPr>
              <a:t>Notasi standard UML. Unified Modeling Language (UML) adalah bahasa yang digunakan untuk standarisasi pemodelan data pada software engineering.</a:t>
            </a:r>
            <a:endParaRPr lang="en-US" sz="2400">
              <a:latin typeface="Times New Roman" panose="02020603050405020304" pitchFamily="18" charset="0"/>
            </a:endParaRPr>
          </a:p>
        </p:txBody>
      </p:sp>
    </p:spTree>
    <p:extLst>
      <p:ext uri="{BB962C8B-B14F-4D97-AF65-F5344CB8AC3E}">
        <p14:creationId xmlns:p14="http://schemas.microsoft.com/office/powerpoint/2010/main" val="3003973813"/>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ChangeArrowheads="1"/>
          </p:cNvSpPr>
          <p:nvPr/>
        </p:nvSpPr>
        <p:spPr bwMode="auto">
          <a:xfrm>
            <a:off x="609600" y="397995"/>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NOTASI MARTIN (CROW’S FOOT)</a:t>
            </a:r>
          </a:p>
        </p:txBody>
      </p:sp>
      <p:graphicFrame>
        <p:nvGraphicFramePr>
          <p:cNvPr id="9218" name="Object 10"/>
          <p:cNvGraphicFramePr>
            <a:graphicFrameLocks noChangeAspect="1"/>
          </p:cNvGraphicFramePr>
          <p:nvPr/>
        </p:nvGraphicFramePr>
        <p:xfrm>
          <a:off x="609600" y="2572870"/>
          <a:ext cx="3097213" cy="774700"/>
        </p:xfrm>
        <a:graphic>
          <a:graphicData uri="http://schemas.openxmlformats.org/presentationml/2006/ole">
            <mc:AlternateContent xmlns:mc="http://schemas.openxmlformats.org/markup-compatibility/2006">
              <mc:Choice xmlns:v="urn:schemas-microsoft-com:vml" Requires="v">
                <p:oleObj spid="_x0000_s8201" name="Image" r:id="rId4" imgW="3097073" imgH="774497" progId="Photoshop.Image.7">
                  <p:embed/>
                </p:oleObj>
              </mc:Choice>
              <mc:Fallback>
                <p:oleObj name="Image" r:id="rId4" imgW="3097073" imgH="774497" progId="Photoshop.Image.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572870"/>
                        <a:ext cx="3097213"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0" name="Text Box 11"/>
          <p:cNvSpPr txBox="1">
            <a:spLocks noChangeArrowheads="1"/>
          </p:cNvSpPr>
          <p:nvPr/>
        </p:nvSpPr>
        <p:spPr bwMode="auto">
          <a:xfrm>
            <a:off x="685800" y="4633445"/>
            <a:ext cx="7620000" cy="168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nSpc>
                <a:spcPct val="150000"/>
              </a:lnSpc>
            </a:pPr>
            <a:r>
              <a:rPr lang="en-US" sz="1400">
                <a:latin typeface="Trebuchet MS" panose="020B0603020202020204" pitchFamily="34" charset="0"/>
              </a:rPr>
              <a:t>Notasi cukup banyak di adopsi oleh software-software yang digunakan untuk menggambarkan Entity Relationship Diagram (ERD), diantaranya :</a:t>
            </a:r>
          </a:p>
          <a:p>
            <a:pPr>
              <a:lnSpc>
                <a:spcPct val="150000"/>
              </a:lnSpc>
            </a:pPr>
            <a:endParaRPr lang="en-US" sz="1400">
              <a:latin typeface="Trebuchet MS" panose="020B0603020202020204" pitchFamily="34" charset="0"/>
            </a:endParaRPr>
          </a:p>
          <a:p>
            <a:pPr>
              <a:lnSpc>
                <a:spcPct val="150000"/>
              </a:lnSpc>
            </a:pPr>
            <a:r>
              <a:rPr lang="en-US" sz="1400">
                <a:latin typeface="Trebuchet MS" panose="020B0603020202020204" pitchFamily="34" charset="0"/>
              </a:rPr>
              <a:t>	Oracle Designer, System Architect, Visio, PowerDesigner, ModelRight, Toad Data 	Modeler, DeZign for Databases, OmniGraffle, MySQL Workbench dan Dia. </a:t>
            </a:r>
          </a:p>
        </p:txBody>
      </p:sp>
      <p:sp>
        <p:nvSpPr>
          <p:cNvPr id="9221" name="Text Box 12"/>
          <p:cNvSpPr txBox="1">
            <a:spLocks noChangeArrowheads="1"/>
          </p:cNvSpPr>
          <p:nvPr/>
        </p:nvSpPr>
        <p:spPr bwMode="auto">
          <a:xfrm>
            <a:off x="3962400" y="1734670"/>
            <a:ext cx="45720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nSpc>
                <a:spcPct val="120000"/>
              </a:lnSpc>
            </a:pPr>
            <a:r>
              <a:rPr lang="en-US" sz="1400" dirty="0" err="1">
                <a:latin typeface="Trebuchet MS" panose="020B0603020202020204" pitchFamily="34" charset="0"/>
              </a:rPr>
              <a:t>Notasi</a:t>
            </a:r>
            <a:r>
              <a:rPr lang="en-US" sz="1400" dirty="0">
                <a:latin typeface="Trebuchet MS" panose="020B0603020202020204" pitchFamily="34" charset="0"/>
              </a:rPr>
              <a:t> Crow's foot </a:t>
            </a:r>
            <a:r>
              <a:rPr lang="en-US" sz="1400" dirty="0" err="1">
                <a:latin typeface="Trebuchet MS" panose="020B0603020202020204" pitchFamily="34" charset="0"/>
              </a:rPr>
              <a:t>memiliki</a:t>
            </a:r>
            <a:r>
              <a:rPr lang="en-US" sz="1400" dirty="0">
                <a:latin typeface="Trebuchet MS" panose="020B0603020202020204" pitchFamily="34" charset="0"/>
              </a:rPr>
              <a:t> </a:t>
            </a:r>
            <a:r>
              <a:rPr lang="en-US" sz="1400" dirty="0" err="1">
                <a:latin typeface="Trebuchet MS" panose="020B0603020202020204" pitchFamily="34" charset="0"/>
              </a:rPr>
              <a:t>beberapa</a:t>
            </a:r>
            <a:r>
              <a:rPr lang="en-US" sz="1400" dirty="0">
                <a:latin typeface="Trebuchet MS" panose="020B0603020202020204" pitchFamily="34" charset="0"/>
              </a:rPr>
              <a:t> </a:t>
            </a:r>
            <a:r>
              <a:rPr lang="en-US" sz="1400" dirty="0" err="1">
                <a:latin typeface="Trebuchet MS" panose="020B0603020202020204" pitchFamily="34" charset="0"/>
              </a:rPr>
              <a:t>keunggulan</a:t>
            </a:r>
            <a:r>
              <a:rPr lang="en-US" sz="1400" dirty="0">
                <a:latin typeface="Trebuchet MS" panose="020B0603020202020204" pitchFamily="34" charset="0"/>
              </a:rPr>
              <a:t>:</a:t>
            </a:r>
          </a:p>
          <a:p>
            <a:pPr>
              <a:lnSpc>
                <a:spcPct val="120000"/>
              </a:lnSpc>
            </a:pPr>
            <a:endParaRPr lang="en-US" sz="1400" dirty="0">
              <a:latin typeface="Trebuchet MS" panose="020B0603020202020204" pitchFamily="34" charset="0"/>
            </a:endParaRPr>
          </a:p>
          <a:p>
            <a:pPr>
              <a:lnSpc>
                <a:spcPct val="120000"/>
              </a:lnSpc>
              <a:buFontTx/>
              <a:buChar char="•"/>
            </a:pPr>
            <a:r>
              <a:rPr lang="en-US" sz="1400" dirty="0">
                <a:latin typeface="Trebuchet MS" panose="020B0603020202020204" pitchFamily="34" charset="0"/>
              </a:rPr>
              <a:t> </a:t>
            </a:r>
            <a:r>
              <a:rPr lang="en-US" sz="1400" dirty="0" err="1">
                <a:latin typeface="Trebuchet MS" panose="020B0603020202020204" pitchFamily="34" charset="0"/>
              </a:rPr>
              <a:t>Sangat</a:t>
            </a:r>
            <a:r>
              <a:rPr lang="en-US" sz="1400" dirty="0">
                <a:latin typeface="Trebuchet MS" panose="020B0603020202020204" pitchFamily="34" charset="0"/>
              </a:rPr>
              <a:t> </a:t>
            </a:r>
            <a:r>
              <a:rPr lang="en-US" sz="1400" dirty="0" err="1">
                <a:latin typeface="Trebuchet MS" panose="020B0603020202020204" pitchFamily="34" charset="0"/>
              </a:rPr>
              <a:t>jelas</a:t>
            </a:r>
            <a:r>
              <a:rPr lang="en-US" sz="1400" dirty="0">
                <a:latin typeface="Trebuchet MS" panose="020B0603020202020204" pitchFamily="34" charset="0"/>
              </a:rPr>
              <a:t> </a:t>
            </a:r>
            <a:r>
              <a:rPr lang="en-US" sz="1400" dirty="0" err="1">
                <a:latin typeface="Trebuchet MS" panose="020B0603020202020204" pitchFamily="34" charset="0"/>
              </a:rPr>
              <a:t>jika</a:t>
            </a:r>
            <a:r>
              <a:rPr lang="en-US" sz="1400" dirty="0">
                <a:latin typeface="Trebuchet MS" panose="020B0603020202020204" pitchFamily="34" charset="0"/>
              </a:rPr>
              <a:t> </a:t>
            </a:r>
            <a:r>
              <a:rPr lang="en-US" sz="1400" dirty="0" err="1">
                <a:latin typeface="Trebuchet MS" panose="020B0603020202020204" pitchFamily="34" charset="0"/>
              </a:rPr>
              <a:t>digunakan</a:t>
            </a:r>
            <a:r>
              <a:rPr lang="en-US" sz="1400" dirty="0">
                <a:latin typeface="Trebuchet MS" panose="020B0603020202020204" pitchFamily="34" charset="0"/>
              </a:rPr>
              <a:t> </a:t>
            </a:r>
            <a:r>
              <a:rPr lang="en-US" sz="1400" dirty="0" err="1">
                <a:latin typeface="Trebuchet MS" panose="020B0603020202020204" pitchFamily="34" charset="0"/>
              </a:rPr>
              <a:t>untuk</a:t>
            </a:r>
            <a:r>
              <a:rPr lang="en-US" sz="1400" dirty="0">
                <a:latin typeface="Trebuchet MS" panose="020B0603020202020204" pitchFamily="34" charset="0"/>
              </a:rPr>
              <a:t> </a:t>
            </a:r>
            <a:r>
              <a:rPr lang="en-US" sz="1400" dirty="0" err="1">
                <a:latin typeface="Trebuchet MS" panose="020B0603020202020204" pitchFamily="34" charset="0"/>
              </a:rPr>
              <a:t>mendefinisikan</a:t>
            </a:r>
            <a:r>
              <a:rPr lang="en-US" sz="1400" dirty="0">
                <a:latin typeface="Trebuchet MS" panose="020B0603020202020204" pitchFamily="34" charset="0"/>
              </a:rPr>
              <a:t> </a:t>
            </a:r>
            <a:br>
              <a:rPr lang="en-US" sz="1400" dirty="0">
                <a:latin typeface="Trebuchet MS" panose="020B0603020202020204" pitchFamily="34" charset="0"/>
              </a:rPr>
            </a:br>
            <a:r>
              <a:rPr lang="en-US" sz="1400" dirty="0">
                <a:latin typeface="Trebuchet MS" panose="020B0603020202020204" pitchFamily="34" charset="0"/>
              </a:rPr>
              <a:t>   </a:t>
            </a:r>
            <a:r>
              <a:rPr lang="en-US" sz="1400" dirty="0" err="1">
                <a:latin typeface="Trebuchet MS" panose="020B0603020202020204" pitchFamily="34" charset="0"/>
              </a:rPr>
              <a:t>hubungan</a:t>
            </a:r>
            <a:r>
              <a:rPr lang="en-US" sz="1400" dirty="0">
                <a:latin typeface="Trebuchet MS" panose="020B0603020202020204" pitchFamily="34" charset="0"/>
              </a:rPr>
              <a:t> “</a:t>
            </a:r>
            <a:r>
              <a:rPr lang="en-US" sz="1400" dirty="0" err="1">
                <a:latin typeface="Trebuchet MS" panose="020B0603020202020204" pitchFamily="34" charset="0"/>
              </a:rPr>
              <a:t>ke-banyak</a:t>
            </a:r>
            <a:r>
              <a:rPr lang="en-US" sz="1400" dirty="0">
                <a:latin typeface="Trebuchet MS" panose="020B0603020202020204" pitchFamily="34" charset="0"/>
              </a:rPr>
              <a:t>” (many) </a:t>
            </a:r>
            <a:r>
              <a:rPr lang="en-US" sz="1400" dirty="0" err="1">
                <a:latin typeface="Trebuchet MS" panose="020B0603020202020204" pitchFamily="34" charset="0"/>
              </a:rPr>
              <a:t>atau</a:t>
            </a:r>
            <a:r>
              <a:rPr lang="en-US" sz="1400" dirty="0">
                <a:latin typeface="Trebuchet MS" panose="020B0603020202020204" pitchFamily="34" charset="0"/>
              </a:rPr>
              <a:t> </a:t>
            </a:r>
            <a:r>
              <a:rPr lang="en-US" sz="1400" dirty="0" err="1">
                <a:latin typeface="Trebuchet MS" panose="020B0603020202020204" pitchFamily="34" charset="0"/>
              </a:rPr>
              <a:t>seringkali</a:t>
            </a:r>
            <a:r>
              <a:rPr lang="en-US" sz="1400" dirty="0">
                <a:latin typeface="Trebuchet MS" panose="020B0603020202020204" pitchFamily="34" charset="0"/>
              </a:rPr>
              <a:t> </a:t>
            </a:r>
            <a:br>
              <a:rPr lang="en-US" sz="1400" dirty="0">
                <a:latin typeface="Trebuchet MS" panose="020B0603020202020204" pitchFamily="34" charset="0"/>
              </a:rPr>
            </a:br>
            <a:r>
              <a:rPr lang="en-US" sz="1400" dirty="0">
                <a:latin typeface="Trebuchet MS" panose="020B0603020202020204" pitchFamily="34" charset="0"/>
              </a:rPr>
              <a:t>   </a:t>
            </a:r>
            <a:r>
              <a:rPr lang="en-US" sz="1400" dirty="0" err="1">
                <a:latin typeface="Trebuchet MS" panose="020B0603020202020204" pitchFamily="34" charset="0"/>
              </a:rPr>
              <a:t>disebut</a:t>
            </a:r>
            <a:r>
              <a:rPr lang="en-US" sz="1400" dirty="0">
                <a:latin typeface="Trebuchet MS" panose="020B0603020202020204" pitchFamily="34" charset="0"/>
              </a:rPr>
              <a:t> child/</a:t>
            </a:r>
            <a:r>
              <a:rPr lang="en-US" sz="1400" dirty="0" err="1">
                <a:latin typeface="Trebuchet MS" panose="020B0603020202020204" pitchFamily="34" charset="0"/>
              </a:rPr>
              <a:t>anak</a:t>
            </a:r>
            <a:r>
              <a:rPr lang="en-US" sz="1400" dirty="0">
                <a:latin typeface="Trebuchet MS" panose="020B0603020202020204" pitchFamily="34" charset="0"/>
              </a:rPr>
              <a:t>.</a:t>
            </a:r>
          </a:p>
          <a:p>
            <a:pPr>
              <a:lnSpc>
                <a:spcPct val="120000"/>
              </a:lnSpc>
              <a:buFontTx/>
              <a:buChar char="•"/>
            </a:pPr>
            <a:endParaRPr lang="en-US" sz="1400" dirty="0">
              <a:latin typeface="Trebuchet MS" panose="020B0603020202020204" pitchFamily="34" charset="0"/>
            </a:endParaRPr>
          </a:p>
          <a:p>
            <a:pPr>
              <a:lnSpc>
                <a:spcPct val="120000"/>
              </a:lnSpc>
              <a:buFontTx/>
              <a:buChar char="•"/>
            </a:pPr>
            <a:r>
              <a:rPr lang="en-US" sz="1400" dirty="0">
                <a:latin typeface="Trebuchet MS" panose="020B0603020202020204" pitchFamily="34" charset="0"/>
              </a:rPr>
              <a:t> </a:t>
            </a:r>
            <a:r>
              <a:rPr lang="en-US" sz="1400" dirty="0" err="1">
                <a:latin typeface="Trebuchet MS" panose="020B0603020202020204" pitchFamily="34" charset="0"/>
              </a:rPr>
              <a:t>Dapat</a:t>
            </a:r>
            <a:r>
              <a:rPr lang="en-US" sz="1400" dirty="0">
                <a:latin typeface="Trebuchet MS" panose="020B0603020202020204" pitchFamily="34" charset="0"/>
              </a:rPr>
              <a:t> </a:t>
            </a:r>
            <a:r>
              <a:rPr lang="en-US" sz="1400" dirty="0" err="1">
                <a:latin typeface="Trebuchet MS" panose="020B0603020202020204" pitchFamily="34" charset="0"/>
              </a:rPr>
              <a:t>menggambarkan</a:t>
            </a:r>
            <a:r>
              <a:rPr lang="en-US" sz="1400" dirty="0">
                <a:latin typeface="Trebuchet MS" panose="020B0603020202020204" pitchFamily="34" charset="0"/>
              </a:rPr>
              <a:t> </a:t>
            </a:r>
            <a:r>
              <a:rPr lang="en-US" sz="1400" dirty="0" err="1">
                <a:latin typeface="Trebuchet MS" panose="020B0603020202020204" pitchFamily="34" charset="0"/>
              </a:rPr>
              <a:t>hubungan</a:t>
            </a:r>
            <a:r>
              <a:rPr lang="en-US" sz="1400" dirty="0">
                <a:latin typeface="Trebuchet MS" panose="020B0603020202020204" pitchFamily="34" charset="0"/>
              </a:rPr>
              <a:t>/</a:t>
            </a:r>
            <a:r>
              <a:rPr lang="en-US" sz="1400" dirty="0" err="1">
                <a:latin typeface="Trebuchet MS" panose="020B0603020202020204" pitchFamily="34" charset="0"/>
              </a:rPr>
              <a:t>relasi</a:t>
            </a:r>
            <a:r>
              <a:rPr lang="en-US" sz="1400" dirty="0">
                <a:latin typeface="Trebuchet MS" panose="020B0603020202020204" pitchFamily="34" charset="0"/>
              </a:rPr>
              <a:t> yang </a:t>
            </a:r>
            <a:br>
              <a:rPr lang="en-US" sz="1400" dirty="0">
                <a:latin typeface="Trebuchet MS" panose="020B0603020202020204" pitchFamily="34" charset="0"/>
              </a:rPr>
            </a:br>
            <a:r>
              <a:rPr lang="en-US" sz="1400" dirty="0">
                <a:latin typeface="Trebuchet MS" panose="020B0603020202020204" pitchFamily="34" charset="0"/>
              </a:rPr>
              <a:t>   </a:t>
            </a:r>
            <a:r>
              <a:rPr lang="en-US" sz="1400" dirty="0" err="1">
                <a:latin typeface="Trebuchet MS" panose="020B0603020202020204" pitchFamily="34" charset="0"/>
              </a:rPr>
              <a:t>menghasilkan</a:t>
            </a:r>
            <a:r>
              <a:rPr lang="en-US" sz="1400" dirty="0">
                <a:latin typeface="Trebuchet MS" panose="020B0603020202020204" pitchFamily="34" charset="0"/>
              </a:rPr>
              <a:t> foreign key mandatory (</a:t>
            </a:r>
            <a:r>
              <a:rPr lang="en-US" sz="1400" dirty="0" err="1">
                <a:latin typeface="Trebuchet MS" panose="020B0603020202020204" pitchFamily="34" charset="0"/>
              </a:rPr>
              <a:t>wajib</a:t>
            </a:r>
            <a:r>
              <a:rPr lang="en-US" sz="1400" dirty="0">
                <a:latin typeface="Trebuchet MS" panose="020B0603020202020204" pitchFamily="34" charset="0"/>
              </a:rPr>
              <a:t> </a:t>
            </a:r>
            <a:r>
              <a:rPr lang="en-US" sz="1400" dirty="0" err="1">
                <a:latin typeface="Trebuchet MS" panose="020B0603020202020204" pitchFamily="34" charset="0"/>
              </a:rPr>
              <a:t>diisi</a:t>
            </a:r>
            <a:r>
              <a:rPr lang="en-US" sz="1400" dirty="0">
                <a:latin typeface="Trebuchet MS" panose="020B0603020202020204" pitchFamily="34" charset="0"/>
              </a:rPr>
              <a:t>) </a:t>
            </a:r>
            <a:br>
              <a:rPr lang="en-US" sz="1400" dirty="0">
                <a:latin typeface="Trebuchet MS" panose="020B0603020202020204" pitchFamily="34" charset="0"/>
              </a:rPr>
            </a:br>
            <a:r>
              <a:rPr lang="en-US" sz="1400" dirty="0">
                <a:latin typeface="Trebuchet MS" panose="020B0603020202020204" pitchFamily="34" charset="0"/>
              </a:rPr>
              <a:t>   </a:t>
            </a:r>
            <a:r>
              <a:rPr lang="en-US" sz="1400" dirty="0" err="1">
                <a:latin typeface="Trebuchet MS" panose="020B0603020202020204" pitchFamily="34" charset="0"/>
              </a:rPr>
              <a:t>dan</a:t>
            </a:r>
            <a:r>
              <a:rPr lang="en-US" sz="1400" dirty="0">
                <a:latin typeface="Trebuchet MS" panose="020B0603020202020204" pitchFamily="34" charset="0"/>
              </a:rPr>
              <a:t> foreign key optional (</a:t>
            </a:r>
            <a:r>
              <a:rPr lang="en-US" sz="1400" dirty="0" err="1">
                <a:latin typeface="Trebuchet MS" panose="020B0603020202020204" pitchFamily="34" charset="0"/>
              </a:rPr>
              <a:t>tidak</a:t>
            </a:r>
            <a:r>
              <a:rPr lang="en-US" sz="1400" dirty="0">
                <a:latin typeface="Trebuchet MS" panose="020B0603020202020204" pitchFamily="34" charset="0"/>
              </a:rPr>
              <a:t> </a:t>
            </a:r>
            <a:r>
              <a:rPr lang="en-US" sz="1400" dirty="0" err="1">
                <a:latin typeface="Trebuchet MS" panose="020B0603020202020204" pitchFamily="34" charset="0"/>
              </a:rPr>
              <a:t>wajib</a:t>
            </a:r>
            <a:r>
              <a:rPr lang="en-US" sz="1400" dirty="0">
                <a:latin typeface="Trebuchet MS" panose="020B0603020202020204" pitchFamily="34" charset="0"/>
              </a:rPr>
              <a:t> </a:t>
            </a:r>
            <a:r>
              <a:rPr lang="en-US" sz="1400" dirty="0" err="1">
                <a:latin typeface="Trebuchet MS" panose="020B0603020202020204" pitchFamily="34" charset="0"/>
              </a:rPr>
              <a:t>diisi</a:t>
            </a:r>
            <a:r>
              <a:rPr lang="en-US" sz="1400" dirty="0">
                <a:latin typeface="Trebuchet MS" panose="020B0603020202020204" pitchFamily="34" charset="0"/>
              </a:rPr>
              <a:t>).</a:t>
            </a:r>
          </a:p>
          <a:p>
            <a:pPr>
              <a:lnSpc>
                <a:spcPct val="120000"/>
              </a:lnSpc>
            </a:pPr>
            <a:endParaRPr lang="en-US" sz="1400" dirty="0">
              <a:latin typeface="Trebuchet MS" panose="020B0603020202020204" pitchFamily="34" charset="0"/>
            </a:endParaRPr>
          </a:p>
        </p:txBody>
      </p:sp>
      <p:sp>
        <p:nvSpPr>
          <p:cNvPr id="9222" name="Text Box 13"/>
          <p:cNvSpPr txBox="1">
            <a:spLocks noChangeArrowheads="1"/>
          </p:cNvSpPr>
          <p:nvPr/>
        </p:nvSpPr>
        <p:spPr bwMode="auto">
          <a:xfrm>
            <a:off x="1322388" y="3547595"/>
            <a:ext cx="16367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000" b="1">
                <a:latin typeface="Verdana" panose="020B0604030504040204" pitchFamily="34" charset="0"/>
              </a:rPr>
              <a:t>Crow's foot notation</a:t>
            </a:r>
            <a:endParaRPr lang="en-US" sz="1200">
              <a:latin typeface="Verdana" panose="020B0604030504040204" pitchFamily="34" charset="0"/>
            </a:endParaRPr>
          </a:p>
        </p:txBody>
      </p:sp>
    </p:spTree>
    <p:extLst>
      <p:ext uri="{BB962C8B-B14F-4D97-AF65-F5344CB8AC3E}">
        <p14:creationId xmlns:p14="http://schemas.microsoft.com/office/powerpoint/2010/main" val="2474727768"/>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636494" y="393026"/>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CONTOH ERD PADA NOTASI CHEN</a:t>
            </a:r>
          </a:p>
        </p:txBody>
      </p:sp>
      <p:pic>
        <p:nvPicPr>
          <p:cNvPr id="5837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688" y="1464308"/>
            <a:ext cx="6750424" cy="5012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4268702"/>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686594" y="374650"/>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ERD DENGAN NOTASI CROW’S FOOT</a:t>
            </a:r>
          </a:p>
        </p:txBody>
      </p:sp>
      <p:sp>
        <p:nvSpPr>
          <p:cNvPr id="59395" name="AutoShape 4"/>
          <p:cNvSpPr>
            <a:spLocks noChangeArrowheads="1"/>
          </p:cNvSpPr>
          <p:nvPr/>
        </p:nvSpPr>
        <p:spPr bwMode="auto">
          <a:xfrm>
            <a:off x="3962400" y="1600200"/>
            <a:ext cx="1371600" cy="990600"/>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600" b="1">
                <a:latin typeface="Verdana" panose="020B0604030504040204" pitchFamily="34" charset="0"/>
              </a:rPr>
              <a:t>EMPLOYEE</a:t>
            </a:r>
            <a:endParaRPr lang="en-US" sz="1600">
              <a:latin typeface="Verdana" panose="020B0604030504040204" pitchFamily="34" charset="0"/>
            </a:endParaRPr>
          </a:p>
          <a:p>
            <a:pPr algn="ctr"/>
            <a:endParaRPr lang="en-US" sz="1600">
              <a:latin typeface="Verdana" panose="020B0604030504040204" pitchFamily="34" charset="0"/>
            </a:endParaRPr>
          </a:p>
          <a:p>
            <a:pPr algn="ctr"/>
            <a:endParaRPr lang="en-US" sz="1600">
              <a:latin typeface="Verdana" panose="020B0604030504040204" pitchFamily="34" charset="0"/>
            </a:endParaRPr>
          </a:p>
        </p:txBody>
      </p:sp>
      <p:grpSp>
        <p:nvGrpSpPr>
          <p:cNvPr id="59396" name="Group 5"/>
          <p:cNvGrpSpPr>
            <a:grpSpLocks/>
          </p:cNvGrpSpPr>
          <p:nvPr/>
        </p:nvGrpSpPr>
        <p:grpSpPr bwMode="auto">
          <a:xfrm>
            <a:off x="4483100" y="2590800"/>
            <a:ext cx="317500" cy="1447800"/>
            <a:chOff x="2400" y="1680"/>
            <a:chExt cx="200" cy="912"/>
          </a:xfrm>
        </p:grpSpPr>
        <p:grpSp>
          <p:nvGrpSpPr>
            <p:cNvPr id="59427" name="Group 6"/>
            <p:cNvGrpSpPr>
              <a:grpSpLocks/>
            </p:cNvGrpSpPr>
            <p:nvPr/>
          </p:nvGrpSpPr>
          <p:grpSpPr bwMode="auto">
            <a:xfrm>
              <a:off x="2496" y="1680"/>
              <a:ext cx="0" cy="912"/>
              <a:chOff x="2928" y="1584"/>
              <a:chExt cx="0" cy="912"/>
            </a:xfrm>
          </p:grpSpPr>
          <p:sp>
            <p:nvSpPr>
              <p:cNvPr id="59430" name="Line 7"/>
              <p:cNvSpPr>
                <a:spLocks noChangeShapeType="1"/>
              </p:cNvSpPr>
              <p:nvPr/>
            </p:nvSpPr>
            <p:spPr bwMode="auto">
              <a:xfrm>
                <a:off x="2928" y="1584"/>
                <a:ext cx="0" cy="432"/>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59431" name="Line 8"/>
              <p:cNvSpPr>
                <a:spLocks noChangeShapeType="1"/>
              </p:cNvSpPr>
              <p:nvPr/>
            </p:nvSpPr>
            <p:spPr bwMode="auto">
              <a:xfrm>
                <a:off x="2928" y="2064"/>
                <a:ext cx="0" cy="43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grpSp>
        <p:sp>
          <p:nvSpPr>
            <p:cNvPr id="59428" name="Line 9"/>
            <p:cNvSpPr>
              <a:spLocks noChangeShapeType="1"/>
            </p:cNvSpPr>
            <p:nvPr/>
          </p:nvSpPr>
          <p:spPr bwMode="auto">
            <a:xfrm flipV="1">
              <a:off x="2400" y="2440"/>
              <a:ext cx="96"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59429" name="Line 10"/>
            <p:cNvSpPr>
              <a:spLocks noChangeShapeType="1"/>
            </p:cNvSpPr>
            <p:nvPr/>
          </p:nvSpPr>
          <p:spPr bwMode="auto">
            <a:xfrm flipH="1" flipV="1">
              <a:off x="2504" y="2448"/>
              <a:ext cx="96"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grpSp>
      <p:sp>
        <p:nvSpPr>
          <p:cNvPr id="59397" name="Text Box 11"/>
          <p:cNvSpPr txBox="1">
            <a:spLocks noChangeArrowheads="1"/>
          </p:cNvSpPr>
          <p:nvPr/>
        </p:nvSpPr>
        <p:spPr bwMode="auto">
          <a:xfrm>
            <a:off x="4114800" y="1955800"/>
            <a:ext cx="774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nSpc>
                <a:spcPct val="125000"/>
              </a:lnSpc>
            </a:pPr>
            <a:r>
              <a:rPr lang="en-US" sz="1200">
                <a:latin typeface="Verdana" panose="020B0604030504040204" pitchFamily="34" charset="0"/>
              </a:rPr>
              <a:t>* ID</a:t>
            </a:r>
          </a:p>
          <a:p>
            <a:pPr>
              <a:lnSpc>
                <a:spcPct val="125000"/>
              </a:lnSpc>
            </a:pPr>
            <a:r>
              <a:rPr lang="en-US" sz="1200">
                <a:latin typeface="Verdana" panose="020B0604030504040204" pitchFamily="34" charset="0"/>
              </a:rPr>
              <a:t>o NAME</a:t>
            </a:r>
          </a:p>
        </p:txBody>
      </p:sp>
      <p:sp>
        <p:nvSpPr>
          <p:cNvPr id="59398" name="AutoShape 12"/>
          <p:cNvSpPr>
            <a:spLocks noChangeArrowheads="1"/>
          </p:cNvSpPr>
          <p:nvPr/>
        </p:nvSpPr>
        <p:spPr bwMode="auto">
          <a:xfrm>
            <a:off x="3962400" y="4038600"/>
            <a:ext cx="1371600" cy="990600"/>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600" b="1">
                <a:latin typeface="Verdana" panose="020B0604030504040204" pitchFamily="34" charset="0"/>
              </a:rPr>
              <a:t>ADDRESS</a:t>
            </a:r>
            <a:endParaRPr lang="en-US" sz="1600">
              <a:latin typeface="Verdana" panose="020B0604030504040204" pitchFamily="34" charset="0"/>
            </a:endParaRPr>
          </a:p>
          <a:p>
            <a:pPr algn="ctr"/>
            <a:endParaRPr lang="en-US" sz="1600">
              <a:latin typeface="Verdana" panose="020B0604030504040204" pitchFamily="34" charset="0"/>
            </a:endParaRPr>
          </a:p>
          <a:p>
            <a:pPr algn="ctr"/>
            <a:endParaRPr lang="en-US" sz="1600">
              <a:latin typeface="Verdana" panose="020B0604030504040204" pitchFamily="34" charset="0"/>
            </a:endParaRPr>
          </a:p>
        </p:txBody>
      </p:sp>
      <p:sp>
        <p:nvSpPr>
          <p:cNvPr id="59399" name="Text Box 13"/>
          <p:cNvSpPr txBox="1">
            <a:spLocks noChangeArrowheads="1"/>
          </p:cNvSpPr>
          <p:nvPr/>
        </p:nvSpPr>
        <p:spPr bwMode="auto">
          <a:xfrm>
            <a:off x="4114800" y="4419600"/>
            <a:ext cx="6873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nSpc>
                <a:spcPct val="125000"/>
              </a:lnSpc>
            </a:pPr>
            <a:r>
              <a:rPr lang="en-US" sz="1200">
                <a:latin typeface="Verdana" panose="020B0604030504040204" pitchFamily="34" charset="0"/>
              </a:rPr>
              <a:t>* ID</a:t>
            </a:r>
          </a:p>
          <a:p>
            <a:pPr>
              <a:lnSpc>
                <a:spcPct val="125000"/>
              </a:lnSpc>
            </a:pPr>
            <a:r>
              <a:rPr lang="en-US" sz="1200">
                <a:latin typeface="Verdana" panose="020B0604030504040204" pitchFamily="34" charset="0"/>
              </a:rPr>
              <a:t>o CITY</a:t>
            </a:r>
          </a:p>
        </p:txBody>
      </p:sp>
      <p:sp>
        <p:nvSpPr>
          <p:cNvPr id="59400" name="Line 14"/>
          <p:cNvSpPr>
            <a:spLocks noChangeShapeType="1"/>
          </p:cNvSpPr>
          <p:nvPr/>
        </p:nvSpPr>
        <p:spPr bwMode="auto">
          <a:xfrm>
            <a:off x="1905000" y="2286000"/>
            <a:ext cx="0" cy="2057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59401" name="AutoShape 15"/>
          <p:cNvSpPr>
            <a:spLocks noChangeArrowheads="1"/>
          </p:cNvSpPr>
          <p:nvPr/>
        </p:nvSpPr>
        <p:spPr bwMode="auto">
          <a:xfrm>
            <a:off x="1473200" y="2895600"/>
            <a:ext cx="838200" cy="838200"/>
          </a:xfrm>
          <a:prstGeom prst="diamond">
            <a:avLst/>
          </a:prstGeom>
          <a:solidFill>
            <a:srgbClr val="FF99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200">
                <a:latin typeface="Verdana" panose="020B0604030504040204" pitchFamily="34" charset="0"/>
              </a:rPr>
              <a:t>having</a:t>
            </a:r>
            <a:endParaRPr lang="en-US" sz="2000">
              <a:latin typeface="Times New Roman" panose="02020603050405020304" pitchFamily="18" charset="0"/>
            </a:endParaRPr>
          </a:p>
        </p:txBody>
      </p:sp>
      <p:sp>
        <p:nvSpPr>
          <p:cNvPr id="59402" name="Line 16"/>
          <p:cNvSpPr>
            <a:spLocks noChangeShapeType="1"/>
          </p:cNvSpPr>
          <p:nvPr/>
        </p:nvSpPr>
        <p:spPr bwMode="auto">
          <a:xfrm>
            <a:off x="1371600" y="1676400"/>
            <a:ext cx="2286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59403" name="Line 17"/>
          <p:cNvSpPr>
            <a:spLocks noChangeShapeType="1"/>
          </p:cNvSpPr>
          <p:nvPr/>
        </p:nvSpPr>
        <p:spPr bwMode="auto">
          <a:xfrm flipH="1">
            <a:off x="2133600" y="1524000"/>
            <a:ext cx="3810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59404" name="Line 18"/>
          <p:cNvSpPr>
            <a:spLocks noChangeShapeType="1"/>
          </p:cNvSpPr>
          <p:nvPr/>
        </p:nvSpPr>
        <p:spPr bwMode="auto">
          <a:xfrm flipV="1">
            <a:off x="1295400" y="4495800"/>
            <a:ext cx="3048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59405" name="Line 19"/>
          <p:cNvSpPr>
            <a:spLocks noChangeShapeType="1"/>
          </p:cNvSpPr>
          <p:nvPr/>
        </p:nvSpPr>
        <p:spPr bwMode="auto">
          <a:xfrm flipH="1" flipV="1">
            <a:off x="2133600" y="4495800"/>
            <a:ext cx="2286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59406" name="Rectangle 20"/>
          <p:cNvSpPr>
            <a:spLocks noChangeArrowheads="1"/>
          </p:cNvSpPr>
          <p:nvPr/>
        </p:nvSpPr>
        <p:spPr bwMode="auto">
          <a:xfrm>
            <a:off x="1371600" y="2057400"/>
            <a:ext cx="1066800" cy="4572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400" dirty="0">
                <a:latin typeface="Verdana" panose="020B0604030504040204" pitchFamily="34" charset="0"/>
              </a:rPr>
              <a:t>EMPLOYEE</a:t>
            </a:r>
            <a:endParaRPr lang="en-US" sz="2000" dirty="0">
              <a:latin typeface="Times New Roman" panose="02020603050405020304" pitchFamily="18" charset="0"/>
            </a:endParaRPr>
          </a:p>
        </p:txBody>
      </p:sp>
      <p:sp>
        <p:nvSpPr>
          <p:cNvPr id="59407" name="Rectangle 21"/>
          <p:cNvSpPr>
            <a:spLocks noChangeArrowheads="1"/>
          </p:cNvSpPr>
          <p:nvPr/>
        </p:nvSpPr>
        <p:spPr bwMode="auto">
          <a:xfrm>
            <a:off x="1371600" y="4114800"/>
            <a:ext cx="1066800" cy="457200"/>
          </a:xfrm>
          <a:prstGeom prst="rect">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400">
                <a:latin typeface="Verdana" panose="020B0604030504040204" pitchFamily="34" charset="0"/>
              </a:rPr>
              <a:t>ADDRESS</a:t>
            </a:r>
            <a:endParaRPr lang="en-US" sz="2000">
              <a:latin typeface="Times New Roman" panose="02020603050405020304" pitchFamily="18" charset="0"/>
            </a:endParaRPr>
          </a:p>
        </p:txBody>
      </p:sp>
      <p:sp>
        <p:nvSpPr>
          <p:cNvPr id="59408" name="Oval 22"/>
          <p:cNvSpPr>
            <a:spLocks noChangeArrowheads="1"/>
          </p:cNvSpPr>
          <p:nvPr/>
        </p:nvSpPr>
        <p:spPr bwMode="auto">
          <a:xfrm>
            <a:off x="838200" y="1371600"/>
            <a:ext cx="838200" cy="381000"/>
          </a:xfrm>
          <a:prstGeom prst="ellipse">
            <a:avLst/>
          </a:prstGeom>
          <a:solidFill>
            <a:srgbClr val="FFCCCC"/>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200" u="sng">
                <a:latin typeface="Verdana" panose="020B0604030504040204" pitchFamily="34" charset="0"/>
              </a:rPr>
              <a:t>ID</a:t>
            </a:r>
            <a:endParaRPr lang="en-US" sz="1200">
              <a:latin typeface="Verdana" panose="020B0604030504040204" pitchFamily="34" charset="0"/>
            </a:endParaRPr>
          </a:p>
        </p:txBody>
      </p:sp>
      <p:sp>
        <p:nvSpPr>
          <p:cNvPr id="59409" name="Oval 23"/>
          <p:cNvSpPr>
            <a:spLocks noChangeArrowheads="1"/>
          </p:cNvSpPr>
          <p:nvPr/>
        </p:nvSpPr>
        <p:spPr bwMode="auto">
          <a:xfrm>
            <a:off x="2057400" y="1219200"/>
            <a:ext cx="838200" cy="381000"/>
          </a:xfrm>
          <a:prstGeom prst="ellipse">
            <a:avLst/>
          </a:prstGeom>
          <a:solidFill>
            <a:srgbClr val="FFCCCC"/>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200">
                <a:latin typeface="Verdana" panose="020B0604030504040204" pitchFamily="34" charset="0"/>
              </a:rPr>
              <a:t>NAME</a:t>
            </a:r>
          </a:p>
        </p:txBody>
      </p:sp>
      <p:sp>
        <p:nvSpPr>
          <p:cNvPr id="59410" name="Oval 24"/>
          <p:cNvSpPr>
            <a:spLocks noChangeArrowheads="1"/>
          </p:cNvSpPr>
          <p:nvPr/>
        </p:nvSpPr>
        <p:spPr bwMode="auto">
          <a:xfrm>
            <a:off x="838200" y="4876800"/>
            <a:ext cx="838200" cy="381000"/>
          </a:xfrm>
          <a:prstGeom prst="ellipse">
            <a:avLst/>
          </a:prstGeom>
          <a:solidFill>
            <a:srgbClr val="FFCCCC"/>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200" u="sng">
                <a:latin typeface="Verdana" panose="020B0604030504040204" pitchFamily="34" charset="0"/>
              </a:rPr>
              <a:t>ID</a:t>
            </a:r>
            <a:endParaRPr lang="en-US" sz="1200">
              <a:latin typeface="Verdana" panose="020B0604030504040204" pitchFamily="34" charset="0"/>
            </a:endParaRPr>
          </a:p>
        </p:txBody>
      </p:sp>
      <p:sp>
        <p:nvSpPr>
          <p:cNvPr id="59411" name="Oval 25"/>
          <p:cNvSpPr>
            <a:spLocks noChangeArrowheads="1"/>
          </p:cNvSpPr>
          <p:nvPr/>
        </p:nvSpPr>
        <p:spPr bwMode="auto">
          <a:xfrm>
            <a:off x="2133600" y="4876800"/>
            <a:ext cx="838200" cy="381000"/>
          </a:xfrm>
          <a:prstGeom prst="ellipse">
            <a:avLst/>
          </a:prstGeom>
          <a:solidFill>
            <a:srgbClr val="FFCCCC"/>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200">
                <a:latin typeface="Verdana" panose="020B0604030504040204" pitchFamily="34" charset="0"/>
              </a:rPr>
              <a:t>CITY</a:t>
            </a:r>
          </a:p>
        </p:txBody>
      </p:sp>
      <p:grpSp>
        <p:nvGrpSpPr>
          <p:cNvPr id="59412" name="Group 26"/>
          <p:cNvGrpSpPr>
            <a:grpSpLocks/>
          </p:cNvGrpSpPr>
          <p:nvPr/>
        </p:nvGrpSpPr>
        <p:grpSpPr bwMode="auto">
          <a:xfrm>
            <a:off x="6781800" y="4038600"/>
            <a:ext cx="1371600" cy="1295400"/>
            <a:chOff x="4224" y="2592"/>
            <a:chExt cx="864" cy="816"/>
          </a:xfrm>
        </p:grpSpPr>
        <p:sp>
          <p:nvSpPr>
            <p:cNvPr id="59425" name="Rectangle 27"/>
            <p:cNvSpPr>
              <a:spLocks noChangeArrowheads="1"/>
            </p:cNvSpPr>
            <p:nvPr/>
          </p:nvSpPr>
          <p:spPr bwMode="auto">
            <a:xfrm>
              <a:off x="4224" y="2592"/>
              <a:ext cx="864" cy="816"/>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400">
                  <a:latin typeface="Verdana" panose="020B0604030504040204" pitchFamily="34" charset="0"/>
                </a:rPr>
                <a:t>* ID</a:t>
              </a:r>
            </a:p>
            <a:p>
              <a:r>
                <a:rPr lang="en-US" sz="1400">
                  <a:latin typeface="Verdana" panose="020B0604030504040204" pitchFamily="34" charset="0"/>
                </a:rPr>
                <a:t>o CITY</a:t>
              </a:r>
            </a:p>
            <a:p>
              <a:r>
                <a:rPr lang="en-US" sz="1400">
                  <a:latin typeface="Verdana" panose="020B0604030504040204" pitchFamily="34" charset="0"/>
                </a:rPr>
                <a:t>* EMP_ID</a:t>
              </a:r>
              <a:endParaRPr lang="en-US" sz="2000">
                <a:latin typeface="Verdana" panose="020B0604030504040204" pitchFamily="34" charset="0"/>
              </a:endParaRPr>
            </a:p>
          </p:txBody>
        </p:sp>
        <p:sp>
          <p:nvSpPr>
            <p:cNvPr id="59426" name="Rectangle 28"/>
            <p:cNvSpPr>
              <a:spLocks noChangeArrowheads="1"/>
            </p:cNvSpPr>
            <p:nvPr/>
          </p:nvSpPr>
          <p:spPr bwMode="auto">
            <a:xfrm>
              <a:off x="4224" y="2592"/>
              <a:ext cx="864" cy="19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600">
                  <a:solidFill>
                    <a:srgbClr val="FFFFCC"/>
                  </a:solidFill>
                  <a:latin typeface="Verdana" panose="020B0604030504040204" pitchFamily="34" charset="0"/>
                </a:rPr>
                <a:t>ADDRESS</a:t>
              </a:r>
              <a:endParaRPr lang="en-US" sz="2000">
                <a:latin typeface="Times New Roman" panose="02020603050405020304" pitchFamily="18" charset="0"/>
              </a:endParaRPr>
            </a:p>
          </p:txBody>
        </p:sp>
      </p:grpSp>
      <p:grpSp>
        <p:nvGrpSpPr>
          <p:cNvPr id="59413" name="Group 29"/>
          <p:cNvGrpSpPr>
            <a:grpSpLocks/>
          </p:cNvGrpSpPr>
          <p:nvPr/>
        </p:nvGrpSpPr>
        <p:grpSpPr bwMode="auto">
          <a:xfrm>
            <a:off x="7315200" y="2590800"/>
            <a:ext cx="317500" cy="1447800"/>
            <a:chOff x="2400" y="1680"/>
            <a:chExt cx="200" cy="912"/>
          </a:xfrm>
        </p:grpSpPr>
        <p:grpSp>
          <p:nvGrpSpPr>
            <p:cNvPr id="59420" name="Group 30"/>
            <p:cNvGrpSpPr>
              <a:grpSpLocks/>
            </p:cNvGrpSpPr>
            <p:nvPr/>
          </p:nvGrpSpPr>
          <p:grpSpPr bwMode="auto">
            <a:xfrm>
              <a:off x="2496" y="1680"/>
              <a:ext cx="0" cy="912"/>
              <a:chOff x="2928" y="1584"/>
              <a:chExt cx="0" cy="912"/>
            </a:xfrm>
          </p:grpSpPr>
          <p:sp>
            <p:nvSpPr>
              <p:cNvPr id="59423" name="Line 31"/>
              <p:cNvSpPr>
                <a:spLocks noChangeShapeType="1"/>
              </p:cNvSpPr>
              <p:nvPr/>
            </p:nvSpPr>
            <p:spPr bwMode="auto">
              <a:xfrm>
                <a:off x="2928" y="1584"/>
                <a:ext cx="0" cy="432"/>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59424" name="Line 32"/>
              <p:cNvSpPr>
                <a:spLocks noChangeShapeType="1"/>
              </p:cNvSpPr>
              <p:nvPr/>
            </p:nvSpPr>
            <p:spPr bwMode="auto">
              <a:xfrm>
                <a:off x="2928" y="2064"/>
                <a:ext cx="0" cy="43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grpSp>
        <p:sp>
          <p:nvSpPr>
            <p:cNvPr id="59421" name="Line 33"/>
            <p:cNvSpPr>
              <a:spLocks noChangeShapeType="1"/>
            </p:cNvSpPr>
            <p:nvPr/>
          </p:nvSpPr>
          <p:spPr bwMode="auto">
            <a:xfrm flipV="1">
              <a:off x="2400" y="2440"/>
              <a:ext cx="96"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59422" name="Line 34"/>
            <p:cNvSpPr>
              <a:spLocks noChangeShapeType="1"/>
            </p:cNvSpPr>
            <p:nvPr/>
          </p:nvSpPr>
          <p:spPr bwMode="auto">
            <a:xfrm flipH="1" flipV="1">
              <a:off x="2504" y="2448"/>
              <a:ext cx="96"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grpSp>
      <p:grpSp>
        <p:nvGrpSpPr>
          <p:cNvPr id="59414" name="Group 35"/>
          <p:cNvGrpSpPr>
            <a:grpSpLocks/>
          </p:cNvGrpSpPr>
          <p:nvPr/>
        </p:nvGrpSpPr>
        <p:grpSpPr bwMode="auto">
          <a:xfrm>
            <a:off x="6781800" y="1295400"/>
            <a:ext cx="1371600" cy="1295400"/>
            <a:chOff x="4224" y="960"/>
            <a:chExt cx="864" cy="816"/>
          </a:xfrm>
        </p:grpSpPr>
        <p:sp>
          <p:nvSpPr>
            <p:cNvPr id="59418" name="Rectangle 36"/>
            <p:cNvSpPr>
              <a:spLocks noChangeArrowheads="1"/>
            </p:cNvSpPr>
            <p:nvPr/>
          </p:nvSpPr>
          <p:spPr bwMode="auto">
            <a:xfrm>
              <a:off x="4224" y="960"/>
              <a:ext cx="864" cy="816"/>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400">
                  <a:latin typeface="Verdana" panose="020B0604030504040204" pitchFamily="34" charset="0"/>
                </a:rPr>
                <a:t>* ID</a:t>
              </a:r>
            </a:p>
            <a:p>
              <a:r>
                <a:rPr lang="en-US" sz="1400">
                  <a:latin typeface="Verdana" panose="020B0604030504040204" pitchFamily="34" charset="0"/>
                </a:rPr>
                <a:t>o NAME</a:t>
              </a:r>
              <a:endParaRPr lang="en-US" sz="2000">
                <a:latin typeface="Verdana" panose="020B0604030504040204" pitchFamily="34" charset="0"/>
              </a:endParaRPr>
            </a:p>
          </p:txBody>
        </p:sp>
        <p:sp>
          <p:nvSpPr>
            <p:cNvPr id="59419" name="Rectangle 37"/>
            <p:cNvSpPr>
              <a:spLocks noChangeArrowheads="1"/>
            </p:cNvSpPr>
            <p:nvPr/>
          </p:nvSpPr>
          <p:spPr bwMode="auto">
            <a:xfrm>
              <a:off x="4224" y="960"/>
              <a:ext cx="864" cy="19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600">
                  <a:solidFill>
                    <a:srgbClr val="FFFFCC"/>
                  </a:solidFill>
                  <a:latin typeface="Verdana" panose="020B0604030504040204" pitchFamily="34" charset="0"/>
                </a:rPr>
                <a:t>EMPLOYEE</a:t>
              </a:r>
              <a:endParaRPr lang="en-US" sz="2000">
                <a:latin typeface="Times New Roman" panose="02020603050405020304" pitchFamily="18" charset="0"/>
              </a:endParaRPr>
            </a:p>
          </p:txBody>
        </p:sp>
      </p:grpSp>
      <p:sp>
        <p:nvSpPr>
          <p:cNvPr id="59415" name="Text Box 38"/>
          <p:cNvSpPr txBox="1">
            <a:spLocks noChangeArrowheads="1"/>
          </p:cNvSpPr>
          <p:nvPr/>
        </p:nvSpPr>
        <p:spPr bwMode="auto">
          <a:xfrm>
            <a:off x="3806825" y="5715000"/>
            <a:ext cx="166687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200">
                <a:latin typeface="Verdana" panose="020B0604030504040204" pitchFamily="34" charset="0"/>
              </a:rPr>
              <a:t>Notasi Crow’s Foot </a:t>
            </a:r>
          </a:p>
          <a:p>
            <a:pPr algn="ctr"/>
            <a:r>
              <a:rPr lang="en-US" sz="1200">
                <a:latin typeface="Verdana" panose="020B0604030504040204" pitchFamily="34" charset="0"/>
              </a:rPr>
              <a:t>menggunakan </a:t>
            </a:r>
          </a:p>
          <a:p>
            <a:pPr algn="ctr"/>
            <a:r>
              <a:rPr lang="en-US" sz="1200">
                <a:latin typeface="Verdana" panose="020B0604030504040204" pitchFamily="34" charset="0"/>
              </a:rPr>
              <a:t>Oracle Designer</a:t>
            </a:r>
          </a:p>
        </p:txBody>
      </p:sp>
      <p:sp>
        <p:nvSpPr>
          <p:cNvPr id="59416" name="Text Box 39"/>
          <p:cNvSpPr txBox="1">
            <a:spLocks noChangeArrowheads="1"/>
          </p:cNvSpPr>
          <p:nvPr/>
        </p:nvSpPr>
        <p:spPr bwMode="auto">
          <a:xfrm>
            <a:off x="1541463" y="5715000"/>
            <a:ext cx="695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200">
                <a:latin typeface="Verdana" panose="020B0604030504040204" pitchFamily="34" charset="0"/>
              </a:rPr>
              <a:t>Notasi</a:t>
            </a:r>
          </a:p>
          <a:p>
            <a:pPr algn="ctr"/>
            <a:r>
              <a:rPr lang="en-US" sz="1200">
                <a:latin typeface="Verdana" panose="020B0604030504040204" pitchFamily="34" charset="0"/>
              </a:rPr>
              <a:t>Chen’s</a:t>
            </a:r>
          </a:p>
        </p:txBody>
      </p:sp>
      <p:sp>
        <p:nvSpPr>
          <p:cNvPr id="59417" name="Text Box 40"/>
          <p:cNvSpPr txBox="1">
            <a:spLocks noChangeArrowheads="1"/>
          </p:cNvSpPr>
          <p:nvPr/>
        </p:nvSpPr>
        <p:spPr bwMode="auto">
          <a:xfrm>
            <a:off x="7056438" y="5715000"/>
            <a:ext cx="10017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200">
                <a:latin typeface="Verdana" panose="020B0604030504040204" pitchFamily="34" charset="0"/>
              </a:rPr>
              <a:t>Table hasil</a:t>
            </a:r>
          </a:p>
        </p:txBody>
      </p:sp>
    </p:spTree>
    <p:extLst>
      <p:ext uri="{BB962C8B-B14F-4D97-AF65-F5344CB8AC3E}">
        <p14:creationId xmlns:p14="http://schemas.microsoft.com/office/powerpoint/2010/main" val="79424305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1) Pendahuluan </a:t>
            </a:r>
            <a:r>
              <a:rPr lang="id-ID" dirty="0" smtClean="0"/>
              <a:t>Sistem Basis Data</a:t>
            </a:r>
            <a:endParaRPr lang="id-ID" dirty="0"/>
          </a:p>
        </p:txBody>
      </p:sp>
      <p:sp>
        <p:nvSpPr>
          <p:cNvPr id="3" name="Text Placeholder 2"/>
          <p:cNvSpPr>
            <a:spLocks noGrp="1"/>
          </p:cNvSpPr>
          <p:nvPr>
            <p:ph type="body" idx="1"/>
          </p:nvPr>
        </p:nvSpPr>
        <p:spPr/>
        <p:txBody>
          <a:bodyPr>
            <a:normAutofit/>
          </a:bodyPr>
          <a:lstStyle/>
          <a:p>
            <a:pPr marL="457200" indent="-457200">
              <a:buFont typeface="+mj-lt"/>
              <a:buAutoNum type="alphaLcParenR"/>
            </a:pPr>
            <a:endParaRPr lang="id-ID" dirty="0"/>
          </a:p>
        </p:txBody>
      </p:sp>
    </p:spTree>
    <p:extLst>
      <p:ext uri="{BB962C8B-B14F-4D97-AF65-F5344CB8AC3E}">
        <p14:creationId xmlns:p14="http://schemas.microsoft.com/office/powerpoint/2010/main" val="2576478147"/>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784412" y="314326"/>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RELASI PADA NOTASI CROW’S FOOT</a:t>
            </a:r>
          </a:p>
        </p:txBody>
      </p:sp>
      <p:sp>
        <p:nvSpPr>
          <p:cNvPr id="60419" name="Line 4"/>
          <p:cNvSpPr>
            <a:spLocks noChangeShapeType="1"/>
          </p:cNvSpPr>
          <p:nvPr/>
        </p:nvSpPr>
        <p:spPr bwMode="auto">
          <a:xfrm flipH="1">
            <a:off x="4244975" y="1981200"/>
            <a:ext cx="1219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60420" name="Line 5"/>
          <p:cNvSpPr>
            <a:spLocks noChangeShapeType="1"/>
          </p:cNvSpPr>
          <p:nvPr/>
        </p:nvSpPr>
        <p:spPr bwMode="auto">
          <a:xfrm flipH="1">
            <a:off x="3025775" y="1981200"/>
            <a:ext cx="121920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60421" name="Line 6"/>
          <p:cNvSpPr>
            <a:spLocks noChangeShapeType="1"/>
          </p:cNvSpPr>
          <p:nvPr/>
        </p:nvSpPr>
        <p:spPr bwMode="auto">
          <a:xfrm flipH="1">
            <a:off x="5311775" y="1828800"/>
            <a:ext cx="1524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60422" name="Line 7"/>
          <p:cNvSpPr>
            <a:spLocks noChangeShapeType="1"/>
          </p:cNvSpPr>
          <p:nvPr/>
        </p:nvSpPr>
        <p:spPr bwMode="auto">
          <a:xfrm flipH="1" flipV="1">
            <a:off x="5311775" y="1981200"/>
            <a:ext cx="1524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60423" name="Line 8"/>
          <p:cNvSpPr>
            <a:spLocks noChangeShapeType="1"/>
          </p:cNvSpPr>
          <p:nvPr/>
        </p:nvSpPr>
        <p:spPr bwMode="auto">
          <a:xfrm flipH="1">
            <a:off x="4244975" y="2971800"/>
            <a:ext cx="121920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60424" name="Line 9"/>
          <p:cNvSpPr>
            <a:spLocks noChangeShapeType="1"/>
          </p:cNvSpPr>
          <p:nvPr/>
        </p:nvSpPr>
        <p:spPr bwMode="auto">
          <a:xfrm flipH="1">
            <a:off x="3025775" y="2971800"/>
            <a:ext cx="121920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60425" name="Line 10"/>
          <p:cNvSpPr>
            <a:spLocks noChangeShapeType="1"/>
          </p:cNvSpPr>
          <p:nvPr/>
        </p:nvSpPr>
        <p:spPr bwMode="auto">
          <a:xfrm flipH="1">
            <a:off x="5311775" y="2819400"/>
            <a:ext cx="1524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60426" name="Line 11"/>
          <p:cNvSpPr>
            <a:spLocks noChangeShapeType="1"/>
          </p:cNvSpPr>
          <p:nvPr/>
        </p:nvSpPr>
        <p:spPr bwMode="auto">
          <a:xfrm flipH="1" flipV="1">
            <a:off x="5311775" y="2971800"/>
            <a:ext cx="15240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60427" name="Text Box 12"/>
          <p:cNvSpPr txBox="1">
            <a:spLocks noChangeArrowheads="1"/>
          </p:cNvSpPr>
          <p:nvPr/>
        </p:nvSpPr>
        <p:spPr bwMode="auto">
          <a:xfrm>
            <a:off x="5768975" y="1676400"/>
            <a:ext cx="301148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400">
                <a:latin typeface="Verdana" panose="020B0604030504040204" pitchFamily="34" charset="0"/>
              </a:rPr>
              <a:t>Satu ke banyak / One to many</a:t>
            </a:r>
          </a:p>
          <a:p>
            <a:r>
              <a:rPr lang="en-US" sz="1400">
                <a:latin typeface="Verdana" panose="020B0604030504040204" pitchFamily="34" charset="0"/>
              </a:rPr>
              <a:t>Foreign Key bersifat mandatory</a:t>
            </a:r>
          </a:p>
        </p:txBody>
      </p:sp>
      <p:grpSp>
        <p:nvGrpSpPr>
          <p:cNvPr id="60428" name="Group 13"/>
          <p:cNvGrpSpPr>
            <a:grpSpLocks/>
          </p:cNvGrpSpPr>
          <p:nvPr/>
        </p:nvGrpSpPr>
        <p:grpSpPr bwMode="auto">
          <a:xfrm>
            <a:off x="6172200" y="4038600"/>
            <a:ext cx="1371600" cy="1295400"/>
            <a:chOff x="4224" y="2592"/>
            <a:chExt cx="864" cy="816"/>
          </a:xfrm>
        </p:grpSpPr>
        <p:sp>
          <p:nvSpPr>
            <p:cNvPr id="60445" name="Rectangle 14"/>
            <p:cNvSpPr>
              <a:spLocks noChangeArrowheads="1"/>
            </p:cNvSpPr>
            <p:nvPr/>
          </p:nvSpPr>
          <p:spPr bwMode="auto">
            <a:xfrm>
              <a:off x="4224" y="2592"/>
              <a:ext cx="864" cy="816"/>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400">
                  <a:latin typeface="Verdana" panose="020B0604030504040204" pitchFamily="34" charset="0"/>
                </a:rPr>
                <a:t>* ID</a:t>
              </a:r>
            </a:p>
            <a:p>
              <a:r>
                <a:rPr lang="en-US" sz="1400">
                  <a:latin typeface="Verdana" panose="020B0604030504040204" pitchFamily="34" charset="0"/>
                </a:rPr>
                <a:t>o NAME</a:t>
              </a:r>
            </a:p>
            <a:p>
              <a:r>
                <a:rPr lang="en-US" sz="1400">
                  <a:latin typeface="Verdana" panose="020B0604030504040204" pitchFamily="34" charset="0"/>
                </a:rPr>
                <a:t>o EMP_ID</a:t>
              </a:r>
              <a:endParaRPr lang="en-US" sz="2000">
                <a:latin typeface="Verdana" panose="020B0604030504040204" pitchFamily="34" charset="0"/>
              </a:endParaRPr>
            </a:p>
          </p:txBody>
        </p:sp>
        <p:sp>
          <p:nvSpPr>
            <p:cNvPr id="60446" name="Rectangle 15"/>
            <p:cNvSpPr>
              <a:spLocks noChangeArrowheads="1"/>
            </p:cNvSpPr>
            <p:nvPr/>
          </p:nvSpPr>
          <p:spPr bwMode="auto">
            <a:xfrm>
              <a:off x="4224" y="2592"/>
              <a:ext cx="864" cy="19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600">
                  <a:solidFill>
                    <a:srgbClr val="FFFFCC"/>
                  </a:solidFill>
                  <a:latin typeface="Verdana" panose="020B0604030504040204" pitchFamily="34" charset="0"/>
                </a:rPr>
                <a:t>ADDRESS</a:t>
              </a:r>
              <a:endParaRPr lang="en-US" sz="2000">
                <a:latin typeface="Times New Roman" panose="02020603050405020304" pitchFamily="18" charset="0"/>
              </a:endParaRPr>
            </a:p>
          </p:txBody>
        </p:sp>
      </p:grpSp>
      <p:sp>
        <p:nvSpPr>
          <p:cNvPr id="60429" name="Line 16"/>
          <p:cNvSpPr>
            <a:spLocks noChangeShapeType="1"/>
          </p:cNvSpPr>
          <p:nvPr/>
        </p:nvSpPr>
        <p:spPr bwMode="auto">
          <a:xfrm rot="-5400000">
            <a:off x="5064125" y="4391025"/>
            <a:ext cx="0" cy="68580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60430" name="Line 17"/>
          <p:cNvSpPr>
            <a:spLocks noChangeShapeType="1"/>
          </p:cNvSpPr>
          <p:nvPr/>
        </p:nvSpPr>
        <p:spPr bwMode="auto">
          <a:xfrm rot="-5400000">
            <a:off x="5826125" y="4391025"/>
            <a:ext cx="0" cy="68580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60431" name="Line 18"/>
          <p:cNvSpPr>
            <a:spLocks noChangeShapeType="1"/>
          </p:cNvSpPr>
          <p:nvPr/>
        </p:nvSpPr>
        <p:spPr bwMode="auto">
          <a:xfrm rot="16200000" flipV="1">
            <a:off x="5967413" y="4697413"/>
            <a:ext cx="15240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60432" name="Line 19"/>
          <p:cNvSpPr>
            <a:spLocks noChangeShapeType="1"/>
          </p:cNvSpPr>
          <p:nvPr/>
        </p:nvSpPr>
        <p:spPr bwMode="auto">
          <a:xfrm rot="-5400000" flipH="1" flipV="1">
            <a:off x="5980113" y="4532313"/>
            <a:ext cx="15240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grpSp>
        <p:nvGrpSpPr>
          <p:cNvPr id="60433" name="Group 20"/>
          <p:cNvGrpSpPr>
            <a:grpSpLocks/>
          </p:cNvGrpSpPr>
          <p:nvPr/>
        </p:nvGrpSpPr>
        <p:grpSpPr bwMode="auto">
          <a:xfrm>
            <a:off x="3352800" y="4038600"/>
            <a:ext cx="1371600" cy="1295400"/>
            <a:chOff x="4224" y="960"/>
            <a:chExt cx="864" cy="816"/>
          </a:xfrm>
        </p:grpSpPr>
        <p:sp>
          <p:nvSpPr>
            <p:cNvPr id="60443" name="Rectangle 21"/>
            <p:cNvSpPr>
              <a:spLocks noChangeArrowheads="1"/>
            </p:cNvSpPr>
            <p:nvPr/>
          </p:nvSpPr>
          <p:spPr bwMode="auto">
            <a:xfrm>
              <a:off x="4224" y="960"/>
              <a:ext cx="864" cy="816"/>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400">
                  <a:latin typeface="Verdana" panose="020B0604030504040204" pitchFamily="34" charset="0"/>
                </a:rPr>
                <a:t>* ID</a:t>
              </a:r>
            </a:p>
            <a:p>
              <a:r>
                <a:rPr lang="en-US" sz="1400">
                  <a:latin typeface="Verdana" panose="020B0604030504040204" pitchFamily="34" charset="0"/>
                </a:rPr>
                <a:t>o NAME</a:t>
              </a:r>
              <a:endParaRPr lang="en-US" sz="2000">
                <a:latin typeface="Verdana" panose="020B0604030504040204" pitchFamily="34" charset="0"/>
              </a:endParaRPr>
            </a:p>
          </p:txBody>
        </p:sp>
        <p:sp>
          <p:nvSpPr>
            <p:cNvPr id="60444" name="Rectangle 22"/>
            <p:cNvSpPr>
              <a:spLocks noChangeArrowheads="1"/>
            </p:cNvSpPr>
            <p:nvPr/>
          </p:nvSpPr>
          <p:spPr bwMode="auto">
            <a:xfrm>
              <a:off x="4224" y="960"/>
              <a:ext cx="864" cy="19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600">
                  <a:solidFill>
                    <a:srgbClr val="FFFFCC"/>
                  </a:solidFill>
                  <a:latin typeface="Verdana" panose="020B0604030504040204" pitchFamily="34" charset="0"/>
                </a:rPr>
                <a:t>EMPLOYEE</a:t>
              </a:r>
              <a:endParaRPr lang="en-US" sz="2000">
                <a:latin typeface="Times New Roman" panose="02020603050405020304" pitchFamily="18" charset="0"/>
              </a:endParaRPr>
            </a:p>
          </p:txBody>
        </p:sp>
      </p:grpSp>
      <p:sp>
        <p:nvSpPr>
          <p:cNvPr id="60434" name="Text Box 23"/>
          <p:cNvSpPr txBox="1">
            <a:spLocks noChangeArrowheads="1"/>
          </p:cNvSpPr>
          <p:nvPr/>
        </p:nvSpPr>
        <p:spPr bwMode="auto">
          <a:xfrm>
            <a:off x="5768975" y="2667000"/>
            <a:ext cx="293846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r>
              <a:rPr lang="en-US" sz="1400">
                <a:latin typeface="Verdana" panose="020B0604030504040204" pitchFamily="34" charset="0"/>
              </a:rPr>
              <a:t>Satu ke banyak / One to many</a:t>
            </a:r>
          </a:p>
          <a:p>
            <a:r>
              <a:rPr lang="en-US" sz="1400">
                <a:latin typeface="Verdana" panose="020B0604030504040204" pitchFamily="34" charset="0"/>
              </a:rPr>
              <a:t>Foreign Key bersifat optional</a:t>
            </a:r>
          </a:p>
        </p:txBody>
      </p:sp>
      <p:sp>
        <p:nvSpPr>
          <p:cNvPr id="60435" name="AutoShape 24"/>
          <p:cNvSpPr>
            <a:spLocks noChangeArrowheads="1"/>
          </p:cNvSpPr>
          <p:nvPr/>
        </p:nvSpPr>
        <p:spPr bwMode="auto">
          <a:xfrm>
            <a:off x="1219200" y="1905000"/>
            <a:ext cx="1371600" cy="990600"/>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600" b="1">
                <a:latin typeface="Verdana" panose="020B0604030504040204" pitchFamily="34" charset="0"/>
              </a:rPr>
              <a:t>EMPLOYEE</a:t>
            </a:r>
            <a:endParaRPr lang="en-US" sz="1600">
              <a:latin typeface="Verdana" panose="020B0604030504040204" pitchFamily="34" charset="0"/>
            </a:endParaRPr>
          </a:p>
          <a:p>
            <a:pPr algn="ctr"/>
            <a:endParaRPr lang="en-US" sz="1600">
              <a:latin typeface="Verdana" panose="020B0604030504040204" pitchFamily="34" charset="0"/>
            </a:endParaRPr>
          </a:p>
          <a:p>
            <a:pPr algn="ctr"/>
            <a:endParaRPr lang="en-US" sz="1600">
              <a:latin typeface="Verdana" panose="020B0604030504040204" pitchFamily="34" charset="0"/>
            </a:endParaRPr>
          </a:p>
        </p:txBody>
      </p:sp>
      <p:sp>
        <p:nvSpPr>
          <p:cNvPr id="60436" name="Line 25"/>
          <p:cNvSpPr>
            <a:spLocks noChangeShapeType="1"/>
          </p:cNvSpPr>
          <p:nvPr/>
        </p:nvSpPr>
        <p:spPr bwMode="auto">
          <a:xfrm>
            <a:off x="1892300" y="2895600"/>
            <a:ext cx="0" cy="68580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60437" name="Line 26"/>
          <p:cNvSpPr>
            <a:spLocks noChangeShapeType="1"/>
          </p:cNvSpPr>
          <p:nvPr/>
        </p:nvSpPr>
        <p:spPr bwMode="auto">
          <a:xfrm>
            <a:off x="1892300" y="3657600"/>
            <a:ext cx="0" cy="68580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60438" name="Line 27"/>
          <p:cNvSpPr>
            <a:spLocks noChangeShapeType="1"/>
          </p:cNvSpPr>
          <p:nvPr/>
        </p:nvSpPr>
        <p:spPr bwMode="auto">
          <a:xfrm flipV="1">
            <a:off x="1739900" y="4102100"/>
            <a:ext cx="15240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60439" name="Line 28"/>
          <p:cNvSpPr>
            <a:spLocks noChangeShapeType="1"/>
          </p:cNvSpPr>
          <p:nvPr/>
        </p:nvSpPr>
        <p:spPr bwMode="auto">
          <a:xfrm flipH="1" flipV="1">
            <a:off x="1905000" y="4114800"/>
            <a:ext cx="152400"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60440" name="Text Box 29"/>
          <p:cNvSpPr txBox="1">
            <a:spLocks noChangeArrowheads="1"/>
          </p:cNvSpPr>
          <p:nvPr/>
        </p:nvSpPr>
        <p:spPr bwMode="auto">
          <a:xfrm>
            <a:off x="1371600" y="2260600"/>
            <a:ext cx="774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nSpc>
                <a:spcPct val="125000"/>
              </a:lnSpc>
            </a:pPr>
            <a:r>
              <a:rPr lang="en-US" sz="1200">
                <a:latin typeface="Verdana" panose="020B0604030504040204" pitchFamily="34" charset="0"/>
              </a:rPr>
              <a:t>* ID</a:t>
            </a:r>
          </a:p>
          <a:p>
            <a:pPr>
              <a:lnSpc>
                <a:spcPct val="125000"/>
              </a:lnSpc>
            </a:pPr>
            <a:r>
              <a:rPr lang="en-US" sz="1200">
                <a:latin typeface="Verdana" panose="020B0604030504040204" pitchFamily="34" charset="0"/>
              </a:rPr>
              <a:t>o NAME</a:t>
            </a:r>
          </a:p>
        </p:txBody>
      </p:sp>
      <p:sp>
        <p:nvSpPr>
          <p:cNvPr id="60441" name="AutoShape 30"/>
          <p:cNvSpPr>
            <a:spLocks noChangeArrowheads="1"/>
          </p:cNvSpPr>
          <p:nvPr/>
        </p:nvSpPr>
        <p:spPr bwMode="auto">
          <a:xfrm>
            <a:off x="1219200" y="4343400"/>
            <a:ext cx="1371600" cy="990600"/>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a:r>
              <a:rPr lang="en-US" sz="1600" b="1">
                <a:latin typeface="Verdana" panose="020B0604030504040204" pitchFamily="34" charset="0"/>
              </a:rPr>
              <a:t>ADDRESS</a:t>
            </a:r>
            <a:endParaRPr lang="en-US" sz="1600">
              <a:latin typeface="Verdana" panose="020B0604030504040204" pitchFamily="34" charset="0"/>
            </a:endParaRPr>
          </a:p>
          <a:p>
            <a:pPr algn="ctr"/>
            <a:endParaRPr lang="en-US" sz="1600">
              <a:latin typeface="Verdana" panose="020B0604030504040204" pitchFamily="34" charset="0"/>
            </a:endParaRPr>
          </a:p>
          <a:p>
            <a:pPr algn="ctr"/>
            <a:endParaRPr lang="en-US" sz="1600">
              <a:latin typeface="Verdana" panose="020B0604030504040204" pitchFamily="34" charset="0"/>
            </a:endParaRPr>
          </a:p>
        </p:txBody>
      </p:sp>
      <p:sp>
        <p:nvSpPr>
          <p:cNvPr id="60442" name="Text Box 31"/>
          <p:cNvSpPr txBox="1">
            <a:spLocks noChangeArrowheads="1"/>
          </p:cNvSpPr>
          <p:nvPr/>
        </p:nvSpPr>
        <p:spPr bwMode="auto">
          <a:xfrm>
            <a:off x="1371600" y="4724400"/>
            <a:ext cx="6873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nSpc>
                <a:spcPct val="125000"/>
              </a:lnSpc>
            </a:pPr>
            <a:r>
              <a:rPr lang="en-US" sz="1200">
                <a:latin typeface="Verdana" panose="020B0604030504040204" pitchFamily="34" charset="0"/>
              </a:rPr>
              <a:t>* ID</a:t>
            </a:r>
          </a:p>
          <a:p>
            <a:pPr>
              <a:lnSpc>
                <a:spcPct val="125000"/>
              </a:lnSpc>
            </a:pPr>
            <a:r>
              <a:rPr lang="en-US" sz="1200">
                <a:latin typeface="Verdana" panose="020B0604030504040204" pitchFamily="34" charset="0"/>
              </a:rPr>
              <a:t>o CITY</a:t>
            </a:r>
          </a:p>
        </p:txBody>
      </p:sp>
    </p:spTree>
    <p:extLst>
      <p:ext uri="{BB962C8B-B14F-4D97-AF65-F5344CB8AC3E}">
        <p14:creationId xmlns:p14="http://schemas.microsoft.com/office/powerpoint/2010/main" val="43309260"/>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ChangeArrowheads="1"/>
          </p:cNvSpPr>
          <p:nvPr/>
        </p:nvSpPr>
        <p:spPr bwMode="auto">
          <a:xfrm>
            <a:off x="582706" y="103095"/>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000" b="1" dirty="0">
                <a:solidFill>
                  <a:srgbClr val="000000"/>
                </a:solidFill>
                <a:latin typeface="Agency FB" panose="020B0503020202020204" pitchFamily="34" charset="0"/>
              </a:rPr>
              <a:t>CONTOH ERD DENGAN NOTASI CROW’S FOOT</a:t>
            </a:r>
          </a:p>
        </p:txBody>
      </p:sp>
      <p:graphicFrame>
        <p:nvGraphicFramePr>
          <p:cNvPr id="10242" name="Object 31"/>
          <p:cNvGraphicFramePr>
            <a:graphicFrameLocks noGrp="1" noChangeAspect="1"/>
          </p:cNvGraphicFramePr>
          <p:nvPr>
            <p:ph/>
          </p:nvPr>
        </p:nvGraphicFramePr>
        <p:xfrm>
          <a:off x="188258" y="1093695"/>
          <a:ext cx="8686800" cy="5558949"/>
        </p:xfrm>
        <a:graphic>
          <a:graphicData uri="http://schemas.openxmlformats.org/presentationml/2006/ole">
            <mc:AlternateContent xmlns:mc="http://schemas.openxmlformats.org/markup-compatibility/2006">
              <mc:Choice xmlns:v="urn:schemas-microsoft-com:vml" Requires="v">
                <p:oleObj spid="_x0000_s9225" name="Image" r:id="rId4" imgW="14709953" imgH="13161569" progId="Photoshop.Image.7">
                  <p:embed/>
                </p:oleObj>
              </mc:Choice>
              <mc:Fallback>
                <p:oleObj name="Image" r:id="rId4" imgW="14709953" imgH="13161569" progId="Photoshop.Image.7">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258" y="1093695"/>
                        <a:ext cx="8686800" cy="555894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093123991"/>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ChangeArrowheads="1"/>
          </p:cNvSpPr>
          <p:nvPr/>
        </p:nvSpPr>
        <p:spPr bwMode="auto">
          <a:xfrm>
            <a:off x="676835" y="345142"/>
            <a:ext cx="754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defTabSz="449263"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buClr>
                <a:srgbClr val="000099"/>
              </a:buClr>
              <a:buSzPct val="100000"/>
              <a:buFont typeface="Arial" panose="020B0604020202020204" pitchFamily="34" charset="0"/>
              <a:buNone/>
            </a:pPr>
            <a:r>
              <a:rPr lang="en-US" sz="4400" b="1" dirty="0">
                <a:solidFill>
                  <a:srgbClr val="000000"/>
                </a:solidFill>
                <a:latin typeface="Agency FB" panose="020B0503020202020204" pitchFamily="34" charset="0"/>
              </a:rPr>
              <a:t>CONTOH ERD RUMAH SAKIT SEDERHANA</a:t>
            </a:r>
          </a:p>
        </p:txBody>
      </p:sp>
      <p:graphicFrame>
        <p:nvGraphicFramePr>
          <p:cNvPr id="11266" name="Object 31"/>
          <p:cNvGraphicFramePr>
            <a:graphicFrameLocks noGrp="1" noChangeAspect="1"/>
          </p:cNvGraphicFramePr>
          <p:nvPr>
            <p:ph/>
          </p:nvPr>
        </p:nvGraphicFramePr>
        <p:xfrm>
          <a:off x="1143000" y="1752600"/>
          <a:ext cx="6967538" cy="3871913"/>
        </p:xfrm>
        <a:graphic>
          <a:graphicData uri="http://schemas.openxmlformats.org/presentationml/2006/ole">
            <mc:AlternateContent xmlns:mc="http://schemas.openxmlformats.org/markup-compatibility/2006">
              <mc:Choice xmlns:v="urn:schemas-microsoft-com:vml" Requires="v">
                <p:oleObj spid="_x0000_s10249" name="Image" r:id="rId4" imgW="6968033" imgH="3871265" progId="Photoshop.Image.7">
                  <p:embed/>
                </p:oleObj>
              </mc:Choice>
              <mc:Fallback>
                <p:oleObj name="Image" r:id="rId4" imgW="6968033" imgH="3871265" progId="Photoshop.Image.7">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752600"/>
                        <a:ext cx="6967538" cy="3871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05618651"/>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4" name="Line 106"/>
          <p:cNvSpPr>
            <a:spLocks noChangeShapeType="1"/>
          </p:cNvSpPr>
          <p:nvPr/>
        </p:nvSpPr>
        <p:spPr bwMode="auto">
          <a:xfrm flipV="1">
            <a:off x="6400800" y="2438400"/>
            <a:ext cx="457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2150" name="Freeform 102"/>
          <p:cNvSpPr>
            <a:spLocks/>
          </p:cNvSpPr>
          <p:nvPr/>
        </p:nvSpPr>
        <p:spPr bwMode="auto">
          <a:xfrm flipH="1">
            <a:off x="6119813" y="1524000"/>
            <a:ext cx="74612" cy="1219200"/>
          </a:xfrm>
          <a:custGeom>
            <a:avLst/>
            <a:gdLst>
              <a:gd name="T0" fmla="*/ 0 w 1"/>
              <a:gd name="T1" fmla="*/ 2147483646 h 627"/>
              <a:gd name="T2" fmla="*/ 0 w 1"/>
              <a:gd name="T3" fmla="*/ 0 h 627"/>
              <a:gd name="T4" fmla="*/ 0 60000 65536"/>
              <a:gd name="T5" fmla="*/ 0 60000 65536"/>
              <a:gd name="T6" fmla="*/ 0 w 1"/>
              <a:gd name="T7" fmla="*/ 0 h 627"/>
              <a:gd name="T8" fmla="*/ 1 w 1"/>
              <a:gd name="T9" fmla="*/ 627 h 627"/>
            </a:gdLst>
            <a:ahLst/>
            <a:cxnLst>
              <a:cxn ang="T4">
                <a:pos x="T0" y="T1"/>
              </a:cxn>
              <a:cxn ang="T5">
                <a:pos x="T2" y="T3"/>
              </a:cxn>
            </a:cxnLst>
            <a:rect l="T6" t="T7" r="T8" b="T9"/>
            <a:pathLst>
              <a:path w="1" h="627">
                <a:moveTo>
                  <a:pt x="0" y="627"/>
                </a:move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2145" name="Freeform 97"/>
          <p:cNvSpPr>
            <a:spLocks/>
          </p:cNvSpPr>
          <p:nvPr/>
        </p:nvSpPr>
        <p:spPr bwMode="auto">
          <a:xfrm>
            <a:off x="5562600" y="2590800"/>
            <a:ext cx="419100" cy="304800"/>
          </a:xfrm>
          <a:custGeom>
            <a:avLst/>
            <a:gdLst>
              <a:gd name="T0" fmla="*/ 0 w 264"/>
              <a:gd name="T1" fmla="*/ 0 h 192"/>
              <a:gd name="T2" fmla="*/ 2147483646 w 264"/>
              <a:gd name="T3" fmla="*/ 2147483646 h 192"/>
              <a:gd name="T4" fmla="*/ 2147483646 w 264"/>
              <a:gd name="T5" fmla="*/ 2147483646 h 192"/>
              <a:gd name="T6" fmla="*/ 0 60000 65536"/>
              <a:gd name="T7" fmla="*/ 0 60000 65536"/>
              <a:gd name="T8" fmla="*/ 0 60000 65536"/>
              <a:gd name="T9" fmla="*/ 0 w 264"/>
              <a:gd name="T10" fmla="*/ 0 h 192"/>
              <a:gd name="T11" fmla="*/ 264 w 264"/>
              <a:gd name="T12" fmla="*/ 192 h 192"/>
            </a:gdLst>
            <a:ahLst/>
            <a:cxnLst>
              <a:cxn ang="T6">
                <a:pos x="T0" y="T1"/>
              </a:cxn>
              <a:cxn ang="T7">
                <a:pos x="T2" y="T3"/>
              </a:cxn>
              <a:cxn ang="T8">
                <a:pos x="T4" y="T5"/>
              </a:cxn>
            </a:cxnLst>
            <a:rect l="T9" t="T10" r="T11" b="T12"/>
            <a:pathLst>
              <a:path w="264" h="192">
                <a:moveTo>
                  <a:pt x="0" y="0"/>
                </a:moveTo>
                <a:lnTo>
                  <a:pt x="264" y="80"/>
                </a:lnTo>
                <a:lnTo>
                  <a:pt x="32" y="19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2142" name="Line 94"/>
          <p:cNvSpPr>
            <a:spLocks noChangeShapeType="1"/>
          </p:cNvSpPr>
          <p:nvPr/>
        </p:nvSpPr>
        <p:spPr bwMode="auto">
          <a:xfrm flipH="1" flipV="1">
            <a:off x="2692400" y="39624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2098" name="Freeform 50"/>
          <p:cNvSpPr>
            <a:spLocks/>
          </p:cNvSpPr>
          <p:nvPr/>
        </p:nvSpPr>
        <p:spPr bwMode="auto">
          <a:xfrm flipH="1">
            <a:off x="1076325" y="4024313"/>
            <a:ext cx="2819400" cy="1524000"/>
          </a:xfrm>
          <a:custGeom>
            <a:avLst/>
            <a:gdLst>
              <a:gd name="T0" fmla="*/ 2147483646 w 1872"/>
              <a:gd name="T1" fmla="*/ 0 h 960"/>
              <a:gd name="T2" fmla="*/ 2147483646 w 1872"/>
              <a:gd name="T3" fmla="*/ 2147483646 h 960"/>
              <a:gd name="T4" fmla="*/ 0 w 1872"/>
              <a:gd name="T5" fmla="*/ 2147483646 h 960"/>
              <a:gd name="T6" fmla="*/ 0 60000 65536"/>
              <a:gd name="T7" fmla="*/ 0 60000 65536"/>
              <a:gd name="T8" fmla="*/ 0 60000 65536"/>
              <a:gd name="T9" fmla="*/ 0 w 1872"/>
              <a:gd name="T10" fmla="*/ 0 h 960"/>
              <a:gd name="T11" fmla="*/ 1872 w 1872"/>
              <a:gd name="T12" fmla="*/ 960 h 960"/>
            </a:gdLst>
            <a:ahLst/>
            <a:cxnLst>
              <a:cxn ang="T6">
                <a:pos x="T0" y="T1"/>
              </a:cxn>
              <a:cxn ang="T7">
                <a:pos x="T2" y="T3"/>
              </a:cxn>
              <a:cxn ang="T8">
                <a:pos x="T4" y="T5"/>
              </a:cxn>
            </a:cxnLst>
            <a:rect l="T9" t="T10" r="T11" b="T12"/>
            <a:pathLst>
              <a:path w="1872" h="960">
                <a:moveTo>
                  <a:pt x="1872" y="0"/>
                </a:moveTo>
                <a:lnTo>
                  <a:pt x="1872" y="960"/>
                </a:lnTo>
                <a:lnTo>
                  <a:pt x="0" y="96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2095" name="Freeform 47"/>
          <p:cNvSpPr>
            <a:spLocks/>
          </p:cNvSpPr>
          <p:nvPr/>
        </p:nvSpPr>
        <p:spPr bwMode="auto">
          <a:xfrm>
            <a:off x="4873625" y="4038600"/>
            <a:ext cx="3027363" cy="1524000"/>
          </a:xfrm>
          <a:custGeom>
            <a:avLst/>
            <a:gdLst>
              <a:gd name="T0" fmla="*/ 2147483646 w 1872"/>
              <a:gd name="T1" fmla="*/ 0 h 960"/>
              <a:gd name="T2" fmla="*/ 2147483646 w 1872"/>
              <a:gd name="T3" fmla="*/ 2147483646 h 960"/>
              <a:gd name="T4" fmla="*/ 0 w 1872"/>
              <a:gd name="T5" fmla="*/ 2147483646 h 960"/>
              <a:gd name="T6" fmla="*/ 0 60000 65536"/>
              <a:gd name="T7" fmla="*/ 0 60000 65536"/>
              <a:gd name="T8" fmla="*/ 0 60000 65536"/>
              <a:gd name="T9" fmla="*/ 0 w 1872"/>
              <a:gd name="T10" fmla="*/ 0 h 960"/>
              <a:gd name="T11" fmla="*/ 1872 w 1872"/>
              <a:gd name="T12" fmla="*/ 960 h 960"/>
            </a:gdLst>
            <a:ahLst/>
            <a:cxnLst>
              <a:cxn ang="T6">
                <a:pos x="T0" y="T1"/>
              </a:cxn>
              <a:cxn ang="T7">
                <a:pos x="T2" y="T3"/>
              </a:cxn>
              <a:cxn ang="T8">
                <a:pos x="T4" y="T5"/>
              </a:cxn>
            </a:cxnLst>
            <a:rect l="T9" t="T10" r="T11" b="T12"/>
            <a:pathLst>
              <a:path w="1872" h="960">
                <a:moveTo>
                  <a:pt x="1872" y="0"/>
                </a:moveTo>
                <a:lnTo>
                  <a:pt x="1872" y="960"/>
                </a:lnTo>
                <a:lnTo>
                  <a:pt x="0" y="96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2053" name="Line 5"/>
          <p:cNvSpPr>
            <a:spLocks noChangeShapeType="1"/>
          </p:cNvSpPr>
          <p:nvPr/>
        </p:nvSpPr>
        <p:spPr bwMode="auto">
          <a:xfrm>
            <a:off x="1571625" y="3870325"/>
            <a:ext cx="5943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2054" name="Freeform 6"/>
          <p:cNvSpPr>
            <a:spLocks/>
          </p:cNvSpPr>
          <p:nvPr/>
        </p:nvSpPr>
        <p:spPr bwMode="auto">
          <a:xfrm>
            <a:off x="5867400" y="2209800"/>
            <a:ext cx="695325" cy="349250"/>
          </a:xfrm>
          <a:custGeom>
            <a:avLst/>
            <a:gdLst>
              <a:gd name="T0" fmla="*/ 0 w 1095"/>
              <a:gd name="T1" fmla="*/ 2147483646 h 549"/>
              <a:gd name="T2" fmla="*/ 2147483646 w 1095"/>
              <a:gd name="T3" fmla="*/ 2147483646 h 549"/>
              <a:gd name="T4" fmla="*/ 2147483646 w 1095"/>
              <a:gd name="T5" fmla="*/ 0 h 549"/>
              <a:gd name="T6" fmla="*/ 0 60000 65536"/>
              <a:gd name="T7" fmla="*/ 0 60000 65536"/>
              <a:gd name="T8" fmla="*/ 0 60000 65536"/>
              <a:gd name="T9" fmla="*/ 0 w 1095"/>
              <a:gd name="T10" fmla="*/ 0 h 549"/>
              <a:gd name="T11" fmla="*/ 1095 w 1095"/>
              <a:gd name="T12" fmla="*/ 549 h 549"/>
            </a:gdLst>
            <a:ahLst/>
            <a:cxnLst>
              <a:cxn ang="T6">
                <a:pos x="T0" y="T1"/>
              </a:cxn>
              <a:cxn ang="T7">
                <a:pos x="T2" y="T3"/>
              </a:cxn>
              <a:cxn ang="T8">
                <a:pos x="T4" y="T5"/>
              </a:cxn>
            </a:cxnLst>
            <a:rect l="T9" t="T10" r="T11" b="T12"/>
            <a:pathLst>
              <a:path w="1095" h="549">
                <a:moveTo>
                  <a:pt x="0" y="39"/>
                </a:moveTo>
                <a:lnTo>
                  <a:pt x="555" y="549"/>
                </a:lnTo>
                <a:lnTo>
                  <a:pt x="1095"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2055" name="Freeform 7"/>
          <p:cNvSpPr>
            <a:spLocks/>
          </p:cNvSpPr>
          <p:nvPr/>
        </p:nvSpPr>
        <p:spPr bwMode="auto">
          <a:xfrm>
            <a:off x="4343400" y="2743200"/>
            <a:ext cx="3429000" cy="995363"/>
          </a:xfrm>
          <a:custGeom>
            <a:avLst/>
            <a:gdLst>
              <a:gd name="T0" fmla="*/ 0 w 2262"/>
              <a:gd name="T1" fmla="*/ 2147483646 h 723"/>
              <a:gd name="T2" fmla="*/ 0 w 2262"/>
              <a:gd name="T3" fmla="*/ 0 h 723"/>
              <a:gd name="T4" fmla="*/ 2147483646 w 2262"/>
              <a:gd name="T5" fmla="*/ 0 h 723"/>
              <a:gd name="T6" fmla="*/ 2147483646 w 2262"/>
              <a:gd name="T7" fmla="*/ 2147483646 h 723"/>
              <a:gd name="T8" fmla="*/ 0 60000 65536"/>
              <a:gd name="T9" fmla="*/ 0 60000 65536"/>
              <a:gd name="T10" fmla="*/ 0 60000 65536"/>
              <a:gd name="T11" fmla="*/ 0 60000 65536"/>
              <a:gd name="T12" fmla="*/ 0 w 2262"/>
              <a:gd name="T13" fmla="*/ 0 h 723"/>
              <a:gd name="T14" fmla="*/ 2262 w 2262"/>
              <a:gd name="T15" fmla="*/ 723 h 723"/>
            </a:gdLst>
            <a:ahLst/>
            <a:cxnLst>
              <a:cxn ang="T8">
                <a:pos x="T0" y="T1"/>
              </a:cxn>
              <a:cxn ang="T9">
                <a:pos x="T2" y="T3"/>
              </a:cxn>
              <a:cxn ang="T10">
                <a:pos x="T4" y="T5"/>
              </a:cxn>
              <a:cxn ang="T11">
                <a:pos x="T6" y="T7"/>
              </a:cxn>
            </a:cxnLst>
            <a:rect l="T12" t="T13" r="T14" b="T15"/>
            <a:pathLst>
              <a:path w="2262" h="723">
                <a:moveTo>
                  <a:pt x="0" y="723"/>
                </a:moveTo>
                <a:lnTo>
                  <a:pt x="0" y="0"/>
                </a:lnTo>
                <a:lnTo>
                  <a:pt x="2262" y="0"/>
                </a:lnTo>
                <a:lnTo>
                  <a:pt x="2262" y="71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2056" name="Line 8"/>
          <p:cNvSpPr>
            <a:spLocks noChangeShapeType="1"/>
          </p:cNvSpPr>
          <p:nvPr/>
        </p:nvSpPr>
        <p:spPr bwMode="auto">
          <a:xfrm>
            <a:off x="4410075" y="5676900"/>
            <a:ext cx="0" cy="314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2058" name="Freeform 10"/>
          <p:cNvSpPr>
            <a:spLocks/>
          </p:cNvSpPr>
          <p:nvPr/>
        </p:nvSpPr>
        <p:spPr bwMode="auto">
          <a:xfrm>
            <a:off x="5848350" y="3514725"/>
            <a:ext cx="695325" cy="361950"/>
          </a:xfrm>
          <a:custGeom>
            <a:avLst/>
            <a:gdLst>
              <a:gd name="T0" fmla="*/ 0 w 1095"/>
              <a:gd name="T1" fmla="*/ 0 h 570"/>
              <a:gd name="T2" fmla="*/ 2147483646 w 1095"/>
              <a:gd name="T3" fmla="*/ 2147483646 h 570"/>
              <a:gd name="T4" fmla="*/ 2147483646 w 1095"/>
              <a:gd name="T5" fmla="*/ 2147483646 h 570"/>
              <a:gd name="T6" fmla="*/ 0 60000 65536"/>
              <a:gd name="T7" fmla="*/ 0 60000 65536"/>
              <a:gd name="T8" fmla="*/ 0 60000 65536"/>
              <a:gd name="T9" fmla="*/ 0 w 1095"/>
              <a:gd name="T10" fmla="*/ 0 h 570"/>
              <a:gd name="T11" fmla="*/ 1095 w 1095"/>
              <a:gd name="T12" fmla="*/ 570 h 570"/>
            </a:gdLst>
            <a:ahLst/>
            <a:cxnLst>
              <a:cxn ang="T6">
                <a:pos x="T0" y="T1"/>
              </a:cxn>
              <a:cxn ang="T7">
                <a:pos x="T2" y="T3"/>
              </a:cxn>
              <a:cxn ang="T8">
                <a:pos x="T4" y="T5"/>
              </a:cxn>
            </a:cxnLst>
            <a:rect l="T9" t="T10" r="T11" b="T12"/>
            <a:pathLst>
              <a:path w="1095" h="570">
                <a:moveTo>
                  <a:pt x="0" y="0"/>
                </a:moveTo>
                <a:lnTo>
                  <a:pt x="555" y="570"/>
                </a:lnTo>
                <a:lnTo>
                  <a:pt x="1095" y="1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2059" name="Freeform 11"/>
          <p:cNvSpPr>
            <a:spLocks/>
          </p:cNvSpPr>
          <p:nvPr/>
        </p:nvSpPr>
        <p:spPr bwMode="auto">
          <a:xfrm>
            <a:off x="2362200" y="3400425"/>
            <a:ext cx="695325" cy="361950"/>
          </a:xfrm>
          <a:custGeom>
            <a:avLst/>
            <a:gdLst>
              <a:gd name="T0" fmla="*/ 0 w 1095"/>
              <a:gd name="T1" fmla="*/ 0 h 570"/>
              <a:gd name="T2" fmla="*/ 2147483646 w 1095"/>
              <a:gd name="T3" fmla="*/ 2147483646 h 570"/>
              <a:gd name="T4" fmla="*/ 2147483646 w 1095"/>
              <a:gd name="T5" fmla="*/ 2147483646 h 570"/>
              <a:gd name="T6" fmla="*/ 0 60000 65536"/>
              <a:gd name="T7" fmla="*/ 0 60000 65536"/>
              <a:gd name="T8" fmla="*/ 0 60000 65536"/>
              <a:gd name="T9" fmla="*/ 0 w 1095"/>
              <a:gd name="T10" fmla="*/ 0 h 570"/>
              <a:gd name="T11" fmla="*/ 1095 w 1095"/>
              <a:gd name="T12" fmla="*/ 570 h 570"/>
            </a:gdLst>
            <a:ahLst/>
            <a:cxnLst>
              <a:cxn ang="T6">
                <a:pos x="T0" y="T1"/>
              </a:cxn>
              <a:cxn ang="T7">
                <a:pos x="T2" y="T3"/>
              </a:cxn>
              <a:cxn ang="T8">
                <a:pos x="T4" y="T5"/>
              </a:cxn>
            </a:cxnLst>
            <a:rect l="T9" t="T10" r="T11" b="T12"/>
            <a:pathLst>
              <a:path w="1095" h="570">
                <a:moveTo>
                  <a:pt x="0" y="0"/>
                </a:moveTo>
                <a:lnTo>
                  <a:pt x="555" y="570"/>
                </a:lnTo>
                <a:lnTo>
                  <a:pt x="1095" y="1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2060" name="Freeform 12"/>
          <p:cNvSpPr>
            <a:spLocks/>
          </p:cNvSpPr>
          <p:nvPr/>
        </p:nvSpPr>
        <p:spPr bwMode="auto">
          <a:xfrm>
            <a:off x="6010275" y="5057775"/>
            <a:ext cx="695325" cy="361950"/>
          </a:xfrm>
          <a:custGeom>
            <a:avLst/>
            <a:gdLst>
              <a:gd name="T0" fmla="*/ 0 w 1095"/>
              <a:gd name="T1" fmla="*/ 0 h 570"/>
              <a:gd name="T2" fmla="*/ 2147483646 w 1095"/>
              <a:gd name="T3" fmla="*/ 2147483646 h 570"/>
              <a:gd name="T4" fmla="*/ 2147483646 w 1095"/>
              <a:gd name="T5" fmla="*/ 2147483646 h 570"/>
              <a:gd name="T6" fmla="*/ 0 60000 65536"/>
              <a:gd name="T7" fmla="*/ 0 60000 65536"/>
              <a:gd name="T8" fmla="*/ 0 60000 65536"/>
              <a:gd name="T9" fmla="*/ 0 w 1095"/>
              <a:gd name="T10" fmla="*/ 0 h 570"/>
              <a:gd name="T11" fmla="*/ 1095 w 1095"/>
              <a:gd name="T12" fmla="*/ 570 h 570"/>
            </a:gdLst>
            <a:ahLst/>
            <a:cxnLst>
              <a:cxn ang="T6">
                <a:pos x="T0" y="T1"/>
              </a:cxn>
              <a:cxn ang="T7">
                <a:pos x="T2" y="T3"/>
              </a:cxn>
              <a:cxn ang="T8">
                <a:pos x="T4" y="T5"/>
              </a:cxn>
            </a:cxnLst>
            <a:rect l="T9" t="T10" r="T11" b="T12"/>
            <a:pathLst>
              <a:path w="1095" h="570">
                <a:moveTo>
                  <a:pt x="0" y="0"/>
                </a:moveTo>
                <a:lnTo>
                  <a:pt x="555" y="570"/>
                </a:lnTo>
                <a:lnTo>
                  <a:pt x="1095" y="1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2061" name="Freeform 13"/>
          <p:cNvSpPr>
            <a:spLocks/>
          </p:cNvSpPr>
          <p:nvPr/>
        </p:nvSpPr>
        <p:spPr bwMode="auto">
          <a:xfrm>
            <a:off x="2105025" y="5086350"/>
            <a:ext cx="695325" cy="361950"/>
          </a:xfrm>
          <a:custGeom>
            <a:avLst/>
            <a:gdLst>
              <a:gd name="T0" fmla="*/ 0 w 1095"/>
              <a:gd name="T1" fmla="*/ 0 h 570"/>
              <a:gd name="T2" fmla="*/ 2147483646 w 1095"/>
              <a:gd name="T3" fmla="*/ 2147483646 h 570"/>
              <a:gd name="T4" fmla="*/ 2147483646 w 1095"/>
              <a:gd name="T5" fmla="*/ 2147483646 h 570"/>
              <a:gd name="T6" fmla="*/ 0 60000 65536"/>
              <a:gd name="T7" fmla="*/ 0 60000 65536"/>
              <a:gd name="T8" fmla="*/ 0 60000 65536"/>
              <a:gd name="T9" fmla="*/ 0 w 1095"/>
              <a:gd name="T10" fmla="*/ 0 h 570"/>
              <a:gd name="T11" fmla="*/ 1095 w 1095"/>
              <a:gd name="T12" fmla="*/ 570 h 570"/>
            </a:gdLst>
            <a:ahLst/>
            <a:cxnLst>
              <a:cxn ang="T6">
                <a:pos x="T0" y="T1"/>
              </a:cxn>
              <a:cxn ang="T7">
                <a:pos x="T2" y="T3"/>
              </a:cxn>
              <a:cxn ang="T8">
                <a:pos x="T4" y="T5"/>
              </a:cxn>
            </a:cxnLst>
            <a:rect l="T9" t="T10" r="T11" b="T12"/>
            <a:pathLst>
              <a:path w="1095" h="570">
                <a:moveTo>
                  <a:pt x="0" y="0"/>
                </a:moveTo>
                <a:lnTo>
                  <a:pt x="555" y="570"/>
                </a:lnTo>
                <a:lnTo>
                  <a:pt x="1095" y="1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2063" name="Text Box 15"/>
          <p:cNvSpPr txBox="1">
            <a:spLocks noChangeArrowheads="1"/>
          </p:cNvSpPr>
          <p:nvPr/>
        </p:nvSpPr>
        <p:spPr bwMode="auto">
          <a:xfrm>
            <a:off x="609600" y="3752850"/>
            <a:ext cx="1009650" cy="323850"/>
          </a:xfrm>
          <a:prstGeom prst="rect">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t>Mahasiswa</a:t>
            </a:r>
            <a:endParaRPr lang="en-US" altLang="en-US" sz="1800"/>
          </a:p>
        </p:txBody>
      </p:sp>
      <p:sp>
        <p:nvSpPr>
          <p:cNvPr id="2064" name="Text Box 16"/>
          <p:cNvSpPr txBox="1">
            <a:spLocks noChangeArrowheads="1"/>
          </p:cNvSpPr>
          <p:nvPr/>
        </p:nvSpPr>
        <p:spPr bwMode="auto">
          <a:xfrm>
            <a:off x="3857625" y="3733800"/>
            <a:ext cx="1009650" cy="323850"/>
          </a:xfrm>
          <a:prstGeom prst="rect">
            <a:avLst/>
          </a:prstGeom>
          <a:solidFill>
            <a:srgbClr val="FFFF99"/>
          </a:solidFill>
          <a:ln w="9525" algn="ctr">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t>Matakuliah</a:t>
            </a:r>
          </a:p>
        </p:txBody>
      </p:sp>
      <p:sp>
        <p:nvSpPr>
          <p:cNvPr id="2065" name="Text Box 17"/>
          <p:cNvSpPr txBox="1">
            <a:spLocks noChangeArrowheads="1"/>
          </p:cNvSpPr>
          <p:nvPr/>
        </p:nvSpPr>
        <p:spPr bwMode="auto">
          <a:xfrm>
            <a:off x="7381875" y="3733800"/>
            <a:ext cx="1009650" cy="323850"/>
          </a:xfrm>
          <a:prstGeom prst="rect">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t>Dosen</a:t>
            </a:r>
            <a:endParaRPr lang="en-US" altLang="en-US" sz="1800"/>
          </a:p>
        </p:txBody>
      </p:sp>
      <p:sp>
        <p:nvSpPr>
          <p:cNvPr id="2066" name="Text Box 18"/>
          <p:cNvSpPr txBox="1">
            <a:spLocks noChangeArrowheads="1"/>
          </p:cNvSpPr>
          <p:nvPr/>
        </p:nvSpPr>
        <p:spPr bwMode="auto">
          <a:xfrm>
            <a:off x="3895725" y="5381625"/>
            <a:ext cx="1009650" cy="323850"/>
          </a:xfrm>
          <a:prstGeom prst="rect">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t>Prodi</a:t>
            </a:r>
            <a:endParaRPr lang="en-US" altLang="en-US" sz="1800"/>
          </a:p>
        </p:txBody>
      </p:sp>
      <p:sp>
        <p:nvSpPr>
          <p:cNvPr id="2067" name="Oval 19"/>
          <p:cNvSpPr>
            <a:spLocks noChangeArrowheads="1"/>
          </p:cNvSpPr>
          <p:nvPr/>
        </p:nvSpPr>
        <p:spPr bwMode="auto">
          <a:xfrm>
            <a:off x="752475" y="3114675"/>
            <a:ext cx="676275" cy="238125"/>
          </a:xfrm>
          <a:prstGeom prst="ellipse">
            <a:avLst/>
          </a:prstGeom>
          <a:solidFill>
            <a:srgbClr val="FFFF99"/>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u="sng">
                <a:latin typeface="Arial Narrow" panose="020B0606020202030204" pitchFamily="34" charset="0"/>
              </a:rPr>
              <a:t>nim</a:t>
            </a:r>
            <a:endParaRPr lang="en-US" altLang="en-US" sz="3600"/>
          </a:p>
        </p:txBody>
      </p:sp>
      <p:sp>
        <p:nvSpPr>
          <p:cNvPr id="2068" name="Oval 20"/>
          <p:cNvSpPr>
            <a:spLocks noChangeArrowheads="1"/>
          </p:cNvSpPr>
          <p:nvPr/>
        </p:nvSpPr>
        <p:spPr bwMode="auto">
          <a:xfrm>
            <a:off x="3933825" y="4362450"/>
            <a:ext cx="790575" cy="285750"/>
          </a:xfrm>
          <a:prstGeom prst="ellipse">
            <a:avLst/>
          </a:prstGeom>
          <a:solidFill>
            <a:srgbClr val="FFFF99"/>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u="sng">
                <a:latin typeface="Arial Narrow" panose="020B0606020202030204" pitchFamily="34" charset="0"/>
              </a:rPr>
              <a:t>kode_mk</a:t>
            </a:r>
            <a:endParaRPr lang="en-US" altLang="en-US" sz="3600"/>
          </a:p>
        </p:txBody>
      </p:sp>
      <p:sp>
        <p:nvSpPr>
          <p:cNvPr id="2070" name="Oval 22"/>
          <p:cNvSpPr>
            <a:spLocks noChangeArrowheads="1"/>
          </p:cNvSpPr>
          <p:nvPr/>
        </p:nvSpPr>
        <p:spPr bwMode="auto">
          <a:xfrm>
            <a:off x="4076700" y="6010275"/>
            <a:ext cx="676275" cy="238125"/>
          </a:xfrm>
          <a:prstGeom prst="ellipse">
            <a:avLst/>
          </a:prstGeom>
          <a:solidFill>
            <a:srgbClr val="FFFF99"/>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u="sng">
                <a:latin typeface="Arial Narrow" panose="020B0606020202030204" pitchFamily="34" charset="0"/>
              </a:rPr>
              <a:t>kd_prod</a:t>
            </a:r>
            <a:endParaRPr lang="en-US" altLang="en-US" sz="3600"/>
          </a:p>
        </p:txBody>
      </p:sp>
      <p:sp>
        <p:nvSpPr>
          <p:cNvPr id="2071" name="Line 23"/>
          <p:cNvSpPr>
            <a:spLocks noChangeShapeType="1"/>
          </p:cNvSpPr>
          <p:nvPr/>
        </p:nvSpPr>
        <p:spPr bwMode="auto">
          <a:xfrm>
            <a:off x="1085850" y="3352800"/>
            <a:ext cx="0" cy="3905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2072" name="Freeform 24"/>
          <p:cNvSpPr>
            <a:spLocks/>
          </p:cNvSpPr>
          <p:nvPr/>
        </p:nvSpPr>
        <p:spPr bwMode="auto">
          <a:xfrm>
            <a:off x="8001000" y="3362325"/>
            <a:ext cx="200025" cy="381000"/>
          </a:xfrm>
          <a:custGeom>
            <a:avLst/>
            <a:gdLst>
              <a:gd name="T0" fmla="*/ 2147483646 w 126"/>
              <a:gd name="T1" fmla="*/ 0 h 240"/>
              <a:gd name="T2" fmla="*/ 0 w 126"/>
              <a:gd name="T3" fmla="*/ 2147483646 h 240"/>
              <a:gd name="T4" fmla="*/ 0 60000 65536"/>
              <a:gd name="T5" fmla="*/ 0 60000 65536"/>
              <a:gd name="T6" fmla="*/ 0 w 126"/>
              <a:gd name="T7" fmla="*/ 0 h 240"/>
              <a:gd name="T8" fmla="*/ 126 w 126"/>
              <a:gd name="T9" fmla="*/ 240 h 240"/>
            </a:gdLst>
            <a:ahLst/>
            <a:cxnLst>
              <a:cxn ang="T4">
                <a:pos x="T0" y="T1"/>
              </a:cxn>
              <a:cxn ang="T5">
                <a:pos x="T2" y="T3"/>
              </a:cxn>
            </a:cxnLst>
            <a:rect l="T6" t="T7" r="T8" b="T9"/>
            <a:pathLst>
              <a:path w="126" h="240">
                <a:moveTo>
                  <a:pt x="126" y="0"/>
                </a:moveTo>
                <a:lnTo>
                  <a:pt x="0" y="24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2073" name="AutoShape 25"/>
          <p:cNvSpPr>
            <a:spLocks noChangeArrowheads="1"/>
          </p:cNvSpPr>
          <p:nvPr/>
        </p:nvSpPr>
        <p:spPr bwMode="auto">
          <a:xfrm>
            <a:off x="2209800" y="3619500"/>
            <a:ext cx="914400" cy="514350"/>
          </a:xfrm>
          <a:prstGeom prst="flowChartDecision">
            <a:avLst/>
          </a:prstGeom>
          <a:solidFill>
            <a:srgbClr val="FFFFFF"/>
          </a:solidFill>
          <a:ln w="9525">
            <a:solidFill>
              <a:srgbClr val="000000"/>
            </a:solidFill>
            <a:miter lim="800000"/>
            <a:headEnd/>
            <a:tailEnd/>
          </a:ln>
        </p:spPr>
        <p:txBody>
          <a:bodyPr lIns="0" tIns="64008" rIns="0" bIns="0"/>
          <a:lstStyle/>
          <a:p>
            <a:pPr algn="ctr" eaLnBrk="1" hangingPunct="1">
              <a:defRPr/>
            </a:pPr>
            <a:r>
              <a:rPr lang="en-US" sz="1100" dirty="0" err="1">
                <a:latin typeface="+mj-lt"/>
              </a:rPr>
              <a:t>Belajar</a:t>
            </a:r>
            <a:endParaRPr lang="en-US" sz="1100" dirty="0">
              <a:latin typeface="+mj-lt"/>
            </a:endParaRPr>
          </a:p>
        </p:txBody>
      </p:sp>
      <p:sp>
        <p:nvSpPr>
          <p:cNvPr id="2074" name="AutoShape 26"/>
          <p:cNvSpPr>
            <a:spLocks noChangeArrowheads="1"/>
          </p:cNvSpPr>
          <p:nvPr/>
        </p:nvSpPr>
        <p:spPr bwMode="auto">
          <a:xfrm>
            <a:off x="5486400" y="3543300"/>
            <a:ext cx="1295400" cy="647700"/>
          </a:xfrm>
          <a:prstGeom prst="flowChartDecision">
            <a:avLst/>
          </a:prstGeom>
          <a:solidFill>
            <a:srgbClr val="FFFFFF"/>
          </a:solidFill>
          <a:ln w="9525">
            <a:solidFill>
              <a:srgbClr val="000000"/>
            </a:solidFill>
            <a:miter lim="800000"/>
            <a:headEnd/>
            <a:tailEnd/>
          </a:ln>
        </p:spPr>
        <p:txBody>
          <a:bodyPr lIns="0" tIns="64008" rIns="0" bIns="0"/>
          <a:lstStyle/>
          <a:p>
            <a:pPr algn="ctr" eaLnBrk="1" hangingPunct="1">
              <a:defRPr/>
            </a:pPr>
            <a:r>
              <a:rPr lang="en-US" sz="1000" dirty="0" err="1">
                <a:latin typeface="+mj-lt"/>
              </a:rPr>
              <a:t>Pengampu</a:t>
            </a:r>
            <a:endParaRPr lang="en-US" sz="1000" dirty="0">
              <a:latin typeface="+mj-lt"/>
            </a:endParaRPr>
          </a:p>
        </p:txBody>
      </p:sp>
      <p:sp>
        <p:nvSpPr>
          <p:cNvPr id="2075" name="AutoShape 27"/>
          <p:cNvSpPr>
            <a:spLocks noChangeArrowheads="1"/>
          </p:cNvSpPr>
          <p:nvPr/>
        </p:nvSpPr>
        <p:spPr bwMode="auto">
          <a:xfrm>
            <a:off x="1981200" y="5276850"/>
            <a:ext cx="1066800" cy="514350"/>
          </a:xfrm>
          <a:prstGeom prst="flowChartDecision">
            <a:avLst/>
          </a:prstGeom>
          <a:solidFill>
            <a:srgbClr val="FFFFFF"/>
          </a:solidFill>
          <a:ln w="9525">
            <a:solidFill>
              <a:srgbClr val="000000"/>
            </a:solidFill>
            <a:miter lim="800000"/>
            <a:headEnd/>
            <a:tailEnd/>
          </a:ln>
        </p:spPr>
        <p:txBody>
          <a:bodyPr lIns="0" tIns="64008"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a:latin typeface="Arial Narrow" panose="020B0606020202030204" pitchFamily="34" charset="0"/>
              </a:rPr>
              <a:t>meminati</a:t>
            </a:r>
            <a:endParaRPr lang="en-US" altLang="en-US" sz="3600"/>
          </a:p>
        </p:txBody>
      </p:sp>
      <p:sp>
        <p:nvSpPr>
          <p:cNvPr id="2076" name="AutoShape 28"/>
          <p:cNvSpPr>
            <a:spLocks noChangeArrowheads="1"/>
          </p:cNvSpPr>
          <p:nvPr/>
        </p:nvSpPr>
        <p:spPr bwMode="auto">
          <a:xfrm>
            <a:off x="5715000" y="5291138"/>
            <a:ext cx="1295400" cy="514350"/>
          </a:xfrm>
          <a:prstGeom prst="flowChartDecision">
            <a:avLst/>
          </a:prstGeom>
          <a:solidFill>
            <a:srgbClr val="FFFFFF"/>
          </a:solidFill>
          <a:ln w="9525">
            <a:solidFill>
              <a:srgbClr val="000000"/>
            </a:solidFill>
            <a:miter lim="800000"/>
            <a:headEnd/>
            <a:tailEnd/>
          </a:ln>
        </p:spPr>
        <p:txBody>
          <a:bodyPr lIns="0" tIns="64008"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a:latin typeface="Arial Narrow" panose="020B0606020202030204" pitchFamily="34" charset="0"/>
              </a:rPr>
              <a:t>mengepalai</a:t>
            </a:r>
            <a:endParaRPr lang="en-US" altLang="en-US" sz="3600"/>
          </a:p>
        </p:txBody>
      </p:sp>
      <p:sp>
        <p:nvSpPr>
          <p:cNvPr id="2077" name="Oval 29"/>
          <p:cNvSpPr>
            <a:spLocks noChangeArrowheads="1"/>
          </p:cNvSpPr>
          <p:nvPr/>
        </p:nvSpPr>
        <p:spPr bwMode="auto">
          <a:xfrm>
            <a:off x="1895475" y="4857750"/>
            <a:ext cx="552450" cy="238125"/>
          </a:xfrm>
          <a:prstGeom prst="ellipse">
            <a:avLst/>
          </a:prstGeom>
          <a:solidFill>
            <a:srgbClr val="FFFFFF"/>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u="sng">
                <a:latin typeface="Arial Narrow" panose="020B0606020202030204" pitchFamily="34" charset="0"/>
              </a:rPr>
              <a:t>nim</a:t>
            </a:r>
            <a:endParaRPr lang="en-US" altLang="en-US" sz="3600"/>
          </a:p>
        </p:txBody>
      </p:sp>
      <p:sp>
        <p:nvSpPr>
          <p:cNvPr id="2078" name="Oval 30"/>
          <p:cNvSpPr>
            <a:spLocks noChangeArrowheads="1"/>
          </p:cNvSpPr>
          <p:nvPr/>
        </p:nvSpPr>
        <p:spPr bwMode="auto">
          <a:xfrm>
            <a:off x="2533650" y="4848225"/>
            <a:ext cx="666750" cy="238125"/>
          </a:xfrm>
          <a:prstGeom prst="ellipse">
            <a:avLst/>
          </a:prstGeom>
          <a:solidFill>
            <a:srgbClr val="FFFFFF"/>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u="sng">
                <a:latin typeface="Arial Narrow" panose="020B0606020202030204" pitchFamily="34" charset="0"/>
              </a:rPr>
              <a:t>kd_prod</a:t>
            </a:r>
            <a:endParaRPr lang="en-US" altLang="en-US" sz="3600"/>
          </a:p>
        </p:txBody>
      </p:sp>
      <p:sp>
        <p:nvSpPr>
          <p:cNvPr id="2079" name="Oval 31"/>
          <p:cNvSpPr>
            <a:spLocks noChangeArrowheads="1"/>
          </p:cNvSpPr>
          <p:nvPr/>
        </p:nvSpPr>
        <p:spPr bwMode="auto">
          <a:xfrm>
            <a:off x="5562600" y="4829175"/>
            <a:ext cx="781050" cy="238125"/>
          </a:xfrm>
          <a:prstGeom prst="ellipse">
            <a:avLst/>
          </a:prstGeom>
          <a:solidFill>
            <a:srgbClr val="FFFFFF"/>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u="sng">
                <a:latin typeface="Arial Narrow" panose="020B0606020202030204" pitchFamily="34" charset="0"/>
              </a:rPr>
              <a:t>kd_prod</a:t>
            </a:r>
            <a:endParaRPr lang="en-US" altLang="en-US" sz="3600"/>
          </a:p>
        </p:txBody>
      </p:sp>
      <p:sp>
        <p:nvSpPr>
          <p:cNvPr id="2080" name="Oval 32"/>
          <p:cNvSpPr>
            <a:spLocks noChangeArrowheads="1"/>
          </p:cNvSpPr>
          <p:nvPr/>
        </p:nvSpPr>
        <p:spPr bwMode="auto">
          <a:xfrm>
            <a:off x="6429375" y="4819650"/>
            <a:ext cx="514350" cy="238125"/>
          </a:xfrm>
          <a:prstGeom prst="ellipse">
            <a:avLst/>
          </a:prstGeom>
          <a:solidFill>
            <a:srgbClr val="FFFFFF"/>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u="sng">
                <a:latin typeface="Arial Narrow" panose="020B0606020202030204" pitchFamily="34" charset="0"/>
              </a:rPr>
              <a:t>nid</a:t>
            </a:r>
            <a:endParaRPr lang="en-US" altLang="en-US" sz="3600"/>
          </a:p>
        </p:txBody>
      </p:sp>
      <p:sp>
        <p:nvSpPr>
          <p:cNvPr id="2081" name="Oval 33"/>
          <p:cNvSpPr>
            <a:spLocks noChangeArrowheads="1"/>
          </p:cNvSpPr>
          <p:nvPr/>
        </p:nvSpPr>
        <p:spPr bwMode="auto">
          <a:xfrm>
            <a:off x="2124075" y="3171825"/>
            <a:ext cx="552450" cy="238125"/>
          </a:xfrm>
          <a:prstGeom prst="ellipse">
            <a:avLst/>
          </a:prstGeom>
          <a:solidFill>
            <a:srgbClr val="FFFFFF"/>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u="sng">
                <a:latin typeface="Arial Narrow" panose="020B0606020202030204" pitchFamily="34" charset="0"/>
              </a:rPr>
              <a:t>nim</a:t>
            </a:r>
            <a:endParaRPr lang="en-US" altLang="en-US" sz="3600"/>
          </a:p>
        </p:txBody>
      </p:sp>
      <p:sp>
        <p:nvSpPr>
          <p:cNvPr id="2082" name="Oval 34"/>
          <p:cNvSpPr>
            <a:spLocks noChangeArrowheads="1"/>
          </p:cNvSpPr>
          <p:nvPr/>
        </p:nvSpPr>
        <p:spPr bwMode="auto">
          <a:xfrm>
            <a:off x="2762250" y="3162300"/>
            <a:ext cx="819150" cy="238125"/>
          </a:xfrm>
          <a:prstGeom prst="ellipse">
            <a:avLst/>
          </a:prstGeom>
          <a:solidFill>
            <a:srgbClr val="FFFFFF"/>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u="sng">
                <a:latin typeface="Arial Narrow" panose="020B0606020202030204" pitchFamily="34" charset="0"/>
              </a:rPr>
              <a:t>kode_mk</a:t>
            </a:r>
            <a:endParaRPr lang="en-US" altLang="en-US" sz="3600"/>
          </a:p>
        </p:txBody>
      </p:sp>
      <p:sp>
        <p:nvSpPr>
          <p:cNvPr id="2083" name="Oval 35"/>
          <p:cNvSpPr>
            <a:spLocks noChangeArrowheads="1"/>
          </p:cNvSpPr>
          <p:nvPr/>
        </p:nvSpPr>
        <p:spPr bwMode="auto">
          <a:xfrm>
            <a:off x="5410200" y="3286125"/>
            <a:ext cx="762000" cy="238125"/>
          </a:xfrm>
          <a:prstGeom prst="ellipse">
            <a:avLst/>
          </a:prstGeom>
          <a:solidFill>
            <a:srgbClr val="FFFFFF"/>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u="sng">
                <a:latin typeface="Arial Narrow" panose="020B0606020202030204" pitchFamily="34" charset="0"/>
              </a:rPr>
              <a:t>kode_mk</a:t>
            </a:r>
            <a:endParaRPr lang="en-US" altLang="en-US" sz="3600"/>
          </a:p>
        </p:txBody>
      </p:sp>
      <p:sp>
        <p:nvSpPr>
          <p:cNvPr id="2084" name="Oval 36"/>
          <p:cNvSpPr>
            <a:spLocks noChangeArrowheads="1"/>
          </p:cNvSpPr>
          <p:nvPr/>
        </p:nvSpPr>
        <p:spPr bwMode="auto">
          <a:xfrm>
            <a:off x="6276975" y="3276600"/>
            <a:ext cx="523875" cy="238125"/>
          </a:xfrm>
          <a:prstGeom prst="ellipse">
            <a:avLst/>
          </a:prstGeom>
          <a:solidFill>
            <a:srgbClr val="FFFFFF"/>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u="sng">
                <a:latin typeface="Arial Narrow" panose="020B0606020202030204" pitchFamily="34" charset="0"/>
              </a:rPr>
              <a:t>nid</a:t>
            </a:r>
            <a:endParaRPr lang="en-US" altLang="en-US" sz="3600"/>
          </a:p>
        </p:txBody>
      </p:sp>
      <p:sp>
        <p:nvSpPr>
          <p:cNvPr id="2087" name="AutoShape 39"/>
          <p:cNvSpPr>
            <a:spLocks noChangeArrowheads="1"/>
          </p:cNvSpPr>
          <p:nvPr/>
        </p:nvSpPr>
        <p:spPr bwMode="auto">
          <a:xfrm>
            <a:off x="5715000" y="2486025"/>
            <a:ext cx="962025" cy="514350"/>
          </a:xfrm>
          <a:prstGeom prst="flowChartDecision">
            <a:avLst/>
          </a:prstGeom>
          <a:solidFill>
            <a:srgbClr val="FFFFFF"/>
          </a:solidFill>
          <a:ln w="9525">
            <a:solidFill>
              <a:srgbClr val="000000"/>
            </a:solidFill>
            <a:miter lim="800000"/>
            <a:headEnd/>
            <a:tailEnd/>
          </a:ln>
        </p:spPr>
        <p:txBody>
          <a:bodyPr lIns="0" tIns="64008" rIns="0" bIns="0"/>
          <a:lstStyle/>
          <a:p>
            <a:pPr algn="ctr" eaLnBrk="1" hangingPunct="1">
              <a:defRPr/>
            </a:pPr>
            <a:r>
              <a:rPr lang="en-US" sz="1200" dirty="0" err="1">
                <a:latin typeface="+mj-lt"/>
              </a:rPr>
              <a:t>Jadwal</a:t>
            </a:r>
            <a:endParaRPr lang="en-US" sz="1200" dirty="0">
              <a:latin typeface="+mj-lt"/>
            </a:endParaRPr>
          </a:p>
        </p:txBody>
      </p:sp>
      <p:sp>
        <p:nvSpPr>
          <p:cNvPr id="2088" name="Line 40"/>
          <p:cNvSpPr>
            <a:spLocks noChangeShapeType="1"/>
          </p:cNvSpPr>
          <p:nvPr/>
        </p:nvSpPr>
        <p:spPr bwMode="auto">
          <a:xfrm>
            <a:off x="4333875" y="4048125"/>
            <a:ext cx="0" cy="314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2089" name="Oval 41"/>
          <p:cNvSpPr>
            <a:spLocks noChangeArrowheads="1"/>
          </p:cNvSpPr>
          <p:nvPr/>
        </p:nvSpPr>
        <p:spPr bwMode="auto">
          <a:xfrm>
            <a:off x="5410200" y="2057400"/>
            <a:ext cx="666750" cy="238125"/>
          </a:xfrm>
          <a:prstGeom prst="ellipse">
            <a:avLst/>
          </a:prstGeom>
          <a:solidFill>
            <a:srgbClr val="FFFFFF"/>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100" u="sng">
                <a:latin typeface="Arial Narrow" panose="020B0606020202030204" pitchFamily="34" charset="0"/>
              </a:rPr>
              <a:t>kode_mk</a:t>
            </a:r>
            <a:endParaRPr lang="en-US" altLang="en-US" sz="2400"/>
          </a:p>
        </p:txBody>
      </p:sp>
      <p:sp>
        <p:nvSpPr>
          <p:cNvPr id="2090" name="Oval 42"/>
          <p:cNvSpPr>
            <a:spLocks noChangeArrowheads="1"/>
          </p:cNvSpPr>
          <p:nvPr/>
        </p:nvSpPr>
        <p:spPr bwMode="auto">
          <a:xfrm>
            <a:off x="6248400" y="2057400"/>
            <a:ext cx="762000" cy="238125"/>
          </a:xfrm>
          <a:prstGeom prst="ellipse">
            <a:avLst/>
          </a:prstGeom>
          <a:solidFill>
            <a:srgbClr val="FFFFFF"/>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100" u="sng">
                <a:latin typeface="Arial Narrow" panose="020B0606020202030204" pitchFamily="34" charset="0"/>
              </a:rPr>
              <a:t>kd_ruang</a:t>
            </a:r>
            <a:endParaRPr lang="en-US" altLang="en-US"/>
          </a:p>
        </p:txBody>
      </p:sp>
      <p:sp>
        <p:nvSpPr>
          <p:cNvPr id="2091" name="Text Box 43"/>
          <p:cNvSpPr txBox="1">
            <a:spLocks noChangeArrowheads="1"/>
          </p:cNvSpPr>
          <p:nvPr/>
        </p:nvSpPr>
        <p:spPr bwMode="auto">
          <a:xfrm>
            <a:off x="7019925" y="3609975"/>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t>1</a:t>
            </a:r>
          </a:p>
        </p:txBody>
      </p:sp>
      <p:sp>
        <p:nvSpPr>
          <p:cNvPr id="2092" name="Text Box 44"/>
          <p:cNvSpPr txBox="1">
            <a:spLocks noChangeArrowheads="1"/>
          </p:cNvSpPr>
          <p:nvPr/>
        </p:nvSpPr>
        <p:spPr bwMode="auto">
          <a:xfrm>
            <a:off x="4962525" y="3609975"/>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t>M</a:t>
            </a:r>
          </a:p>
        </p:txBody>
      </p:sp>
      <p:sp>
        <p:nvSpPr>
          <p:cNvPr id="2093" name="Text Box 45"/>
          <p:cNvSpPr txBox="1">
            <a:spLocks noChangeArrowheads="1"/>
          </p:cNvSpPr>
          <p:nvPr/>
        </p:nvSpPr>
        <p:spPr bwMode="auto">
          <a:xfrm>
            <a:off x="3514725" y="3609975"/>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t>M</a:t>
            </a:r>
          </a:p>
        </p:txBody>
      </p:sp>
      <p:sp>
        <p:nvSpPr>
          <p:cNvPr id="2094" name="Text Box 46"/>
          <p:cNvSpPr txBox="1">
            <a:spLocks noChangeArrowheads="1"/>
          </p:cNvSpPr>
          <p:nvPr/>
        </p:nvSpPr>
        <p:spPr bwMode="auto">
          <a:xfrm>
            <a:off x="1685925" y="3609975"/>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t>M</a:t>
            </a:r>
          </a:p>
        </p:txBody>
      </p:sp>
      <p:sp>
        <p:nvSpPr>
          <p:cNvPr id="2096" name="Text Box 48"/>
          <p:cNvSpPr txBox="1">
            <a:spLocks noChangeArrowheads="1"/>
          </p:cNvSpPr>
          <p:nvPr/>
        </p:nvSpPr>
        <p:spPr bwMode="auto">
          <a:xfrm>
            <a:off x="7629525" y="4067175"/>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t>1</a:t>
            </a:r>
          </a:p>
        </p:txBody>
      </p:sp>
      <p:sp>
        <p:nvSpPr>
          <p:cNvPr id="2097" name="Text Box 49"/>
          <p:cNvSpPr txBox="1">
            <a:spLocks noChangeArrowheads="1"/>
          </p:cNvSpPr>
          <p:nvPr/>
        </p:nvSpPr>
        <p:spPr bwMode="auto">
          <a:xfrm>
            <a:off x="4962525" y="5286375"/>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t>1</a:t>
            </a:r>
          </a:p>
        </p:txBody>
      </p:sp>
      <p:sp>
        <p:nvSpPr>
          <p:cNvPr id="2099" name="Text Box 51"/>
          <p:cNvSpPr txBox="1">
            <a:spLocks noChangeArrowheads="1"/>
          </p:cNvSpPr>
          <p:nvPr/>
        </p:nvSpPr>
        <p:spPr bwMode="auto">
          <a:xfrm>
            <a:off x="1076325" y="4143375"/>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t>M</a:t>
            </a:r>
          </a:p>
        </p:txBody>
      </p:sp>
      <p:sp>
        <p:nvSpPr>
          <p:cNvPr id="2100" name="Text Box 52"/>
          <p:cNvSpPr txBox="1">
            <a:spLocks noChangeArrowheads="1"/>
          </p:cNvSpPr>
          <p:nvPr/>
        </p:nvSpPr>
        <p:spPr bwMode="auto">
          <a:xfrm>
            <a:off x="3514725" y="5286375"/>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t>1</a:t>
            </a:r>
          </a:p>
        </p:txBody>
      </p:sp>
      <p:sp>
        <p:nvSpPr>
          <p:cNvPr id="2101" name="Text Box 53"/>
          <p:cNvSpPr txBox="1">
            <a:spLocks noChangeArrowheads="1"/>
          </p:cNvSpPr>
          <p:nvPr/>
        </p:nvSpPr>
        <p:spPr bwMode="auto">
          <a:xfrm>
            <a:off x="4352925" y="3457575"/>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t>M</a:t>
            </a:r>
          </a:p>
        </p:txBody>
      </p:sp>
      <p:sp>
        <p:nvSpPr>
          <p:cNvPr id="2102" name="Text Box 54"/>
          <p:cNvSpPr txBox="1">
            <a:spLocks noChangeArrowheads="1"/>
          </p:cNvSpPr>
          <p:nvPr/>
        </p:nvSpPr>
        <p:spPr bwMode="auto">
          <a:xfrm>
            <a:off x="5943600" y="1524000"/>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t>M</a:t>
            </a:r>
          </a:p>
        </p:txBody>
      </p:sp>
      <p:sp>
        <p:nvSpPr>
          <p:cNvPr id="2141" name="Oval 93"/>
          <p:cNvSpPr>
            <a:spLocks noChangeArrowheads="1"/>
          </p:cNvSpPr>
          <p:nvPr/>
        </p:nvSpPr>
        <p:spPr bwMode="auto">
          <a:xfrm>
            <a:off x="2419350" y="4267200"/>
            <a:ext cx="552450" cy="238125"/>
          </a:xfrm>
          <a:prstGeom prst="ellipse">
            <a:avLst/>
          </a:prstGeom>
          <a:solidFill>
            <a:srgbClr val="FFFFFF"/>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a:latin typeface="Arial Narrow" panose="020B0606020202030204" pitchFamily="34" charset="0"/>
              </a:rPr>
              <a:t>Nilai</a:t>
            </a:r>
            <a:endParaRPr lang="en-US" altLang="en-US" sz="1200"/>
          </a:p>
        </p:txBody>
      </p:sp>
      <p:sp>
        <p:nvSpPr>
          <p:cNvPr id="2143" name="Oval 95"/>
          <p:cNvSpPr>
            <a:spLocks noChangeArrowheads="1"/>
          </p:cNvSpPr>
          <p:nvPr/>
        </p:nvSpPr>
        <p:spPr bwMode="auto">
          <a:xfrm>
            <a:off x="5105400" y="2428875"/>
            <a:ext cx="552450" cy="238125"/>
          </a:xfrm>
          <a:prstGeom prst="ellipse">
            <a:avLst/>
          </a:prstGeom>
          <a:solidFill>
            <a:srgbClr val="FFFFFF"/>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a:latin typeface="Arial Narrow" panose="020B0606020202030204" pitchFamily="34" charset="0"/>
              </a:rPr>
              <a:t>hari</a:t>
            </a:r>
            <a:endParaRPr lang="en-US" altLang="en-US" sz="1200"/>
          </a:p>
        </p:txBody>
      </p:sp>
      <p:sp>
        <p:nvSpPr>
          <p:cNvPr id="2144" name="Oval 96"/>
          <p:cNvSpPr>
            <a:spLocks noChangeArrowheads="1"/>
          </p:cNvSpPr>
          <p:nvPr/>
        </p:nvSpPr>
        <p:spPr bwMode="auto">
          <a:xfrm>
            <a:off x="5181600" y="2819400"/>
            <a:ext cx="552450" cy="238125"/>
          </a:xfrm>
          <a:prstGeom prst="ellipse">
            <a:avLst/>
          </a:prstGeom>
          <a:solidFill>
            <a:srgbClr val="FFFFFF"/>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a:latin typeface="Arial Narrow" panose="020B0606020202030204" pitchFamily="34" charset="0"/>
              </a:rPr>
              <a:t>jam</a:t>
            </a:r>
            <a:endParaRPr lang="en-US" altLang="en-US" sz="1200"/>
          </a:p>
        </p:txBody>
      </p:sp>
      <p:sp>
        <p:nvSpPr>
          <p:cNvPr id="12342" name="Rectangle 98"/>
          <p:cNvSpPr>
            <a:spLocks noChangeArrowheads="1"/>
          </p:cNvSpPr>
          <p:nvPr/>
        </p:nvSpPr>
        <p:spPr bwMode="auto">
          <a:xfrm>
            <a:off x="152400" y="990600"/>
            <a:ext cx="5029200" cy="1230313"/>
          </a:xfrm>
          <a:prstGeom prst="rect">
            <a:avLst/>
          </a:prstGeom>
          <a:noFill/>
          <a:ln w="9525">
            <a:noFill/>
            <a:miter lim="800000"/>
            <a:headEnd/>
            <a:tailEnd/>
          </a:ln>
        </p:spPr>
        <p:txBody>
          <a:bodyPr anchor="ctr">
            <a:spAutoFit/>
          </a:bodyPr>
          <a:lstStyle/>
          <a:p>
            <a:pPr eaLnBrk="1" hangingPunct="1">
              <a:tabLst>
                <a:tab pos="1885950" algn="l"/>
              </a:tabLst>
              <a:defRPr/>
            </a:pPr>
            <a:r>
              <a:rPr lang="en-US" sz="1400" b="1" dirty="0">
                <a:latin typeface="+mj-lt"/>
              </a:rPr>
              <a:t>KAMUS DATA : Database AKADEMIK</a:t>
            </a:r>
          </a:p>
          <a:p>
            <a:pPr eaLnBrk="1" hangingPunct="1">
              <a:tabLst>
                <a:tab pos="1885950" algn="l"/>
              </a:tabLst>
              <a:defRPr/>
            </a:pPr>
            <a:r>
              <a:rPr lang="en-US" sz="1200" dirty="0" err="1">
                <a:latin typeface="+mj-lt"/>
              </a:rPr>
              <a:t>Entitas</a:t>
            </a:r>
            <a:r>
              <a:rPr lang="en-US" sz="1200" dirty="0">
                <a:latin typeface="+mj-lt"/>
              </a:rPr>
              <a:t> / </a:t>
            </a:r>
            <a:r>
              <a:rPr lang="en-US" sz="1200" dirty="0" err="1">
                <a:latin typeface="+mj-lt"/>
              </a:rPr>
              <a:t>Tabel</a:t>
            </a:r>
            <a:r>
              <a:rPr lang="en-US" sz="1200" dirty="0">
                <a:latin typeface="+mj-lt"/>
              </a:rPr>
              <a:t> </a:t>
            </a:r>
            <a:r>
              <a:rPr lang="en-US" sz="1200" dirty="0" err="1">
                <a:latin typeface="+mj-lt"/>
              </a:rPr>
              <a:t>Mahasiswa</a:t>
            </a:r>
            <a:r>
              <a:rPr lang="en-US" sz="1200" dirty="0">
                <a:latin typeface="+mj-lt"/>
              </a:rPr>
              <a:t> 	= { </a:t>
            </a:r>
            <a:r>
              <a:rPr lang="en-US" sz="1200" b="1" dirty="0" err="1">
                <a:latin typeface="+mj-lt"/>
              </a:rPr>
              <a:t>nim</a:t>
            </a:r>
            <a:r>
              <a:rPr lang="en-US" sz="1200" dirty="0">
                <a:latin typeface="+mj-lt"/>
              </a:rPr>
              <a:t>, </a:t>
            </a:r>
            <a:r>
              <a:rPr lang="en-US" sz="1200" dirty="0" err="1">
                <a:latin typeface="+mj-lt"/>
              </a:rPr>
              <a:t>nama_mhs</a:t>
            </a:r>
            <a:r>
              <a:rPr lang="en-US" sz="1200" dirty="0">
                <a:latin typeface="+mj-lt"/>
              </a:rPr>
              <a:t>, </a:t>
            </a:r>
            <a:r>
              <a:rPr lang="en-US" sz="1200" dirty="0" err="1">
                <a:latin typeface="+mj-lt"/>
              </a:rPr>
              <a:t>jk</a:t>
            </a:r>
            <a:r>
              <a:rPr lang="en-US" sz="1200" dirty="0">
                <a:latin typeface="+mj-lt"/>
              </a:rPr>
              <a:t>, </a:t>
            </a:r>
            <a:r>
              <a:rPr lang="en-US" sz="1200" dirty="0" err="1">
                <a:latin typeface="+mj-lt"/>
              </a:rPr>
              <a:t>tgl_lahir</a:t>
            </a:r>
            <a:r>
              <a:rPr lang="en-US" sz="1200" dirty="0">
                <a:latin typeface="+mj-lt"/>
              </a:rPr>
              <a:t>, </a:t>
            </a:r>
            <a:r>
              <a:rPr lang="en-US" sz="1200" dirty="0" err="1">
                <a:latin typeface="+mj-lt"/>
              </a:rPr>
              <a:t>kota</a:t>
            </a:r>
            <a:r>
              <a:rPr lang="en-US" sz="1200" dirty="0">
                <a:latin typeface="+mj-lt"/>
              </a:rPr>
              <a:t> }</a:t>
            </a:r>
          </a:p>
          <a:p>
            <a:pPr eaLnBrk="1" hangingPunct="1">
              <a:tabLst>
                <a:tab pos="1885950" algn="l"/>
              </a:tabLst>
              <a:defRPr/>
            </a:pPr>
            <a:r>
              <a:rPr lang="en-US" sz="1200" dirty="0" err="1">
                <a:latin typeface="+mj-lt"/>
              </a:rPr>
              <a:t>Entitas</a:t>
            </a:r>
            <a:r>
              <a:rPr lang="en-US" sz="1200" dirty="0">
                <a:latin typeface="+mj-lt"/>
              </a:rPr>
              <a:t> / </a:t>
            </a:r>
            <a:r>
              <a:rPr lang="en-US" sz="1200" dirty="0" err="1">
                <a:latin typeface="+mj-lt"/>
              </a:rPr>
              <a:t>Tabel</a:t>
            </a:r>
            <a:r>
              <a:rPr lang="en-US" sz="1200" dirty="0">
                <a:latin typeface="+mj-lt"/>
              </a:rPr>
              <a:t> </a:t>
            </a:r>
            <a:r>
              <a:rPr lang="en-US" sz="1200" dirty="0" err="1">
                <a:latin typeface="+mj-lt"/>
              </a:rPr>
              <a:t>Matakuliah</a:t>
            </a:r>
            <a:r>
              <a:rPr lang="en-US" sz="1200" dirty="0">
                <a:latin typeface="+mj-lt"/>
              </a:rPr>
              <a:t> 	= { </a:t>
            </a:r>
            <a:r>
              <a:rPr lang="en-US" sz="1200" b="1" dirty="0" err="1">
                <a:latin typeface="+mj-lt"/>
              </a:rPr>
              <a:t>kode_mk</a:t>
            </a:r>
            <a:r>
              <a:rPr lang="en-US" sz="1200" dirty="0">
                <a:latin typeface="+mj-lt"/>
              </a:rPr>
              <a:t>, </a:t>
            </a:r>
            <a:r>
              <a:rPr lang="en-US" sz="1200" dirty="0" err="1">
                <a:latin typeface="+mj-lt"/>
              </a:rPr>
              <a:t>nama_mk</a:t>
            </a:r>
            <a:r>
              <a:rPr lang="en-US" sz="1200" dirty="0">
                <a:latin typeface="+mj-lt"/>
              </a:rPr>
              <a:t>, </a:t>
            </a:r>
            <a:r>
              <a:rPr lang="en-US" sz="1200" dirty="0" err="1">
                <a:latin typeface="+mj-lt"/>
              </a:rPr>
              <a:t>sks</a:t>
            </a:r>
            <a:r>
              <a:rPr lang="en-US" sz="1200" dirty="0">
                <a:latin typeface="+mj-lt"/>
              </a:rPr>
              <a:t>, </a:t>
            </a:r>
            <a:r>
              <a:rPr lang="en-US" sz="1200" dirty="0" err="1">
                <a:latin typeface="+mj-lt"/>
              </a:rPr>
              <a:t>smt</a:t>
            </a:r>
            <a:r>
              <a:rPr lang="en-US" sz="1200" dirty="0">
                <a:latin typeface="+mj-lt"/>
              </a:rPr>
              <a:t> }</a:t>
            </a:r>
          </a:p>
          <a:p>
            <a:pPr eaLnBrk="1" hangingPunct="1">
              <a:tabLst>
                <a:tab pos="1885950" algn="l"/>
              </a:tabLst>
              <a:defRPr/>
            </a:pPr>
            <a:r>
              <a:rPr lang="en-US" sz="1200" dirty="0" err="1">
                <a:latin typeface="+mj-lt"/>
              </a:rPr>
              <a:t>Entitas</a:t>
            </a:r>
            <a:r>
              <a:rPr lang="en-US" sz="1200" dirty="0">
                <a:latin typeface="+mj-lt"/>
              </a:rPr>
              <a:t> / </a:t>
            </a:r>
            <a:r>
              <a:rPr lang="en-US" sz="1200" dirty="0" err="1">
                <a:latin typeface="+mj-lt"/>
              </a:rPr>
              <a:t>Tabel</a:t>
            </a:r>
            <a:r>
              <a:rPr lang="en-US" sz="1200" dirty="0">
                <a:latin typeface="+mj-lt"/>
              </a:rPr>
              <a:t> </a:t>
            </a:r>
            <a:r>
              <a:rPr lang="en-US" sz="1200" dirty="0" err="1">
                <a:latin typeface="+mj-lt"/>
              </a:rPr>
              <a:t>Dosen</a:t>
            </a:r>
            <a:r>
              <a:rPr lang="en-US" sz="1200" dirty="0">
                <a:latin typeface="+mj-lt"/>
              </a:rPr>
              <a:t> 	= { </a:t>
            </a:r>
            <a:r>
              <a:rPr lang="en-US" sz="1200" b="1" dirty="0" err="1">
                <a:latin typeface="+mj-lt"/>
              </a:rPr>
              <a:t>nid</a:t>
            </a:r>
            <a:r>
              <a:rPr lang="en-US" sz="1200" dirty="0">
                <a:latin typeface="+mj-lt"/>
              </a:rPr>
              <a:t>, </a:t>
            </a:r>
            <a:r>
              <a:rPr lang="en-US" sz="1200" dirty="0" err="1">
                <a:latin typeface="+mj-lt"/>
              </a:rPr>
              <a:t>nama_dos</a:t>
            </a:r>
            <a:r>
              <a:rPr lang="en-US" sz="1200" dirty="0">
                <a:latin typeface="+mj-lt"/>
              </a:rPr>
              <a:t>, </a:t>
            </a:r>
            <a:r>
              <a:rPr lang="en-US" sz="1200" dirty="0" err="1">
                <a:latin typeface="+mj-lt"/>
              </a:rPr>
              <a:t>pend_dos</a:t>
            </a:r>
            <a:r>
              <a:rPr lang="en-US" sz="1200" dirty="0">
                <a:latin typeface="+mj-lt"/>
              </a:rPr>
              <a:t>, status }</a:t>
            </a:r>
          </a:p>
          <a:p>
            <a:pPr eaLnBrk="1" hangingPunct="1">
              <a:tabLst>
                <a:tab pos="1885950" algn="l"/>
              </a:tabLst>
              <a:defRPr/>
            </a:pPr>
            <a:r>
              <a:rPr lang="en-US" sz="1200" dirty="0" err="1">
                <a:latin typeface="+mj-lt"/>
              </a:rPr>
              <a:t>Entitas</a:t>
            </a:r>
            <a:r>
              <a:rPr lang="en-US" sz="1200" dirty="0">
                <a:latin typeface="+mj-lt"/>
              </a:rPr>
              <a:t> / </a:t>
            </a:r>
            <a:r>
              <a:rPr lang="en-US" sz="1200" dirty="0" err="1">
                <a:latin typeface="+mj-lt"/>
              </a:rPr>
              <a:t>Tabel</a:t>
            </a:r>
            <a:r>
              <a:rPr lang="en-US" sz="1200" dirty="0">
                <a:latin typeface="+mj-lt"/>
              </a:rPr>
              <a:t> </a:t>
            </a:r>
            <a:r>
              <a:rPr lang="en-US" sz="1200" dirty="0" err="1">
                <a:latin typeface="+mj-lt"/>
              </a:rPr>
              <a:t>Prodi</a:t>
            </a:r>
            <a:r>
              <a:rPr lang="en-US" sz="1200" dirty="0">
                <a:latin typeface="+mj-lt"/>
              </a:rPr>
              <a:t>	= { </a:t>
            </a:r>
            <a:r>
              <a:rPr lang="en-US" sz="1200" b="1" dirty="0" err="1">
                <a:latin typeface="+mj-lt"/>
              </a:rPr>
              <a:t>kd_prod</a:t>
            </a:r>
            <a:r>
              <a:rPr lang="en-US" sz="1200" dirty="0">
                <a:latin typeface="+mj-lt"/>
              </a:rPr>
              <a:t>, </a:t>
            </a:r>
            <a:r>
              <a:rPr lang="en-US" sz="1200" dirty="0" err="1">
                <a:latin typeface="+mj-lt"/>
              </a:rPr>
              <a:t>nama_prod</a:t>
            </a:r>
            <a:r>
              <a:rPr lang="en-US" sz="1200" dirty="0">
                <a:latin typeface="+mj-lt"/>
              </a:rPr>
              <a:t>, </a:t>
            </a:r>
            <a:r>
              <a:rPr lang="en-US" sz="1200" dirty="0" err="1">
                <a:latin typeface="+mj-lt"/>
              </a:rPr>
              <a:t>jenj</a:t>
            </a:r>
            <a:r>
              <a:rPr lang="en-US" sz="1200" dirty="0">
                <a:latin typeface="+mj-lt"/>
              </a:rPr>
              <a:t> }</a:t>
            </a:r>
          </a:p>
          <a:p>
            <a:pPr eaLnBrk="1" hangingPunct="1">
              <a:tabLst>
                <a:tab pos="1885950" algn="l"/>
              </a:tabLst>
              <a:defRPr/>
            </a:pPr>
            <a:r>
              <a:rPr lang="en-US" sz="1200" dirty="0" err="1">
                <a:latin typeface="+mj-lt"/>
              </a:rPr>
              <a:t>Entitas</a:t>
            </a:r>
            <a:r>
              <a:rPr lang="en-US" sz="1200" dirty="0">
                <a:latin typeface="+mj-lt"/>
              </a:rPr>
              <a:t> / </a:t>
            </a:r>
            <a:r>
              <a:rPr lang="en-US" sz="1200" dirty="0" err="1">
                <a:latin typeface="+mj-lt"/>
              </a:rPr>
              <a:t>Tabel</a:t>
            </a:r>
            <a:r>
              <a:rPr lang="en-US" sz="1200" dirty="0">
                <a:latin typeface="+mj-lt"/>
              </a:rPr>
              <a:t> </a:t>
            </a:r>
            <a:r>
              <a:rPr lang="en-US" sz="1200" dirty="0" err="1">
                <a:latin typeface="+mj-lt"/>
              </a:rPr>
              <a:t>Ruang</a:t>
            </a:r>
            <a:r>
              <a:rPr lang="en-US" sz="1200" dirty="0">
                <a:latin typeface="+mj-lt"/>
              </a:rPr>
              <a:t>	= { </a:t>
            </a:r>
            <a:r>
              <a:rPr lang="en-US" sz="1200" b="1" dirty="0" err="1">
                <a:latin typeface="+mj-lt"/>
              </a:rPr>
              <a:t>kd_ruang</a:t>
            </a:r>
            <a:r>
              <a:rPr lang="en-US" sz="1200" dirty="0">
                <a:latin typeface="+mj-lt"/>
              </a:rPr>
              <a:t>, </a:t>
            </a:r>
            <a:r>
              <a:rPr lang="en-US" sz="1200" dirty="0" err="1">
                <a:latin typeface="+mj-lt"/>
              </a:rPr>
              <a:t>nama_ruang</a:t>
            </a:r>
            <a:r>
              <a:rPr lang="en-US" sz="1200" dirty="0">
                <a:latin typeface="+mj-lt"/>
              </a:rPr>
              <a:t>, </a:t>
            </a:r>
            <a:r>
              <a:rPr lang="en-US" sz="1200" dirty="0" err="1">
                <a:latin typeface="+mj-lt"/>
              </a:rPr>
              <a:t>kapasitas</a:t>
            </a:r>
            <a:r>
              <a:rPr lang="en-US" sz="1200" dirty="0">
                <a:latin typeface="+mj-lt"/>
              </a:rPr>
              <a:t>}</a:t>
            </a:r>
          </a:p>
        </p:txBody>
      </p:sp>
      <p:sp>
        <p:nvSpPr>
          <p:cNvPr id="2147" name="Line 99"/>
          <p:cNvSpPr>
            <a:spLocks noChangeShapeType="1"/>
          </p:cNvSpPr>
          <p:nvPr/>
        </p:nvSpPr>
        <p:spPr bwMode="auto">
          <a:xfrm>
            <a:off x="6186488" y="990600"/>
            <a:ext cx="0" cy="257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2148" name="Text Box 100"/>
          <p:cNvSpPr txBox="1">
            <a:spLocks noChangeArrowheads="1"/>
          </p:cNvSpPr>
          <p:nvPr/>
        </p:nvSpPr>
        <p:spPr bwMode="auto">
          <a:xfrm>
            <a:off x="5715000" y="1219200"/>
            <a:ext cx="1009650" cy="323850"/>
          </a:xfrm>
          <a:prstGeom prst="rect">
            <a:avLst/>
          </a:prstGeom>
          <a:solidFill>
            <a:srgbClr val="FFFF99"/>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t>Ruang</a:t>
            </a:r>
            <a:endParaRPr lang="en-US" altLang="en-US" sz="1800"/>
          </a:p>
        </p:txBody>
      </p:sp>
      <p:sp>
        <p:nvSpPr>
          <p:cNvPr id="2149" name="Oval 101"/>
          <p:cNvSpPr>
            <a:spLocks noChangeArrowheads="1"/>
          </p:cNvSpPr>
          <p:nvPr/>
        </p:nvSpPr>
        <p:spPr bwMode="auto">
          <a:xfrm>
            <a:off x="5843588" y="762000"/>
            <a:ext cx="676275" cy="238125"/>
          </a:xfrm>
          <a:prstGeom prst="ellipse">
            <a:avLst/>
          </a:prstGeom>
          <a:solidFill>
            <a:srgbClr val="FFFF99"/>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000" u="sng">
                <a:latin typeface="Arial Narrow" panose="020B0606020202030204" pitchFamily="34" charset="0"/>
              </a:rPr>
              <a:t>Kd_ruang</a:t>
            </a:r>
            <a:endParaRPr lang="en-US" altLang="en-US" sz="1000"/>
          </a:p>
        </p:txBody>
      </p:sp>
      <p:sp>
        <p:nvSpPr>
          <p:cNvPr id="2069" name="Oval 21"/>
          <p:cNvSpPr>
            <a:spLocks noChangeArrowheads="1"/>
          </p:cNvSpPr>
          <p:nvPr/>
        </p:nvSpPr>
        <p:spPr bwMode="auto">
          <a:xfrm>
            <a:off x="7848600" y="3276600"/>
            <a:ext cx="676275" cy="238125"/>
          </a:xfrm>
          <a:prstGeom prst="ellipse">
            <a:avLst/>
          </a:prstGeom>
          <a:solidFill>
            <a:srgbClr val="FFFF99"/>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u="sng">
                <a:latin typeface="Arial Narrow" panose="020B0606020202030204" pitchFamily="34" charset="0"/>
              </a:rPr>
              <a:t>nid</a:t>
            </a:r>
            <a:endParaRPr lang="en-US" altLang="en-US" sz="1200"/>
          </a:p>
        </p:txBody>
      </p:sp>
      <p:sp>
        <p:nvSpPr>
          <p:cNvPr id="2152" name="Text Box 104"/>
          <p:cNvSpPr txBox="1">
            <a:spLocks noChangeArrowheads="1"/>
          </p:cNvSpPr>
          <p:nvPr/>
        </p:nvSpPr>
        <p:spPr bwMode="auto">
          <a:xfrm>
            <a:off x="7486650" y="3476625"/>
            <a:ext cx="304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t>M</a:t>
            </a:r>
          </a:p>
        </p:txBody>
      </p:sp>
      <p:sp>
        <p:nvSpPr>
          <p:cNvPr id="2153" name="Oval 105"/>
          <p:cNvSpPr>
            <a:spLocks noChangeArrowheads="1"/>
          </p:cNvSpPr>
          <p:nvPr/>
        </p:nvSpPr>
        <p:spPr bwMode="auto">
          <a:xfrm>
            <a:off x="6781800" y="2352675"/>
            <a:ext cx="523875" cy="238125"/>
          </a:xfrm>
          <a:prstGeom prst="ellipse">
            <a:avLst/>
          </a:prstGeom>
          <a:solidFill>
            <a:srgbClr val="FFFFFF"/>
          </a:solidFill>
          <a:ln w="9525">
            <a:solidFill>
              <a:srgbClr val="000000"/>
            </a:solidFill>
            <a:round/>
            <a:headEnd/>
            <a:tailEnd/>
          </a:ln>
        </p:spPr>
        <p:txBody>
          <a:bodyPr lIns="0" tIns="0" rIns="0" bIns="0"/>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100" u="sng">
                <a:latin typeface="Arial Narrow" panose="020B0606020202030204" pitchFamily="34" charset="0"/>
              </a:rPr>
              <a:t>nid</a:t>
            </a:r>
            <a:endParaRPr lang="en-US" altLang="en-US" sz="2800"/>
          </a:p>
        </p:txBody>
      </p:sp>
      <p:sp>
        <p:nvSpPr>
          <p:cNvPr id="15421" name="Rectangle 108"/>
          <p:cNvSpPr>
            <a:spLocks noChangeArrowheads="1"/>
          </p:cNvSpPr>
          <p:nvPr/>
        </p:nvSpPr>
        <p:spPr bwMode="auto">
          <a:xfrm>
            <a:off x="381000" y="279400"/>
            <a:ext cx="48768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200" b="1"/>
              <a:t>Contoh ERD Database AKADEMIK</a:t>
            </a:r>
          </a:p>
        </p:txBody>
      </p:sp>
    </p:spTree>
    <p:extLst>
      <p:ext uri="{BB962C8B-B14F-4D97-AF65-F5344CB8AC3E}">
        <p14:creationId xmlns:p14="http://schemas.microsoft.com/office/powerpoint/2010/main" val="41891465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063"/>
                                        </p:tgtEl>
                                        <p:attrNameLst>
                                          <p:attrName>style.visibility</p:attrName>
                                        </p:attrNameLst>
                                      </p:cBhvr>
                                      <p:to>
                                        <p:strVal val="visible"/>
                                      </p:to>
                                    </p:set>
                                    <p:animEffect transition="in" filter="box(out)">
                                      <p:cBhvr>
                                        <p:cTn id="7" dur="500"/>
                                        <p:tgtEl>
                                          <p:spTgt spid="20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064"/>
                                        </p:tgtEl>
                                        <p:attrNameLst>
                                          <p:attrName>style.visibility</p:attrName>
                                        </p:attrNameLst>
                                      </p:cBhvr>
                                      <p:to>
                                        <p:strVal val="visible"/>
                                      </p:to>
                                    </p:set>
                                    <p:animEffect transition="in" filter="box(out)">
                                      <p:cBhvr>
                                        <p:cTn id="12" dur="500"/>
                                        <p:tgtEl>
                                          <p:spTgt spid="20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065"/>
                                        </p:tgtEl>
                                        <p:attrNameLst>
                                          <p:attrName>style.visibility</p:attrName>
                                        </p:attrNameLst>
                                      </p:cBhvr>
                                      <p:to>
                                        <p:strVal val="visible"/>
                                      </p:to>
                                    </p:set>
                                    <p:animEffect transition="in" filter="box(out)">
                                      <p:cBhvr>
                                        <p:cTn id="17" dur="500"/>
                                        <p:tgtEl>
                                          <p:spTgt spid="206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2066"/>
                                        </p:tgtEl>
                                        <p:attrNameLst>
                                          <p:attrName>style.visibility</p:attrName>
                                        </p:attrNameLst>
                                      </p:cBhvr>
                                      <p:to>
                                        <p:strVal val="visible"/>
                                      </p:to>
                                    </p:set>
                                    <p:animEffect transition="in" filter="box(out)">
                                      <p:cBhvr>
                                        <p:cTn id="22" dur="500"/>
                                        <p:tgtEl>
                                          <p:spTgt spid="206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2148"/>
                                        </p:tgtEl>
                                        <p:attrNameLst>
                                          <p:attrName>style.visibility</p:attrName>
                                        </p:attrNameLst>
                                      </p:cBhvr>
                                      <p:to>
                                        <p:strVal val="visible"/>
                                      </p:to>
                                    </p:set>
                                    <p:animEffect transition="in" filter="box(out)">
                                      <p:cBhvr>
                                        <p:cTn id="27" dur="500"/>
                                        <p:tgtEl>
                                          <p:spTgt spid="21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67"/>
                                        </p:tgtEl>
                                        <p:attrNameLst>
                                          <p:attrName>style.visibility</p:attrName>
                                        </p:attrNameLst>
                                      </p:cBhvr>
                                      <p:to>
                                        <p:strVal val="visible"/>
                                      </p:to>
                                    </p:set>
                                    <p:animEffect transition="in" filter="blinds(horizontal)">
                                      <p:cBhvr>
                                        <p:cTn id="32" dur="500"/>
                                        <p:tgtEl>
                                          <p:spTgt spid="2067"/>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071"/>
                                        </p:tgtEl>
                                        <p:attrNameLst>
                                          <p:attrName>style.visibility</p:attrName>
                                        </p:attrNameLst>
                                      </p:cBhvr>
                                      <p:to>
                                        <p:strVal val="visible"/>
                                      </p:to>
                                    </p:set>
                                    <p:animEffect transition="in" filter="blinds(horizontal)">
                                      <p:cBhvr>
                                        <p:cTn id="35" dur="500"/>
                                        <p:tgtEl>
                                          <p:spTgt spid="207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068"/>
                                        </p:tgtEl>
                                        <p:attrNameLst>
                                          <p:attrName>style.visibility</p:attrName>
                                        </p:attrNameLst>
                                      </p:cBhvr>
                                      <p:to>
                                        <p:strVal val="visible"/>
                                      </p:to>
                                    </p:set>
                                    <p:animEffect transition="in" filter="blinds(horizontal)">
                                      <p:cBhvr>
                                        <p:cTn id="40" dur="500"/>
                                        <p:tgtEl>
                                          <p:spTgt spid="2068"/>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088"/>
                                        </p:tgtEl>
                                        <p:attrNameLst>
                                          <p:attrName>style.visibility</p:attrName>
                                        </p:attrNameLst>
                                      </p:cBhvr>
                                      <p:to>
                                        <p:strVal val="visible"/>
                                      </p:to>
                                    </p:set>
                                    <p:animEffect transition="in" filter="blinds(horizontal)">
                                      <p:cBhvr>
                                        <p:cTn id="43" dur="500"/>
                                        <p:tgtEl>
                                          <p:spTgt spid="208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072"/>
                                        </p:tgtEl>
                                        <p:attrNameLst>
                                          <p:attrName>style.visibility</p:attrName>
                                        </p:attrNameLst>
                                      </p:cBhvr>
                                      <p:to>
                                        <p:strVal val="visible"/>
                                      </p:to>
                                    </p:set>
                                    <p:animEffect transition="in" filter="blinds(horizontal)">
                                      <p:cBhvr>
                                        <p:cTn id="48" dur="500"/>
                                        <p:tgtEl>
                                          <p:spTgt spid="2072"/>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069"/>
                                        </p:tgtEl>
                                        <p:attrNameLst>
                                          <p:attrName>style.visibility</p:attrName>
                                        </p:attrNameLst>
                                      </p:cBhvr>
                                      <p:to>
                                        <p:strVal val="visible"/>
                                      </p:to>
                                    </p:set>
                                    <p:animEffect transition="in" filter="blinds(horizontal)">
                                      <p:cBhvr>
                                        <p:cTn id="51" dur="500"/>
                                        <p:tgtEl>
                                          <p:spTgt spid="2069"/>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2070"/>
                                        </p:tgtEl>
                                        <p:attrNameLst>
                                          <p:attrName>style.visibility</p:attrName>
                                        </p:attrNameLst>
                                      </p:cBhvr>
                                      <p:to>
                                        <p:strVal val="visible"/>
                                      </p:to>
                                    </p:set>
                                    <p:animEffect transition="in" filter="blinds(horizontal)">
                                      <p:cBhvr>
                                        <p:cTn id="56" dur="500"/>
                                        <p:tgtEl>
                                          <p:spTgt spid="2070"/>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2056"/>
                                        </p:tgtEl>
                                        <p:attrNameLst>
                                          <p:attrName>style.visibility</p:attrName>
                                        </p:attrNameLst>
                                      </p:cBhvr>
                                      <p:to>
                                        <p:strVal val="visible"/>
                                      </p:to>
                                    </p:set>
                                    <p:animEffect transition="in" filter="blinds(horizontal)">
                                      <p:cBhvr>
                                        <p:cTn id="59" dur="500"/>
                                        <p:tgtEl>
                                          <p:spTgt spid="2056"/>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2147"/>
                                        </p:tgtEl>
                                        <p:attrNameLst>
                                          <p:attrName>style.visibility</p:attrName>
                                        </p:attrNameLst>
                                      </p:cBhvr>
                                      <p:to>
                                        <p:strVal val="visible"/>
                                      </p:to>
                                    </p:set>
                                    <p:animEffect transition="in" filter="blinds(horizontal)">
                                      <p:cBhvr>
                                        <p:cTn id="64" dur="500"/>
                                        <p:tgtEl>
                                          <p:spTgt spid="2147"/>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2149"/>
                                        </p:tgtEl>
                                        <p:attrNameLst>
                                          <p:attrName>style.visibility</p:attrName>
                                        </p:attrNameLst>
                                      </p:cBhvr>
                                      <p:to>
                                        <p:strVal val="visible"/>
                                      </p:to>
                                    </p:set>
                                    <p:animEffect transition="in" filter="blinds(horizontal)">
                                      <p:cBhvr>
                                        <p:cTn id="67" dur="500"/>
                                        <p:tgtEl>
                                          <p:spTgt spid="214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3" presetClass="entr" presetSubtype="16" fill="hold" grpId="0" nodeType="clickEffect">
                                  <p:stCondLst>
                                    <p:cond delay="0"/>
                                  </p:stCondLst>
                                  <p:childTnLst>
                                    <p:set>
                                      <p:cBhvr>
                                        <p:cTn id="71" dur="1" fill="hold">
                                          <p:stCondLst>
                                            <p:cond delay="0"/>
                                          </p:stCondLst>
                                        </p:cTn>
                                        <p:tgtEl>
                                          <p:spTgt spid="2053"/>
                                        </p:tgtEl>
                                        <p:attrNameLst>
                                          <p:attrName>style.visibility</p:attrName>
                                        </p:attrNameLst>
                                      </p:cBhvr>
                                      <p:to>
                                        <p:strVal val="visible"/>
                                      </p:to>
                                    </p:set>
                                    <p:animEffect transition="in" filter="plus(in)">
                                      <p:cBhvr>
                                        <p:cTn id="72" dur="2000"/>
                                        <p:tgtEl>
                                          <p:spTgt spid="205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4" presetClass="entr" presetSubtype="32" fill="hold" nodeType="clickEffect">
                                  <p:stCondLst>
                                    <p:cond delay="0"/>
                                  </p:stCondLst>
                                  <p:childTnLst>
                                    <p:set>
                                      <p:cBhvr>
                                        <p:cTn id="76" dur="1" fill="hold">
                                          <p:stCondLst>
                                            <p:cond delay="0"/>
                                          </p:stCondLst>
                                        </p:cTn>
                                        <p:tgtEl>
                                          <p:spTgt spid="2074"/>
                                        </p:tgtEl>
                                        <p:attrNameLst>
                                          <p:attrName>style.visibility</p:attrName>
                                        </p:attrNameLst>
                                      </p:cBhvr>
                                      <p:to>
                                        <p:strVal val="visible"/>
                                      </p:to>
                                    </p:set>
                                    <p:animEffect transition="in" filter="box(out)">
                                      <p:cBhvr>
                                        <p:cTn id="77" dur="500"/>
                                        <p:tgtEl>
                                          <p:spTgt spid="207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2084"/>
                                        </p:tgtEl>
                                        <p:attrNameLst>
                                          <p:attrName>style.visibility</p:attrName>
                                        </p:attrNameLst>
                                      </p:cBhvr>
                                      <p:to>
                                        <p:strVal val="visible"/>
                                      </p:to>
                                    </p:set>
                                    <p:animEffect transition="in" filter="blinds(horizontal)">
                                      <p:cBhvr>
                                        <p:cTn id="82" dur="500"/>
                                        <p:tgtEl>
                                          <p:spTgt spid="2084"/>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2058"/>
                                        </p:tgtEl>
                                        <p:attrNameLst>
                                          <p:attrName>style.visibility</p:attrName>
                                        </p:attrNameLst>
                                      </p:cBhvr>
                                      <p:to>
                                        <p:strVal val="visible"/>
                                      </p:to>
                                    </p:set>
                                    <p:animEffect transition="in" filter="blinds(horizontal)">
                                      <p:cBhvr>
                                        <p:cTn id="85" dur="500"/>
                                        <p:tgtEl>
                                          <p:spTgt spid="2058"/>
                                        </p:tgtEl>
                                      </p:cBhvr>
                                    </p:animEffect>
                                  </p:childTnLst>
                                </p:cTn>
                              </p:par>
                              <p:par>
                                <p:cTn id="86" presetID="3" presetClass="entr" presetSubtype="10" fill="hold" nodeType="withEffect">
                                  <p:stCondLst>
                                    <p:cond delay="0"/>
                                  </p:stCondLst>
                                  <p:childTnLst>
                                    <p:set>
                                      <p:cBhvr>
                                        <p:cTn id="87" dur="1" fill="hold">
                                          <p:stCondLst>
                                            <p:cond delay="0"/>
                                          </p:stCondLst>
                                        </p:cTn>
                                        <p:tgtEl>
                                          <p:spTgt spid="2083"/>
                                        </p:tgtEl>
                                        <p:attrNameLst>
                                          <p:attrName>style.visibility</p:attrName>
                                        </p:attrNameLst>
                                      </p:cBhvr>
                                      <p:to>
                                        <p:strVal val="visible"/>
                                      </p:to>
                                    </p:set>
                                    <p:animEffect transition="in" filter="blinds(horizontal)">
                                      <p:cBhvr>
                                        <p:cTn id="88" dur="500"/>
                                        <p:tgtEl>
                                          <p:spTgt spid="2083"/>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4" presetClass="entr" presetSubtype="32" fill="hold" grpId="0" nodeType="clickEffect">
                                  <p:stCondLst>
                                    <p:cond delay="0"/>
                                  </p:stCondLst>
                                  <p:childTnLst>
                                    <p:set>
                                      <p:cBhvr>
                                        <p:cTn id="92" dur="1" fill="hold">
                                          <p:stCondLst>
                                            <p:cond delay="0"/>
                                          </p:stCondLst>
                                        </p:cTn>
                                        <p:tgtEl>
                                          <p:spTgt spid="2091"/>
                                        </p:tgtEl>
                                        <p:attrNameLst>
                                          <p:attrName>style.visibility</p:attrName>
                                        </p:attrNameLst>
                                      </p:cBhvr>
                                      <p:to>
                                        <p:strVal val="visible"/>
                                      </p:to>
                                    </p:set>
                                    <p:animEffect transition="in" filter="box(out)">
                                      <p:cBhvr>
                                        <p:cTn id="93" dur="500"/>
                                        <p:tgtEl>
                                          <p:spTgt spid="2091"/>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4" presetClass="entr" presetSubtype="32" fill="hold" grpId="0" nodeType="clickEffect">
                                  <p:stCondLst>
                                    <p:cond delay="0"/>
                                  </p:stCondLst>
                                  <p:childTnLst>
                                    <p:set>
                                      <p:cBhvr>
                                        <p:cTn id="97" dur="1" fill="hold">
                                          <p:stCondLst>
                                            <p:cond delay="0"/>
                                          </p:stCondLst>
                                        </p:cTn>
                                        <p:tgtEl>
                                          <p:spTgt spid="2092"/>
                                        </p:tgtEl>
                                        <p:attrNameLst>
                                          <p:attrName>style.visibility</p:attrName>
                                        </p:attrNameLst>
                                      </p:cBhvr>
                                      <p:to>
                                        <p:strVal val="visible"/>
                                      </p:to>
                                    </p:set>
                                    <p:animEffect transition="in" filter="box(out)">
                                      <p:cBhvr>
                                        <p:cTn id="98" dur="500"/>
                                        <p:tgtEl>
                                          <p:spTgt spid="2092"/>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3" presetClass="entr" presetSubtype="10" fill="hold" grpId="0" nodeType="clickEffect">
                                  <p:stCondLst>
                                    <p:cond delay="0"/>
                                  </p:stCondLst>
                                  <p:childTnLst>
                                    <p:set>
                                      <p:cBhvr>
                                        <p:cTn id="102" dur="1" fill="hold">
                                          <p:stCondLst>
                                            <p:cond delay="0"/>
                                          </p:stCondLst>
                                        </p:cTn>
                                        <p:tgtEl>
                                          <p:spTgt spid="2073"/>
                                        </p:tgtEl>
                                        <p:attrNameLst>
                                          <p:attrName>style.visibility</p:attrName>
                                        </p:attrNameLst>
                                      </p:cBhvr>
                                      <p:to>
                                        <p:strVal val="visible"/>
                                      </p:to>
                                    </p:set>
                                    <p:animEffect transition="in" filter="blinds(horizontal)">
                                      <p:cBhvr>
                                        <p:cTn id="103" dur="500"/>
                                        <p:tgtEl>
                                          <p:spTgt spid="2073"/>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3" presetClass="entr" presetSubtype="10" fill="hold" grpId="0" nodeType="clickEffect">
                                  <p:stCondLst>
                                    <p:cond delay="0"/>
                                  </p:stCondLst>
                                  <p:childTnLst>
                                    <p:set>
                                      <p:cBhvr>
                                        <p:cTn id="107" dur="1" fill="hold">
                                          <p:stCondLst>
                                            <p:cond delay="0"/>
                                          </p:stCondLst>
                                        </p:cTn>
                                        <p:tgtEl>
                                          <p:spTgt spid="2082"/>
                                        </p:tgtEl>
                                        <p:attrNameLst>
                                          <p:attrName>style.visibility</p:attrName>
                                        </p:attrNameLst>
                                      </p:cBhvr>
                                      <p:to>
                                        <p:strVal val="visible"/>
                                      </p:to>
                                    </p:set>
                                    <p:animEffect transition="in" filter="blinds(horizontal)">
                                      <p:cBhvr>
                                        <p:cTn id="108" dur="500"/>
                                        <p:tgtEl>
                                          <p:spTgt spid="2082"/>
                                        </p:tgtEl>
                                      </p:cBhvr>
                                    </p:animEffect>
                                  </p:childTnLst>
                                </p:cTn>
                              </p:par>
                              <p:par>
                                <p:cTn id="109" presetID="3" presetClass="entr" presetSubtype="10" fill="hold" grpId="0" nodeType="withEffect">
                                  <p:stCondLst>
                                    <p:cond delay="0"/>
                                  </p:stCondLst>
                                  <p:childTnLst>
                                    <p:set>
                                      <p:cBhvr>
                                        <p:cTn id="110" dur="1" fill="hold">
                                          <p:stCondLst>
                                            <p:cond delay="0"/>
                                          </p:stCondLst>
                                        </p:cTn>
                                        <p:tgtEl>
                                          <p:spTgt spid="2081"/>
                                        </p:tgtEl>
                                        <p:attrNameLst>
                                          <p:attrName>style.visibility</p:attrName>
                                        </p:attrNameLst>
                                      </p:cBhvr>
                                      <p:to>
                                        <p:strVal val="visible"/>
                                      </p:to>
                                    </p:set>
                                    <p:animEffect transition="in" filter="blinds(horizontal)">
                                      <p:cBhvr>
                                        <p:cTn id="111" dur="500"/>
                                        <p:tgtEl>
                                          <p:spTgt spid="2081"/>
                                        </p:tgtEl>
                                      </p:cBhvr>
                                    </p:animEffect>
                                  </p:childTnLst>
                                </p:cTn>
                              </p:par>
                              <p:par>
                                <p:cTn id="112" presetID="3" presetClass="entr" presetSubtype="10" fill="hold" grpId="0" nodeType="withEffect">
                                  <p:stCondLst>
                                    <p:cond delay="0"/>
                                  </p:stCondLst>
                                  <p:childTnLst>
                                    <p:set>
                                      <p:cBhvr>
                                        <p:cTn id="113" dur="1" fill="hold">
                                          <p:stCondLst>
                                            <p:cond delay="0"/>
                                          </p:stCondLst>
                                        </p:cTn>
                                        <p:tgtEl>
                                          <p:spTgt spid="2059"/>
                                        </p:tgtEl>
                                        <p:attrNameLst>
                                          <p:attrName>style.visibility</p:attrName>
                                        </p:attrNameLst>
                                      </p:cBhvr>
                                      <p:to>
                                        <p:strVal val="visible"/>
                                      </p:to>
                                    </p:set>
                                    <p:animEffect transition="in" filter="blinds(horizontal)">
                                      <p:cBhvr>
                                        <p:cTn id="114" dur="500"/>
                                        <p:tgtEl>
                                          <p:spTgt spid="2059"/>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4" presetClass="entr" presetSubtype="32" fill="hold" grpId="0" nodeType="clickEffect">
                                  <p:stCondLst>
                                    <p:cond delay="0"/>
                                  </p:stCondLst>
                                  <p:childTnLst>
                                    <p:set>
                                      <p:cBhvr>
                                        <p:cTn id="118" dur="1" fill="hold">
                                          <p:stCondLst>
                                            <p:cond delay="0"/>
                                          </p:stCondLst>
                                        </p:cTn>
                                        <p:tgtEl>
                                          <p:spTgt spid="2093"/>
                                        </p:tgtEl>
                                        <p:attrNameLst>
                                          <p:attrName>style.visibility</p:attrName>
                                        </p:attrNameLst>
                                      </p:cBhvr>
                                      <p:to>
                                        <p:strVal val="visible"/>
                                      </p:to>
                                    </p:set>
                                    <p:animEffect transition="in" filter="box(out)">
                                      <p:cBhvr>
                                        <p:cTn id="119" dur="500"/>
                                        <p:tgtEl>
                                          <p:spTgt spid="2093"/>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4" presetClass="entr" presetSubtype="32" fill="hold" grpId="0" nodeType="clickEffect">
                                  <p:stCondLst>
                                    <p:cond delay="0"/>
                                  </p:stCondLst>
                                  <p:childTnLst>
                                    <p:set>
                                      <p:cBhvr>
                                        <p:cTn id="123" dur="1" fill="hold">
                                          <p:stCondLst>
                                            <p:cond delay="0"/>
                                          </p:stCondLst>
                                        </p:cTn>
                                        <p:tgtEl>
                                          <p:spTgt spid="2094"/>
                                        </p:tgtEl>
                                        <p:attrNameLst>
                                          <p:attrName>style.visibility</p:attrName>
                                        </p:attrNameLst>
                                      </p:cBhvr>
                                      <p:to>
                                        <p:strVal val="visible"/>
                                      </p:to>
                                    </p:set>
                                    <p:animEffect transition="in" filter="box(out)">
                                      <p:cBhvr>
                                        <p:cTn id="124" dur="500"/>
                                        <p:tgtEl>
                                          <p:spTgt spid="2094"/>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3" presetClass="entr" presetSubtype="10" fill="hold" grpId="0" nodeType="clickEffect">
                                  <p:stCondLst>
                                    <p:cond delay="0"/>
                                  </p:stCondLst>
                                  <p:childTnLst>
                                    <p:set>
                                      <p:cBhvr>
                                        <p:cTn id="128" dur="1" fill="hold">
                                          <p:stCondLst>
                                            <p:cond delay="0"/>
                                          </p:stCondLst>
                                        </p:cTn>
                                        <p:tgtEl>
                                          <p:spTgt spid="2142"/>
                                        </p:tgtEl>
                                        <p:attrNameLst>
                                          <p:attrName>style.visibility</p:attrName>
                                        </p:attrNameLst>
                                      </p:cBhvr>
                                      <p:to>
                                        <p:strVal val="visible"/>
                                      </p:to>
                                    </p:set>
                                    <p:animEffect transition="in" filter="blinds(horizontal)">
                                      <p:cBhvr>
                                        <p:cTn id="129" dur="500"/>
                                        <p:tgtEl>
                                          <p:spTgt spid="2142"/>
                                        </p:tgtEl>
                                      </p:cBhvr>
                                    </p:animEffect>
                                  </p:childTnLst>
                                </p:cTn>
                              </p:par>
                              <p:par>
                                <p:cTn id="130" presetID="3" presetClass="entr" presetSubtype="10" fill="hold" nodeType="withEffect">
                                  <p:stCondLst>
                                    <p:cond delay="0"/>
                                  </p:stCondLst>
                                  <p:childTnLst>
                                    <p:set>
                                      <p:cBhvr>
                                        <p:cTn id="131" dur="1" fill="hold">
                                          <p:stCondLst>
                                            <p:cond delay="0"/>
                                          </p:stCondLst>
                                        </p:cTn>
                                        <p:tgtEl>
                                          <p:spTgt spid="2141"/>
                                        </p:tgtEl>
                                        <p:attrNameLst>
                                          <p:attrName>style.visibility</p:attrName>
                                        </p:attrNameLst>
                                      </p:cBhvr>
                                      <p:to>
                                        <p:strVal val="visible"/>
                                      </p:to>
                                    </p:set>
                                    <p:animEffect transition="in" filter="blinds(horizontal)">
                                      <p:cBhvr>
                                        <p:cTn id="132" dur="500"/>
                                        <p:tgtEl>
                                          <p:spTgt spid="2141"/>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0" presetClass="entr" presetSubtype="0" fill="hold" grpId="0" nodeType="clickEffect">
                                  <p:stCondLst>
                                    <p:cond delay="0"/>
                                  </p:stCondLst>
                                  <p:childTnLst>
                                    <p:set>
                                      <p:cBhvr>
                                        <p:cTn id="136" dur="1" fill="hold">
                                          <p:stCondLst>
                                            <p:cond delay="0"/>
                                          </p:stCondLst>
                                        </p:cTn>
                                        <p:tgtEl>
                                          <p:spTgt spid="2095"/>
                                        </p:tgtEl>
                                        <p:attrNameLst>
                                          <p:attrName>style.visibility</p:attrName>
                                        </p:attrNameLst>
                                      </p:cBhvr>
                                      <p:to>
                                        <p:strVal val="visible"/>
                                      </p:to>
                                    </p:set>
                                    <p:animEffect transition="in" filter="wedge">
                                      <p:cBhvr>
                                        <p:cTn id="137" dur="2000"/>
                                        <p:tgtEl>
                                          <p:spTgt spid="2095"/>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3" presetClass="entr" presetSubtype="10" fill="hold" grpId="0" nodeType="clickEffect">
                                  <p:stCondLst>
                                    <p:cond delay="0"/>
                                  </p:stCondLst>
                                  <p:childTnLst>
                                    <p:set>
                                      <p:cBhvr>
                                        <p:cTn id="141" dur="1" fill="hold">
                                          <p:stCondLst>
                                            <p:cond delay="0"/>
                                          </p:stCondLst>
                                        </p:cTn>
                                        <p:tgtEl>
                                          <p:spTgt spid="2076"/>
                                        </p:tgtEl>
                                        <p:attrNameLst>
                                          <p:attrName>style.visibility</p:attrName>
                                        </p:attrNameLst>
                                      </p:cBhvr>
                                      <p:to>
                                        <p:strVal val="visible"/>
                                      </p:to>
                                    </p:set>
                                    <p:animEffect transition="in" filter="blinds(horizontal)">
                                      <p:cBhvr>
                                        <p:cTn id="142" dur="500"/>
                                        <p:tgtEl>
                                          <p:spTgt spid="2076"/>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4" presetClass="entr" presetSubtype="32" fill="hold" grpId="0" nodeType="clickEffect">
                                  <p:stCondLst>
                                    <p:cond delay="0"/>
                                  </p:stCondLst>
                                  <p:childTnLst>
                                    <p:set>
                                      <p:cBhvr>
                                        <p:cTn id="146" dur="1" fill="hold">
                                          <p:stCondLst>
                                            <p:cond delay="0"/>
                                          </p:stCondLst>
                                        </p:cTn>
                                        <p:tgtEl>
                                          <p:spTgt spid="2079"/>
                                        </p:tgtEl>
                                        <p:attrNameLst>
                                          <p:attrName>style.visibility</p:attrName>
                                        </p:attrNameLst>
                                      </p:cBhvr>
                                      <p:to>
                                        <p:strVal val="visible"/>
                                      </p:to>
                                    </p:set>
                                    <p:animEffect transition="in" filter="box(out)">
                                      <p:cBhvr>
                                        <p:cTn id="147" dur="500"/>
                                        <p:tgtEl>
                                          <p:spTgt spid="2079"/>
                                        </p:tgtEl>
                                      </p:cBhvr>
                                    </p:animEffect>
                                  </p:childTnLst>
                                </p:cTn>
                              </p:par>
                              <p:par>
                                <p:cTn id="148" presetID="4" presetClass="entr" presetSubtype="32" fill="hold" grpId="0" nodeType="withEffect">
                                  <p:stCondLst>
                                    <p:cond delay="0"/>
                                  </p:stCondLst>
                                  <p:childTnLst>
                                    <p:set>
                                      <p:cBhvr>
                                        <p:cTn id="149" dur="1" fill="hold">
                                          <p:stCondLst>
                                            <p:cond delay="0"/>
                                          </p:stCondLst>
                                        </p:cTn>
                                        <p:tgtEl>
                                          <p:spTgt spid="2080"/>
                                        </p:tgtEl>
                                        <p:attrNameLst>
                                          <p:attrName>style.visibility</p:attrName>
                                        </p:attrNameLst>
                                      </p:cBhvr>
                                      <p:to>
                                        <p:strVal val="visible"/>
                                      </p:to>
                                    </p:set>
                                    <p:animEffect transition="in" filter="box(out)">
                                      <p:cBhvr>
                                        <p:cTn id="150" dur="500"/>
                                        <p:tgtEl>
                                          <p:spTgt spid="2080"/>
                                        </p:tgtEl>
                                      </p:cBhvr>
                                    </p:animEffect>
                                  </p:childTnLst>
                                </p:cTn>
                              </p:par>
                              <p:par>
                                <p:cTn id="151" presetID="4" presetClass="entr" presetSubtype="32" fill="hold" grpId="0" nodeType="withEffect">
                                  <p:stCondLst>
                                    <p:cond delay="0"/>
                                  </p:stCondLst>
                                  <p:childTnLst>
                                    <p:set>
                                      <p:cBhvr>
                                        <p:cTn id="152" dur="1" fill="hold">
                                          <p:stCondLst>
                                            <p:cond delay="0"/>
                                          </p:stCondLst>
                                        </p:cTn>
                                        <p:tgtEl>
                                          <p:spTgt spid="2060"/>
                                        </p:tgtEl>
                                        <p:attrNameLst>
                                          <p:attrName>style.visibility</p:attrName>
                                        </p:attrNameLst>
                                      </p:cBhvr>
                                      <p:to>
                                        <p:strVal val="visible"/>
                                      </p:to>
                                    </p:set>
                                    <p:animEffect transition="in" filter="box(out)">
                                      <p:cBhvr>
                                        <p:cTn id="153" dur="500"/>
                                        <p:tgtEl>
                                          <p:spTgt spid="2060"/>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4" presetClass="entr" presetSubtype="32" fill="hold" grpId="0" nodeType="clickEffect">
                                  <p:stCondLst>
                                    <p:cond delay="0"/>
                                  </p:stCondLst>
                                  <p:childTnLst>
                                    <p:set>
                                      <p:cBhvr>
                                        <p:cTn id="157" dur="1" fill="hold">
                                          <p:stCondLst>
                                            <p:cond delay="0"/>
                                          </p:stCondLst>
                                        </p:cTn>
                                        <p:tgtEl>
                                          <p:spTgt spid="2096"/>
                                        </p:tgtEl>
                                        <p:attrNameLst>
                                          <p:attrName>style.visibility</p:attrName>
                                        </p:attrNameLst>
                                      </p:cBhvr>
                                      <p:to>
                                        <p:strVal val="visible"/>
                                      </p:to>
                                    </p:set>
                                    <p:animEffect transition="in" filter="box(out)">
                                      <p:cBhvr>
                                        <p:cTn id="158" dur="500"/>
                                        <p:tgtEl>
                                          <p:spTgt spid="2096"/>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4" presetClass="entr" presetSubtype="32" fill="hold" grpId="0" nodeType="clickEffect">
                                  <p:stCondLst>
                                    <p:cond delay="0"/>
                                  </p:stCondLst>
                                  <p:childTnLst>
                                    <p:set>
                                      <p:cBhvr>
                                        <p:cTn id="162" dur="1" fill="hold">
                                          <p:stCondLst>
                                            <p:cond delay="0"/>
                                          </p:stCondLst>
                                        </p:cTn>
                                        <p:tgtEl>
                                          <p:spTgt spid="2097"/>
                                        </p:tgtEl>
                                        <p:attrNameLst>
                                          <p:attrName>style.visibility</p:attrName>
                                        </p:attrNameLst>
                                      </p:cBhvr>
                                      <p:to>
                                        <p:strVal val="visible"/>
                                      </p:to>
                                    </p:set>
                                    <p:animEffect transition="in" filter="box(out)">
                                      <p:cBhvr>
                                        <p:cTn id="163" dur="500"/>
                                        <p:tgtEl>
                                          <p:spTgt spid="2097"/>
                                        </p:tgtEl>
                                      </p:cBhvr>
                                    </p:animEffec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20" presetClass="entr" presetSubtype="0" fill="hold" grpId="0" nodeType="clickEffect">
                                  <p:stCondLst>
                                    <p:cond delay="0"/>
                                  </p:stCondLst>
                                  <p:childTnLst>
                                    <p:set>
                                      <p:cBhvr>
                                        <p:cTn id="167" dur="1" fill="hold">
                                          <p:stCondLst>
                                            <p:cond delay="0"/>
                                          </p:stCondLst>
                                        </p:cTn>
                                        <p:tgtEl>
                                          <p:spTgt spid="2098"/>
                                        </p:tgtEl>
                                        <p:attrNameLst>
                                          <p:attrName>style.visibility</p:attrName>
                                        </p:attrNameLst>
                                      </p:cBhvr>
                                      <p:to>
                                        <p:strVal val="visible"/>
                                      </p:to>
                                    </p:set>
                                    <p:animEffect transition="in" filter="wedge">
                                      <p:cBhvr>
                                        <p:cTn id="168" dur="2000"/>
                                        <p:tgtEl>
                                          <p:spTgt spid="2098"/>
                                        </p:tgtEl>
                                      </p:cBhvr>
                                    </p:animEffect>
                                  </p:childTnLst>
                                </p:cTn>
                              </p:par>
                            </p:childTnLst>
                          </p:cTn>
                        </p:par>
                      </p:childTnLst>
                    </p:cTn>
                  </p:par>
                  <p:par>
                    <p:cTn id="169" fill="hold" nodeType="clickPar">
                      <p:stCondLst>
                        <p:cond delay="indefinite"/>
                      </p:stCondLst>
                      <p:childTnLst>
                        <p:par>
                          <p:cTn id="170" fill="hold" nodeType="withGroup">
                            <p:stCondLst>
                              <p:cond delay="0"/>
                            </p:stCondLst>
                            <p:childTnLst>
                              <p:par>
                                <p:cTn id="171" presetID="3" presetClass="entr" presetSubtype="10" fill="hold" grpId="0" nodeType="clickEffect">
                                  <p:stCondLst>
                                    <p:cond delay="0"/>
                                  </p:stCondLst>
                                  <p:childTnLst>
                                    <p:set>
                                      <p:cBhvr>
                                        <p:cTn id="172" dur="1" fill="hold">
                                          <p:stCondLst>
                                            <p:cond delay="0"/>
                                          </p:stCondLst>
                                        </p:cTn>
                                        <p:tgtEl>
                                          <p:spTgt spid="2075"/>
                                        </p:tgtEl>
                                        <p:attrNameLst>
                                          <p:attrName>style.visibility</p:attrName>
                                        </p:attrNameLst>
                                      </p:cBhvr>
                                      <p:to>
                                        <p:strVal val="visible"/>
                                      </p:to>
                                    </p:set>
                                    <p:animEffect transition="in" filter="blinds(horizontal)">
                                      <p:cBhvr>
                                        <p:cTn id="173" dur="500"/>
                                        <p:tgtEl>
                                          <p:spTgt spid="2075"/>
                                        </p:tgtEl>
                                      </p:cBhvr>
                                    </p:animEffect>
                                  </p:childTnLst>
                                </p:cTn>
                              </p:par>
                            </p:childTnLst>
                          </p:cTn>
                        </p:par>
                      </p:childTnLst>
                    </p:cTn>
                  </p:par>
                  <p:par>
                    <p:cTn id="174" fill="hold" nodeType="clickPar">
                      <p:stCondLst>
                        <p:cond delay="indefinite"/>
                      </p:stCondLst>
                      <p:childTnLst>
                        <p:par>
                          <p:cTn id="175" fill="hold" nodeType="withGroup">
                            <p:stCondLst>
                              <p:cond delay="0"/>
                            </p:stCondLst>
                            <p:childTnLst>
                              <p:par>
                                <p:cTn id="176" presetID="3" presetClass="entr" presetSubtype="10" fill="hold" grpId="0" nodeType="clickEffect">
                                  <p:stCondLst>
                                    <p:cond delay="0"/>
                                  </p:stCondLst>
                                  <p:childTnLst>
                                    <p:set>
                                      <p:cBhvr>
                                        <p:cTn id="177" dur="1" fill="hold">
                                          <p:stCondLst>
                                            <p:cond delay="0"/>
                                          </p:stCondLst>
                                        </p:cTn>
                                        <p:tgtEl>
                                          <p:spTgt spid="2061"/>
                                        </p:tgtEl>
                                        <p:attrNameLst>
                                          <p:attrName>style.visibility</p:attrName>
                                        </p:attrNameLst>
                                      </p:cBhvr>
                                      <p:to>
                                        <p:strVal val="visible"/>
                                      </p:to>
                                    </p:set>
                                    <p:animEffect transition="in" filter="blinds(horizontal)">
                                      <p:cBhvr>
                                        <p:cTn id="178" dur="500"/>
                                        <p:tgtEl>
                                          <p:spTgt spid="2061"/>
                                        </p:tgtEl>
                                      </p:cBhvr>
                                    </p:animEffect>
                                  </p:childTnLst>
                                </p:cTn>
                              </p:par>
                              <p:par>
                                <p:cTn id="179" presetID="3" presetClass="entr" presetSubtype="10" fill="hold" grpId="0" nodeType="withEffect">
                                  <p:stCondLst>
                                    <p:cond delay="0"/>
                                  </p:stCondLst>
                                  <p:childTnLst>
                                    <p:set>
                                      <p:cBhvr>
                                        <p:cTn id="180" dur="1" fill="hold">
                                          <p:stCondLst>
                                            <p:cond delay="0"/>
                                          </p:stCondLst>
                                        </p:cTn>
                                        <p:tgtEl>
                                          <p:spTgt spid="2077"/>
                                        </p:tgtEl>
                                        <p:attrNameLst>
                                          <p:attrName>style.visibility</p:attrName>
                                        </p:attrNameLst>
                                      </p:cBhvr>
                                      <p:to>
                                        <p:strVal val="visible"/>
                                      </p:to>
                                    </p:set>
                                    <p:animEffect transition="in" filter="blinds(horizontal)">
                                      <p:cBhvr>
                                        <p:cTn id="181" dur="500"/>
                                        <p:tgtEl>
                                          <p:spTgt spid="2077"/>
                                        </p:tgtEl>
                                      </p:cBhvr>
                                    </p:animEffect>
                                  </p:childTnLst>
                                </p:cTn>
                              </p:par>
                              <p:par>
                                <p:cTn id="182" presetID="3" presetClass="entr" presetSubtype="10" fill="hold" grpId="0" nodeType="withEffect">
                                  <p:stCondLst>
                                    <p:cond delay="0"/>
                                  </p:stCondLst>
                                  <p:childTnLst>
                                    <p:set>
                                      <p:cBhvr>
                                        <p:cTn id="183" dur="1" fill="hold">
                                          <p:stCondLst>
                                            <p:cond delay="0"/>
                                          </p:stCondLst>
                                        </p:cTn>
                                        <p:tgtEl>
                                          <p:spTgt spid="2078"/>
                                        </p:tgtEl>
                                        <p:attrNameLst>
                                          <p:attrName>style.visibility</p:attrName>
                                        </p:attrNameLst>
                                      </p:cBhvr>
                                      <p:to>
                                        <p:strVal val="visible"/>
                                      </p:to>
                                    </p:set>
                                    <p:animEffect transition="in" filter="blinds(horizontal)">
                                      <p:cBhvr>
                                        <p:cTn id="184" dur="500"/>
                                        <p:tgtEl>
                                          <p:spTgt spid="2078"/>
                                        </p:tgtEl>
                                      </p:cBhvr>
                                    </p:animEffec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4" presetClass="entr" presetSubtype="32" fill="hold" grpId="0" nodeType="clickEffect">
                                  <p:stCondLst>
                                    <p:cond delay="0"/>
                                  </p:stCondLst>
                                  <p:childTnLst>
                                    <p:set>
                                      <p:cBhvr>
                                        <p:cTn id="188" dur="1" fill="hold">
                                          <p:stCondLst>
                                            <p:cond delay="0"/>
                                          </p:stCondLst>
                                        </p:cTn>
                                        <p:tgtEl>
                                          <p:spTgt spid="2099"/>
                                        </p:tgtEl>
                                        <p:attrNameLst>
                                          <p:attrName>style.visibility</p:attrName>
                                        </p:attrNameLst>
                                      </p:cBhvr>
                                      <p:to>
                                        <p:strVal val="visible"/>
                                      </p:to>
                                    </p:set>
                                    <p:animEffect transition="in" filter="box(out)">
                                      <p:cBhvr>
                                        <p:cTn id="189" dur="500"/>
                                        <p:tgtEl>
                                          <p:spTgt spid="2099"/>
                                        </p:tgtEl>
                                      </p:cBhvr>
                                    </p:animEffect>
                                  </p:childTnLst>
                                </p:cTn>
                              </p:par>
                            </p:childTnLst>
                          </p:cTn>
                        </p:par>
                      </p:childTnLst>
                    </p:cTn>
                  </p:par>
                  <p:par>
                    <p:cTn id="190" fill="hold" nodeType="clickPar">
                      <p:stCondLst>
                        <p:cond delay="indefinite"/>
                      </p:stCondLst>
                      <p:childTnLst>
                        <p:par>
                          <p:cTn id="191" fill="hold" nodeType="withGroup">
                            <p:stCondLst>
                              <p:cond delay="0"/>
                            </p:stCondLst>
                            <p:childTnLst>
                              <p:par>
                                <p:cTn id="192" presetID="4" presetClass="entr" presetSubtype="32" fill="hold" grpId="0" nodeType="clickEffect">
                                  <p:stCondLst>
                                    <p:cond delay="0"/>
                                  </p:stCondLst>
                                  <p:childTnLst>
                                    <p:set>
                                      <p:cBhvr>
                                        <p:cTn id="193" dur="1" fill="hold">
                                          <p:stCondLst>
                                            <p:cond delay="0"/>
                                          </p:stCondLst>
                                        </p:cTn>
                                        <p:tgtEl>
                                          <p:spTgt spid="2100"/>
                                        </p:tgtEl>
                                        <p:attrNameLst>
                                          <p:attrName>style.visibility</p:attrName>
                                        </p:attrNameLst>
                                      </p:cBhvr>
                                      <p:to>
                                        <p:strVal val="visible"/>
                                      </p:to>
                                    </p:set>
                                    <p:animEffect transition="in" filter="box(out)">
                                      <p:cBhvr>
                                        <p:cTn id="194" dur="500"/>
                                        <p:tgtEl>
                                          <p:spTgt spid="2100"/>
                                        </p:tgtEl>
                                      </p:cBhvr>
                                    </p:animEffect>
                                  </p:childTnLst>
                                </p:cTn>
                              </p:par>
                            </p:childTnLst>
                          </p:cTn>
                        </p:par>
                      </p:childTnLst>
                    </p:cTn>
                  </p:par>
                  <p:par>
                    <p:cTn id="195" fill="hold" nodeType="clickPar">
                      <p:stCondLst>
                        <p:cond delay="indefinite"/>
                      </p:stCondLst>
                      <p:childTnLst>
                        <p:par>
                          <p:cTn id="196" fill="hold" nodeType="withGroup">
                            <p:stCondLst>
                              <p:cond delay="0"/>
                            </p:stCondLst>
                            <p:childTnLst>
                              <p:par>
                                <p:cTn id="197" presetID="20" presetClass="entr" presetSubtype="0" fill="hold" grpId="0" nodeType="clickEffect">
                                  <p:stCondLst>
                                    <p:cond delay="0"/>
                                  </p:stCondLst>
                                  <p:childTnLst>
                                    <p:set>
                                      <p:cBhvr>
                                        <p:cTn id="198" dur="1" fill="hold">
                                          <p:stCondLst>
                                            <p:cond delay="0"/>
                                          </p:stCondLst>
                                        </p:cTn>
                                        <p:tgtEl>
                                          <p:spTgt spid="2055"/>
                                        </p:tgtEl>
                                        <p:attrNameLst>
                                          <p:attrName>style.visibility</p:attrName>
                                        </p:attrNameLst>
                                      </p:cBhvr>
                                      <p:to>
                                        <p:strVal val="visible"/>
                                      </p:to>
                                    </p:set>
                                    <p:animEffect transition="in" filter="wedge">
                                      <p:cBhvr>
                                        <p:cTn id="199" dur="2000"/>
                                        <p:tgtEl>
                                          <p:spTgt spid="2055"/>
                                        </p:tgtEl>
                                      </p:cBhvr>
                                    </p:animEffect>
                                  </p:childTnLst>
                                </p:cTn>
                              </p:par>
                            </p:childTnLst>
                          </p:cTn>
                        </p:par>
                      </p:childTnLst>
                    </p:cTn>
                  </p:par>
                  <p:par>
                    <p:cTn id="200" fill="hold" nodeType="clickPar">
                      <p:stCondLst>
                        <p:cond delay="indefinite"/>
                      </p:stCondLst>
                      <p:childTnLst>
                        <p:par>
                          <p:cTn id="201" fill="hold" nodeType="withGroup">
                            <p:stCondLst>
                              <p:cond delay="0"/>
                            </p:stCondLst>
                            <p:childTnLst>
                              <p:par>
                                <p:cTn id="202" presetID="3" presetClass="entr" presetSubtype="10" fill="hold" grpId="0" nodeType="clickEffect">
                                  <p:stCondLst>
                                    <p:cond delay="0"/>
                                  </p:stCondLst>
                                  <p:childTnLst>
                                    <p:set>
                                      <p:cBhvr>
                                        <p:cTn id="203" dur="1" fill="hold">
                                          <p:stCondLst>
                                            <p:cond delay="0"/>
                                          </p:stCondLst>
                                        </p:cTn>
                                        <p:tgtEl>
                                          <p:spTgt spid="2150"/>
                                        </p:tgtEl>
                                        <p:attrNameLst>
                                          <p:attrName>style.visibility</p:attrName>
                                        </p:attrNameLst>
                                      </p:cBhvr>
                                      <p:to>
                                        <p:strVal val="visible"/>
                                      </p:to>
                                    </p:set>
                                    <p:animEffect transition="in" filter="blinds(horizontal)">
                                      <p:cBhvr>
                                        <p:cTn id="204" dur="500"/>
                                        <p:tgtEl>
                                          <p:spTgt spid="2150"/>
                                        </p:tgtEl>
                                      </p:cBhvr>
                                    </p:animEffect>
                                  </p:childTnLst>
                                </p:cTn>
                              </p:par>
                            </p:childTnLst>
                          </p:cTn>
                        </p:par>
                      </p:childTnLst>
                    </p:cTn>
                  </p:par>
                  <p:par>
                    <p:cTn id="205" fill="hold" nodeType="clickPar">
                      <p:stCondLst>
                        <p:cond delay="indefinite"/>
                      </p:stCondLst>
                      <p:childTnLst>
                        <p:par>
                          <p:cTn id="206" fill="hold" nodeType="withGroup">
                            <p:stCondLst>
                              <p:cond delay="0"/>
                            </p:stCondLst>
                            <p:childTnLst>
                              <p:par>
                                <p:cTn id="207" presetID="4" presetClass="entr" presetSubtype="32" fill="hold" grpId="0" nodeType="clickEffect">
                                  <p:stCondLst>
                                    <p:cond delay="0"/>
                                  </p:stCondLst>
                                  <p:childTnLst>
                                    <p:set>
                                      <p:cBhvr>
                                        <p:cTn id="208" dur="1" fill="hold">
                                          <p:stCondLst>
                                            <p:cond delay="0"/>
                                          </p:stCondLst>
                                        </p:cTn>
                                        <p:tgtEl>
                                          <p:spTgt spid="2087"/>
                                        </p:tgtEl>
                                        <p:attrNameLst>
                                          <p:attrName>style.visibility</p:attrName>
                                        </p:attrNameLst>
                                      </p:cBhvr>
                                      <p:to>
                                        <p:strVal val="visible"/>
                                      </p:to>
                                    </p:set>
                                    <p:animEffect transition="in" filter="box(out)">
                                      <p:cBhvr>
                                        <p:cTn id="209" dur="500"/>
                                        <p:tgtEl>
                                          <p:spTgt spid="2087"/>
                                        </p:tgtEl>
                                      </p:cBhvr>
                                    </p:animEffect>
                                  </p:childTnLst>
                                </p:cTn>
                              </p:par>
                            </p:childTnLst>
                          </p:cTn>
                        </p:par>
                      </p:childTnLst>
                    </p:cTn>
                  </p:par>
                  <p:par>
                    <p:cTn id="210" fill="hold" nodeType="clickPar">
                      <p:stCondLst>
                        <p:cond delay="indefinite"/>
                      </p:stCondLst>
                      <p:childTnLst>
                        <p:par>
                          <p:cTn id="211" fill="hold" nodeType="withGroup">
                            <p:stCondLst>
                              <p:cond delay="0"/>
                            </p:stCondLst>
                            <p:childTnLst>
                              <p:par>
                                <p:cTn id="212" presetID="3" presetClass="entr" presetSubtype="10" fill="hold" grpId="0" nodeType="clickEffect">
                                  <p:stCondLst>
                                    <p:cond delay="0"/>
                                  </p:stCondLst>
                                  <p:childTnLst>
                                    <p:set>
                                      <p:cBhvr>
                                        <p:cTn id="213" dur="1" fill="hold">
                                          <p:stCondLst>
                                            <p:cond delay="0"/>
                                          </p:stCondLst>
                                        </p:cTn>
                                        <p:tgtEl>
                                          <p:spTgt spid="2054"/>
                                        </p:tgtEl>
                                        <p:attrNameLst>
                                          <p:attrName>style.visibility</p:attrName>
                                        </p:attrNameLst>
                                      </p:cBhvr>
                                      <p:to>
                                        <p:strVal val="visible"/>
                                      </p:to>
                                    </p:set>
                                    <p:animEffect transition="in" filter="blinds(horizontal)">
                                      <p:cBhvr>
                                        <p:cTn id="214" dur="500"/>
                                        <p:tgtEl>
                                          <p:spTgt spid="2054"/>
                                        </p:tgtEl>
                                      </p:cBhvr>
                                    </p:animEffect>
                                  </p:childTnLst>
                                </p:cTn>
                              </p:par>
                              <p:par>
                                <p:cTn id="215" presetID="3" presetClass="entr" presetSubtype="10" fill="hold" grpId="0" nodeType="withEffect">
                                  <p:stCondLst>
                                    <p:cond delay="0"/>
                                  </p:stCondLst>
                                  <p:childTnLst>
                                    <p:set>
                                      <p:cBhvr>
                                        <p:cTn id="216" dur="1" fill="hold">
                                          <p:stCondLst>
                                            <p:cond delay="0"/>
                                          </p:stCondLst>
                                        </p:cTn>
                                        <p:tgtEl>
                                          <p:spTgt spid="2089"/>
                                        </p:tgtEl>
                                        <p:attrNameLst>
                                          <p:attrName>style.visibility</p:attrName>
                                        </p:attrNameLst>
                                      </p:cBhvr>
                                      <p:to>
                                        <p:strVal val="visible"/>
                                      </p:to>
                                    </p:set>
                                    <p:animEffect transition="in" filter="blinds(horizontal)">
                                      <p:cBhvr>
                                        <p:cTn id="217" dur="500"/>
                                        <p:tgtEl>
                                          <p:spTgt spid="2089"/>
                                        </p:tgtEl>
                                      </p:cBhvr>
                                    </p:animEffect>
                                  </p:childTnLst>
                                </p:cTn>
                              </p:par>
                              <p:par>
                                <p:cTn id="218" presetID="3" presetClass="entr" presetSubtype="10" fill="hold" grpId="0" nodeType="withEffect">
                                  <p:stCondLst>
                                    <p:cond delay="0"/>
                                  </p:stCondLst>
                                  <p:childTnLst>
                                    <p:set>
                                      <p:cBhvr>
                                        <p:cTn id="219" dur="1" fill="hold">
                                          <p:stCondLst>
                                            <p:cond delay="0"/>
                                          </p:stCondLst>
                                        </p:cTn>
                                        <p:tgtEl>
                                          <p:spTgt spid="2090"/>
                                        </p:tgtEl>
                                        <p:attrNameLst>
                                          <p:attrName>style.visibility</p:attrName>
                                        </p:attrNameLst>
                                      </p:cBhvr>
                                      <p:to>
                                        <p:strVal val="visible"/>
                                      </p:to>
                                    </p:set>
                                    <p:animEffect transition="in" filter="blinds(horizontal)">
                                      <p:cBhvr>
                                        <p:cTn id="220" dur="500"/>
                                        <p:tgtEl>
                                          <p:spTgt spid="2090"/>
                                        </p:tgtEl>
                                      </p:cBhvr>
                                    </p:animEffect>
                                  </p:childTnLst>
                                </p:cTn>
                              </p:par>
                              <p:par>
                                <p:cTn id="221" presetID="3" presetClass="entr" presetSubtype="10" fill="hold" grpId="0" nodeType="withEffect">
                                  <p:stCondLst>
                                    <p:cond delay="0"/>
                                  </p:stCondLst>
                                  <p:childTnLst>
                                    <p:set>
                                      <p:cBhvr>
                                        <p:cTn id="222" dur="1" fill="hold">
                                          <p:stCondLst>
                                            <p:cond delay="0"/>
                                          </p:stCondLst>
                                        </p:cTn>
                                        <p:tgtEl>
                                          <p:spTgt spid="2153"/>
                                        </p:tgtEl>
                                        <p:attrNameLst>
                                          <p:attrName>style.visibility</p:attrName>
                                        </p:attrNameLst>
                                      </p:cBhvr>
                                      <p:to>
                                        <p:strVal val="visible"/>
                                      </p:to>
                                    </p:set>
                                    <p:animEffect transition="in" filter="blinds(horizontal)">
                                      <p:cBhvr>
                                        <p:cTn id="223" dur="500"/>
                                        <p:tgtEl>
                                          <p:spTgt spid="2153"/>
                                        </p:tgtEl>
                                      </p:cBhvr>
                                    </p:animEffect>
                                  </p:childTnLst>
                                </p:cTn>
                              </p:par>
                              <p:par>
                                <p:cTn id="224" presetID="3" presetClass="entr" presetSubtype="10" fill="hold" grpId="0" nodeType="withEffect">
                                  <p:stCondLst>
                                    <p:cond delay="0"/>
                                  </p:stCondLst>
                                  <p:childTnLst>
                                    <p:set>
                                      <p:cBhvr>
                                        <p:cTn id="225" dur="1" fill="hold">
                                          <p:stCondLst>
                                            <p:cond delay="0"/>
                                          </p:stCondLst>
                                        </p:cTn>
                                        <p:tgtEl>
                                          <p:spTgt spid="2154"/>
                                        </p:tgtEl>
                                        <p:attrNameLst>
                                          <p:attrName>style.visibility</p:attrName>
                                        </p:attrNameLst>
                                      </p:cBhvr>
                                      <p:to>
                                        <p:strVal val="visible"/>
                                      </p:to>
                                    </p:set>
                                    <p:animEffect transition="in" filter="blinds(horizontal)">
                                      <p:cBhvr>
                                        <p:cTn id="226" dur="500"/>
                                        <p:tgtEl>
                                          <p:spTgt spid="2154"/>
                                        </p:tgtEl>
                                      </p:cBhvr>
                                    </p:animEffect>
                                  </p:childTnLst>
                                </p:cTn>
                              </p:par>
                            </p:childTnLst>
                          </p:cTn>
                        </p:par>
                      </p:childTnLst>
                    </p:cTn>
                  </p:par>
                  <p:par>
                    <p:cTn id="227" fill="hold" nodeType="clickPar">
                      <p:stCondLst>
                        <p:cond delay="indefinite"/>
                      </p:stCondLst>
                      <p:childTnLst>
                        <p:par>
                          <p:cTn id="228" fill="hold" nodeType="withGroup">
                            <p:stCondLst>
                              <p:cond delay="0"/>
                            </p:stCondLst>
                            <p:childTnLst>
                              <p:par>
                                <p:cTn id="229" presetID="4" presetClass="entr" presetSubtype="32" fill="hold" grpId="0" nodeType="clickEffect">
                                  <p:stCondLst>
                                    <p:cond delay="0"/>
                                  </p:stCondLst>
                                  <p:childTnLst>
                                    <p:set>
                                      <p:cBhvr>
                                        <p:cTn id="230" dur="1" fill="hold">
                                          <p:stCondLst>
                                            <p:cond delay="0"/>
                                          </p:stCondLst>
                                        </p:cTn>
                                        <p:tgtEl>
                                          <p:spTgt spid="2101"/>
                                        </p:tgtEl>
                                        <p:attrNameLst>
                                          <p:attrName>style.visibility</p:attrName>
                                        </p:attrNameLst>
                                      </p:cBhvr>
                                      <p:to>
                                        <p:strVal val="visible"/>
                                      </p:to>
                                    </p:set>
                                    <p:animEffect transition="in" filter="box(out)">
                                      <p:cBhvr>
                                        <p:cTn id="231" dur="500"/>
                                        <p:tgtEl>
                                          <p:spTgt spid="2101"/>
                                        </p:tgtEl>
                                      </p:cBhvr>
                                    </p:animEffect>
                                  </p:childTnLst>
                                </p:cTn>
                              </p:par>
                            </p:childTnLst>
                          </p:cTn>
                        </p:par>
                      </p:childTnLst>
                    </p:cTn>
                  </p:par>
                  <p:par>
                    <p:cTn id="232" fill="hold" nodeType="clickPar">
                      <p:stCondLst>
                        <p:cond delay="indefinite"/>
                      </p:stCondLst>
                      <p:childTnLst>
                        <p:par>
                          <p:cTn id="233" fill="hold" nodeType="withGroup">
                            <p:stCondLst>
                              <p:cond delay="0"/>
                            </p:stCondLst>
                            <p:childTnLst>
                              <p:par>
                                <p:cTn id="234" presetID="3" presetClass="entr" presetSubtype="10" fill="hold" grpId="0" nodeType="clickEffect">
                                  <p:stCondLst>
                                    <p:cond delay="0"/>
                                  </p:stCondLst>
                                  <p:childTnLst>
                                    <p:set>
                                      <p:cBhvr>
                                        <p:cTn id="235" dur="1" fill="hold">
                                          <p:stCondLst>
                                            <p:cond delay="0"/>
                                          </p:stCondLst>
                                        </p:cTn>
                                        <p:tgtEl>
                                          <p:spTgt spid="2102"/>
                                        </p:tgtEl>
                                        <p:attrNameLst>
                                          <p:attrName>style.visibility</p:attrName>
                                        </p:attrNameLst>
                                      </p:cBhvr>
                                      <p:to>
                                        <p:strVal val="visible"/>
                                      </p:to>
                                    </p:set>
                                    <p:animEffect transition="in" filter="blinds(horizontal)">
                                      <p:cBhvr>
                                        <p:cTn id="236" dur="500"/>
                                        <p:tgtEl>
                                          <p:spTgt spid="2102"/>
                                        </p:tgtEl>
                                      </p:cBhvr>
                                    </p:animEffect>
                                  </p:childTnLst>
                                </p:cTn>
                              </p:par>
                            </p:childTnLst>
                          </p:cTn>
                        </p:par>
                      </p:childTnLst>
                    </p:cTn>
                  </p:par>
                  <p:par>
                    <p:cTn id="237" fill="hold" nodeType="clickPar">
                      <p:stCondLst>
                        <p:cond delay="indefinite"/>
                      </p:stCondLst>
                      <p:childTnLst>
                        <p:par>
                          <p:cTn id="238" fill="hold" nodeType="withGroup">
                            <p:stCondLst>
                              <p:cond delay="0"/>
                            </p:stCondLst>
                            <p:childTnLst>
                              <p:par>
                                <p:cTn id="239" presetID="3" presetClass="entr" presetSubtype="10" fill="hold" grpId="0" nodeType="clickEffect">
                                  <p:stCondLst>
                                    <p:cond delay="0"/>
                                  </p:stCondLst>
                                  <p:childTnLst>
                                    <p:set>
                                      <p:cBhvr>
                                        <p:cTn id="240" dur="1" fill="hold">
                                          <p:stCondLst>
                                            <p:cond delay="0"/>
                                          </p:stCondLst>
                                        </p:cTn>
                                        <p:tgtEl>
                                          <p:spTgt spid="2152"/>
                                        </p:tgtEl>
                                        <p:attrNameLst>
                                          <p:attrName>style.visibility</p:attrName>
                                        </p:attrNameLst>
                                      </p:cBhvr>
                                      <p:to>
                                        <p:strVal val="visible"/>
                                      </p:to>
                                    </p:set>
                                    <p:animEffect transition="in" filter="blinds(horizontal)">
                                      <p:cBhvr>
                                        <p:cTn id="241" dur="500"/>
                                        <p:tgtEl>
                                          <p:spTgt spid="2152"/>
                                        </p:tgtEl>
                                      </p:cBhvr>
                                    </p:animEffect>
                                  </p:childTnLst>
                                </p:cTn>
                              </p:par>
                            </p:childTnLst>
                          </p:cTn>
                        </p:par>
                      </p:childTnLst>
                    </p:cTn>
                  </p:par>
                  <p:par>
                    <p:cTn id="242" fill="hold" nodeType="clickPar">
                      <p:stCondLst>
                        <p:cond delay="indefinite"/>
                      </p:stCondLst>
                      <p:childTnLst>
                        <p:par>
                          <p:cTn id="243" fill="hold" nodeType="withGroup">
                            <p:stCondLst>
                              <p:cond delay="0"/>
                            </p:stCondLst>
                            <p:childTnLst>
                              <p:par>
                                <p:cTn id="244" presetID="3" presetClass="entr" presetSubtype="10" fill="hold" grpId="0" nodeType="clickEffect">
                                  <p:stCondLst>
                                    <p:cond delay="0"/>
                                  </p:stCondLst>
                                  <p:childTnLst>
                                    <p:set>
                                      <p:cBhvr>
                                        <p:cTn id="245" dur="1" fill="hold">
                                          <p:stCondLst>
                                            <p:cond delay="0"/>
                                          </p:stCondLst>
                                        </p:cTn>
                                        <p:tgtEl>
                                          <p:spTgt spid="2145"/>
                                        </p:tgtEl>
                                        <p:attrNameLst>
                                          <p:attrName>style.visibility</p:attrName>
                                        </p:attrNameLst>
                                      </p:cBhvr>
                                      <p:to>
                                        <p:strVal val="visible"/>
                                      </p:to>
                                    </p:set>
                                    <p:animEffect transition="in" filter="blinds(horizontal)">
                                      <p:cBhvr>
                                        <p:cTn id="246" dur="500"/>
                                        <p:tgtEl>
                                          <p:spTgt spid="2145"/>
                                        </p:tgtEl>
                                      </p:cBhvr>
                                    </p:animEffect>
                                  </p:childTnLst>
                                </p:cTn>
                              </p:par>
                              <p:par>
                                <p:cTn id="247" presetID="3" presetClass="entr" presetSubtype="10" fill="hold" grpId="0" nodeType="withEffect">
                                  <p:stCondLst>
                                    <p:cond delay="0"/>
                                  </p:stCondLst>
                                  <p:childTnLst>
                                    <p:set>
                                      <p:cBhvr>
                                        <p:cTn id="248" dur="1" fill="hold">
                                          <p:stCondLst>
                                            <p:cond delay="0"/>
                                          </p:stCondLst>
                                        </p:cTn>
                                        <p:tgtEl>
                                          <p:spTgt spid="2143"/>
                                        </p:tgtEl>
                                        <p:attrNameLst>
                                          <p:attrName>style.visibility</p:attrName>
                                        </p:attrNameLst>
                                      </p:cBhvr>
                                      <p:to>
                                        <p:strVal val="visible"/>
                                      </p:to>
                                    </p:set>
                                    <p:animEffect transition="in" filter="blinds(horizontal)">
                                      <p:cBhvr>
                                        <p:cTn id="249" dur="500"/>
                                        <p:tgtEl>
                                          <p:spTgt spid="2143"/>
                                        </p:tgtEl>
                                      </p:cBhvr>
                                    </p:animEffect>
                                  </p:childTnLst>
                                </p:cTn>
                              </p:par>
                              <p:par>
                                <p:cTn id="250" presetID="3" presetClass="entr" presetSubtype="10" fill="hold" grpId="0" nodeType="withEffect">
                                  <p:stCondLst>
                                    <p:cond delay="0"/>
                                  </p:stCondLst>
                                  <p:childTnLst>
                                    <p:set>
                                      <p:cBhvr>
                                        <p:cTn id="251" dur="1" fill="hold">
                                          <p:stCondLst>
                                            <p:cond delay="0"/>
                                          </p:stCondLst>
                                        </p:cTn>
                                        <p:tgtEl>
                                          <p:spTgt spid="2144"/>
                                        </p:tgtEl>
                                        <p:attrNameLst>
                                          <p:attrName>style.visibility</p:attrName>
                                        </p:attrNameLst>
                                      </p:cBhvr>
                                      <p:to>
                                        <p:strVal val="visible"/>
                                      </p:to>
                                    </p:set>
                                    <p:animEffect transition="in" filter="blinds(horizontal)">
                                      <p:cBhvr>
                                        <p:cTn id="252" dur="500"/>
                                        <p:tgtEl>
                                          <p:spTgt spid="2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4" grpId="0" animBg="1"/>
      <p:bldP spid="2150" grpId="0" animBg="1"/>
      <p:bldP spid="2145" grpId="0" animBg="1"/>
      <p:bldP spid="2142" grpId="0" animBg="1"/>
      <p:bldP spid="2098" grpId="0" animBg="1"/>
      <p:bldP spid="2095" grpId="0" animBg="1"/>
      <p:bldP spid="2053" grpId="0" animBg="1"/>
      <p:bldP spid="2054" grpId="0" animBg="1"/>
      <p:bldP spid="2055" grpId="0" animBg="1"/>
      <p:bldP spid="2056" grpId="0" animBg="1"/>
      <p:bldP spid="2058" grpId="0" animBg="1"/>
      <p:bldP spid="2059" grpId="0" animBg="1"/>
      <p:bldP spid="2060" grpId="0" animBg="1"/>
      <p:bldP spid="2061" grpId="0" animBg="1"/>
      <p:bldP spid="2063" grpId="0" animBg="1"/>
      <p:bldP spid="2064" grpId="0" animBg="1"/>
      <p:bldP spid="2065" grpId="0" animBg="1"/>
      <p:bldP spid="2066" grpId="0" animBg="1"/>
      <p:bldP spid="2067" grpId="0" animBg="1"/>
      <p:bldP spid="2068" grpId="0" animBg="1"/>
      <p:bldP spid="2070" grpId="0" animBg="1"/>
      <p:bldP spid="2071" grpId="0" animBg="1"/>
      <p:bldP spid="2072" grpId="0" animBg="1"/>
      <p:bldP spid="2073" grpId="0" animBg="1"/>
      <p:bldP spid="2075" grpId="0" animBg="1"/>
      <p:bldP spid="2076" grpId="0" animBg="1"/>
      <p:bldP spid="2077" grpId="0" animBg="1"/>
      <p:bldP spid="2078" grpId="0" animBg="1"/>
      <p:bldP spid="2079" grpId="0" animBg="1"/>
      <p:bldP spid="2080" grpId="0" animBg="1"/>
      <p:bldP spid="2081" grpId="0" animBg="1"/>
      <p:bldP spid="2082" grpId="0" animBg="1"/>
      <p:bldP spid="2084" grpId="0" animBg="1"/>
      <p:bldP spid="2087" grpId="0" animBg="1"/>
      <p:bldP spid="2088" grpId="0" animBg="1"/>
      <p:bldP spid="2089" grpId="0" animBg="1"/>
      <p:bldP spid="2090" grpId="0" animBg="1"/>
      <p:bldP spid="2091" grpId="0"/>
      <p:bldP spid="2092" grpId="0"/>
      <p:bldP spid="2093" grpId="0"/>
      <p:bldP spid="2094" grpId="0"/>
      <p:bldP spid="2096" grpId="0"/>
      <p:bldP spid="2097" grpId="0"/>
      <p:bldP spid="2099" grpId="0"/>
      <p:bldP spid="2100" grpId="0"/>
      <p:bldP spid="2101" grpId="0"/>
      <p:bldP spid="2102" grpId="0"/>
      <p:bldP spid="2143" grpId="0" animBg="1"/>
      <p:bldP spid="2144" grpId="0" animBg="1"/>
      <p:bldP spid="2147" grpId="0" animBg="1"/>
      <p:bldP spid="2148" grpId="0" animBg="1"/>
      <p:bldP spid="2149" grpId="0" animBg="1"/>
      <p:bldP spid="2069" grpId="0" animBg="1"/>
      <p:bldP spid="2152" grpId="0"/>
      <p:bldP spid="215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p:cNvPicPr>
            <a:picLocks noChangeAspect="1" noChangeArrowheads="1"/>
          </p:cNvPicPr>
          <p:nvPr/>
        </p:nvPicPr>
        <p:blipFill>
          <a:blip r:embed="rId2">
            <a:extLst>
              <a:ext uri="{28A0092B-C50C-407E-A947-70E740481C1C}">
                <a14:useLocalDpi xmlns:a14="http://schemas.microsoft.com/office/drawing/2010/main" val="0"/>
              </a:ext>
            </a:extLst>
          </a:blip>
          <a:srcRect b="16519"/>
          <a:stretch>
            <a:fillRect/>
          </a:stretch>
        </p:blipFill>
        <p:spPr bwMode="auto">
          <a:xfrm>
            <a:off x="476251" y="1399120"/>
            <a:ext cx="8610600" cy="539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Rectangle 6"/>
          <p:cNvSpPr>
            <a:spLocks noChangeArrowheads="1"/>
          </p:cNvSpPr>
          <p:nvPr/>
        </p:nvSpPr>
        <p:spPr bwMode="auto">
          <a:xfrm>
            <a:off x="476251" y="1238250"/>
            <a:ext cx="6781800"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tabLst>
                <a:tab pos="1885950" algn="l"/>
              </a:tabLst>
              <a:defRPr sz="3200">
                <a:solidFill>
                  <a:schemeClr val="tx1"/>
                </a:solidFill>
                <a:latin typeface="Arial" panose="020B0604020202020204" pitchFamily="34" charset="0"/>
              </a:defRPr>
            </a:lvl1pPr>
            <a:lvl2pPr marL="742950" indent="-285750">
              <a:spcBef>
                <a:spcPct val="20000"/>
              </a:spcBef>
              <a:buChar char="–"/>
              <a:tabLst>
                <a:tab pos="1885950" algn="l"/>
              </a:tabLst>
              <a:defRPr sz="2800">
                <a:solidFill>
                  <a:schemeClr val="tx1"/>
                </a:solidFill>
                <a:latin typeface="Arial" panose="020B0604020202020204" pitchFamily="34" charset="0"/>
              </a:defRPr>
            </a:lvl2pPr>
            <a:lvl3pPr marL="1143000" indent="-228600">
              <a:spcBef>
                <a:spcPct val="20000"/>
              </a:spcBef>
              <a:buChar char="•"/>
              <a:tabLst>
                <a:tab pos="1885950" algn="l"/>
              </a:tabLst>
              <a:defRPr sz="2400">
                <a:solidFill>
                  <a:schemeClr val="tx1"/>
                </a:solidFill>
                <a:latin typeface="Arial" panose="020B0604020202020204" pitchFamily="34" charset="0"/>
              </a:defRPr>
            </a:lvl3pPr>
            <a:lvl4pPr marL="1600200" indent="-228600">
              <a:spcBef>
                <a:spcPct val="20000"/>
              </a:spcBef>
              <a:buChar char="–"/>
              <a:tabLst>
                <a:tab pos="1885950" algn="l"/>
              </a:tabLst>
              <a:defRPr sz="2000">
                <a:solidFill>
                  <a:schemeClr val="tx1"/>
                </a:solidFill>
                <a:latin typeface="Arial" panose="020B0604020202020204" pitchFamily="34" charset="0"/>
              </a:defRPr>
            </a:lvl4pPr>
            <a:lvl5pPr marL="2057400" indent="-228600">
              <a:spcBef>
                <a:spcPct val="20000"/>
              </a:spcBef>
              <a:buChar char="»"/>
              <a:tabLst>
                <a:tab pos="188595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188595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188595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188595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1885950" algn="l"/>
              </a:tabLst>
              <a:defRPr sz="2000">
                <a:solidFill>
                  <a:schemeClr val="tx1"/>
                </a:solidFill>
                <a:latin typeface="Arial" panose="020B0604020202020204" pitchFamily="34" charset="0"/>
              </a:defRPr>
            </a:lvl9pPr>
          </a:lstStyle>
          <a:p>
            <a:pPr eaLnBrk="1" hangingPunct="1">
              <a:spcBef>
                <a:spcPct val="0"/>
              </a:spcBef>
              <a:buFontTx/>
              <a:buNone/>
            </a:pPr>
            <a:r>
              <a:rPr lang="en-US" altLang="en-US" sz="1200" b="1" dirty="0" err="1">
                <a:solidFill>
                  <a:schemeClr val="accent2"/>
                </a:solidFill>
                <a:latin typeface="Times New Roman" panose="02020603050405020304" pitchFamily="18" charset="0"/>
              </a:rPr>
              <a:t>setelah</a:t>
            </a:r>
            <a:r>
              <a:rPr lang="en-US" altLang="en-US" sz="1200" b="1" dirty="0">
                <a:solidFill>
                  <a:schemeClr val="accent2"/>
                </a:solidFill>
                <a:latin typeface="Times New Roman" panose="02020603050405020304" pitchFamily="18" charset="0"/>
              </a:rPr>
              <a:t> </a:t>
            </a:r>
            <a:r>
              <a:rPr lang="en-US" altLang="en-US" sz="1200" b="1" dirty="0" err="1">
                <a:solidFill>
                  <a:schemeClr val="accent2"/>
                </a:solidFill>
                <a:latin typeface="Times New Roman" panose="02020603050405020304" pitchFamily="18" charset="0"/>
              </a:rPr>
              <a:t>adanya</a:t>
            </a:r>
            <a:r>
              <a:rPr lang="en-US" altLang="en-US" sz="1200" b="1" dirty="0">
                <a:solidFill>
                  <a:schemeClr val="accent2"/>
                </a:solidFill>
                <a:latin typeface="Times New Roman" panose="02020603050405020304" pitchFamily="18" charset="0"/>
              </a:rPr>
              <a:t> </a:t>
            </a:r>
            <a:r>
              <a:rPr lang="en-US" altLang="en-US" sz="1200" b="1" dirty="0" err="1">
                <a:solidFill>
                  <a:schemeClr val="accent2"/>
                </a:solidFill>
                <a:latin typeface="Times New Roman" panose="02020603050405020304" pitchFamily="18" charset="0"/>
              </a:rPr>
              <a:t>relasi</a:t>
            </a:r>
            <a:r>
              <a:rPr lang="en-US" altLang="en-US" sz="1200" b="1" dirty="0">
                <a:solidFill>
                  <a:schemeClr val="accent2"/>
                </a:solidFill>
                <a:latin typeface="Times New Roman" panose="02020603050405020304" pitchFamily="18" charset="0"/>
              </a:rPr>
              <a:t> </a:t>
            </a:r>
            <a:r>
              <a:rPr lang="en-US" altLang="en-US" sz="1200" b="1" dirty="0" err="1">
                <a:solidFill>
                  <a:schemeClr val="accent2"/>
                </a:solidFill>
                <a:latin typeface="Times New Roman" panose="02020603050405020304" pitchFamily="18" charset="0"/>
              </a:rPr>
              <a:t>antar</a:t>
            </a:r>
            <a:r>
              <a:rPr lang="en-US" altLang="en-US" sz="1200" b="1" dirty="0">
                <a:solidFill>
                  <a:schemeClr val="accent2"/>
                </a:solidFill>
                <a:latin typeface="Times New Roman" panose="02020603050405020304" pitchFamily="18" charset="0"/>
              </a:rPr>
              <a:t> </a:t>
            </a:r>
            <a:r>
              <a:rPr lang="en-US" altLang="en-US" sz="1200" b="1" dirty="0" err="1">
                <a:solidFill>
                  <a:schemeClr val="accent2"/>
                </a:solidFill>
                <a:latin typeface="Times New Roman" panose="02020603050405020304" pitchFamily="18" charset="0"/>
              </a:rPr>
              <a:t>tabel</a:t>
            </a:r>
            <a:r>
              <a:rPr lang="en-US" altLang="en-US" sz="1200" b="1" dirty="0">
                <a:solidFill>
                  <a:schemeClr val="accent2"/>
                </a:solidFill>
                <a:latin typeface="Times New Roman" panose="02020603050405020304" pitchFamily="18" charset="0"/>
              </a:rPr>
              <a:t> </a:t>
            </a:r>
            <a:r>
              <a:rPr lang="en-US" altLang="en-US" sz="1200" b="1" dirty="0" err="1">
                <a:solidFill>
                  <a:schemeClr val="accent2"/>
                </a:solidFill>
                <a:latin typeface="Times New Roman" panose="02020603050405020304" pitchFamily="18" charset="0"/>
              </a:rPr>
              <a:t>dengan</a:t>
            </a:r>
            <a:r>
              <a:rPr lang="en-US" altLang="en-US" sz="1200" b="1" dirty="0">
                <a:solidFill>
                  <a:schemeClr val="accent2"/>
                </a:solidFill>
                <a:latin typeface="Times New Roman" panose="02020603050405020304" pitchFamily="18" charset="0"/>
              </a:rPr>
              <a:t> </a:t>
            </a:r>
            <a:r>
              <a:rPr lang="en-US" altLang="en-US" sz="1200" b="1" dirty="0" err="1">
                <a:solidFill>
                  <a:schemeClr val="accent2"/>
                </a:solidFill>
                <a:latin typeface="Times New Roman" panose="02020603050405020304" pitchFamily="18" charset="0"/>
              </a:rPr>
              <a:t>derajat</a:t>
            </a:r>
            <a:r>
              <a:rPr lang="en-US" altLang="en-US" sz="1200" b="1" dirty="0">
                <a:solidFill>
                  <a:schemeClr val="accent2"/>
                </a:solidFill>
                <a:latin typeface="Times New Roman" panose="02020603050405020304" pitchFamily="18" charset="0"/>
              </a:rPr>
              <a:t> </a:t>
            </a:r>
            <a:r>
              <a:rPr lang="en-US" altLang="en-US" sz="1200" b="1" dirty="0" err="1">
                <a:solidFill>
                  <a:schemeClr val="accent2"/>
                </a:solidFill>
                <a:latin typeface="Times New Roman" panose="02020603050405020304" pitchFamily="18" charset="0"/>
              </a:rPr>
              <a:t>relasi</a:t>
            </a:r>
            <a:r>
              <a:rPr lang="en-US" altLang="en-US" sz="1200" b="1" dirty="0">
                <a:solidFill>
                  <a:schemeClr val="accent2"/>
                </a:solidFill>
                <a:latin typeface="Times New Roman" panose="02020603050405020304" pitchFamily="18" charset="0"/>
              </a:rPr>
              <a:t> </a:t>
            </a:r>
            <a:r>
              <a:rPr lang="en-US" altLang="en-US" sz="1200" dirty="0" err="1">
                <a:latin typeface="Times New Roman" panose="02020603050405020304" pitchFamily="18" charset="0"/>
              </a:rPr>
              <a:t>maka</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struktur</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tabel</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berubah</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sebagai</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berikut</a:t>
            </a:r>
            <a:r>
              <a:rPr lang="en-US" altLang="en-US" sz="1200" dirty="0">
                <a:latin typeface="Times New Roman" panose="02020603050405020304" pitchFamily="18" charset="0"/>
              </a:rPr>
              <a:t> :</a:t>
            </a:r>
          </a:p>
          <a:p>
            <a:pPr eaLnBrk="1" hangingPunct="1">
              <a:spcBef>
                <a:spcPct val="0"/>
              </a:spcBef>
              <a:buFontTx/>
              <a:buNone/>
            </a:pPr>
            <a:endParaRPr lang="en-US" altLang="en-US" sz="1200" dirty="0">
              <a:latin typeface="Times New Roman" panose="02020603050405020304" pitchFamily="18" charset="0"/>
            </a:endParaRPr>
          </a:p>
          <a:p>
            <a:pPr eaLnBrk="1" hangingPunct="1">
              <a:spcBef>
                <a:spcPct val="0"/>
              </a:spcBef>
              <a:buFontTx/>
              <a:buNone/>
            </a:pPr>
            <a:r>
              <a:rPr lang="en-US" altLang="en-US" sz="1200" dirty="0" err="1">
                <a:latin typeface="Times New Roman" panose="02020603050405020304" pitchFamily="18" charset="0"/>
              </a:rPr>
              <a:t>Entitas</a:t>
            </a:r>
            <a:r>
              <a:rPr lang="en-US" altLang="en-US" sz="1200" dirty="0">
                <a:latin typeface="Times New Roman" panose="02020603050405020304" pitchFamily="18" charset="0"/>
              </a:rPr>
              <a:t> / </a:t>
            </a:r>
            <a:r>
              <a:rPr lang="en-US" altLang="en-US" sz="1200" dirty="0" err="1">
                <a:latin typeface="Times New Roman" panose="02020603050405020304" pitchFamily="18" charset="0"/>
              </a:rPr>
              <a:t>Tabel</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Mahasiswa</a:t>
            </a:r>
            <a:r>
              <a:rPr lang="en-US" altLang="en-US" sz="1200" dirty="0">
                <a:latin typeface="Times New Roman" panose="02020603050405020304" pitchFamily="18" charset="0"/>
              </a:rPr>
              <a:t> 	= { </a:t>
            </a:r>
            <a:r>
              <a:rPr lang="en-US" altLang="en-US" sz="1200" u="sng" dirty="0" err="1">
                <a:latin typeface="Times New Roman" panose="02020603050405020304" pitchFamily="18" charset="0"/>
              </a:rPr>
              <a:t>nim</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nama_mhs</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jk</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tgl_lahir</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kota</a:t>
            </a:r>
            <a:r>
              <a:rPr lang="en-US" altLang="en-US" sz="1200" dirty="0">
                <a:latin typeface="Times New Roman" panose="02020603050405020304" pitchFamily="18" charset="0"/>
              </a:rPr>
              <a:t>, </a:t>
            </a:r>
            <a:r>
              <a:rPr lang="en-US" altLang="en-US" sz="1200" b="1" dirty="0" err="1">
                <a:solidFill>
                  <a:schemeClr val="accent2"/>
                </a:solidFill>
                <a:latin typeface="Times New Roman" panose="02020603050405020304" pitchFamily="18" charset="0"/>
              </a:rPr>
              <a:t>kd_pro</a:t>
            </a:r>
            <a:r>
              <a:rPr lang="en-US" altLang="en-US" sz="1200" dirty="0">
                <a:latin typeface="Times New Roman" panose="02020603050405020304" pitchFamily="18" charset="0"/>
              </a:rPr>
              <a:t> }</a:t>
            </a:r>
          </a:p>
          <a:p>
            <a:pPr eaLnBrk="1" hangingPunct="1">
              <a:spcBef>
                <a:spcPct val="0"/>
              </a:spcBef>
              <a:buFontTx/>
              <a:buNone/>
            </a:pPr>
            <a:r>
              <a:rPr lang="en-US" altLang="en-US" sz="1200" dirty="0" err="1">
                <a:latin typeface="Times New Roman" panose="02020603050405020304" pitchFamily="18" charset="0"/>
              </a:rPr>
              <a:t>Entitas</a:t>
            </a:r>
            <a:r>
              <a:rPr lang="en-US" altLang="en-US" sz="1200" dirty="0">
                <a:latin typeface="Times New Roman" panose="02020603050405020304" pitchFamily="18" charset="0"/>
              </a:rPr>
              <a:t> / </a:t>
            </a:r>
            <a:r>
              <a:rPr lang="en-US" altLang="en-US" sz="1200" dirty="0" err="1">
                <a:latin typeface="Times New Roman" panose="02020603050405020304" pitchFamily="18" charset="0"/>
              </a:rPr>
              <a:t>Tabel</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Matakuliah</a:t>
            </a:r>
            <a:r>
              <a:rPr lang="en-US" altLang="en-US" sz="1200" dirty="0">
                <a:latin typeface="Times New Roman" panose="02020603050405020304" pitchFamily="18" charset="0"/>
              </a:rPr>
              <a:t> 	= { </a:t>
            </a:r>
            <a:r>
              <a:rPr lang="en-US" altLang="en-US" sz="1200" u="sng" dirty="0" err="1">
                <a:latin typeface="Times New Roman" panose="02020603050405020304" pitchFamily="18" charset="0"/>
              </a:rPr>
              <a:t>kode_mk</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nama_mk</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sks</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smt</a:t>
            </a:r>
            <a:r>
              <a:rPr lang="en-US" altLang="en-US" sz="1200" dirty="0">
                <a:latin typeface="Times New Roman" panose="02020603050405020304" pitchFamily="18" charset="0"/>
              </a:rPr>
              <a:t> , </a:t>
            </a:r>
            <a:r>
              <a:rPr lang="en-US" altLang="en-US" sz="1200" b="1" dirty="0" err="1">
                <a:solidFill>
                  <a:schemeClr val="accent2"/>
                </a:solidFill>
                <a:latin typeface="Times New Roman" panose="02020603050405020304" pitchFamily="18" charset="0"/>
              </a:rPr>
              <a:t>nid</a:t>
            </a:r>
            <a:r>
              <a:rPr lang="en-US" altLang="en-US" sz="1200" dirty="0">
                <a:latin typeface="Times New Roman" panose="02020603050405020304" pitchFamily="18" charset="0"/>
              </a:rPr>
              <a:t>}</a:t>
            </a:r>
          </a:p>
          <a:p>
            <a:pPr eaLnBrk="1" hangingPunct="1">
              <a:spcBef>
                <a:spcPct val="0"/>
              </a:spcBef>
              <a:buFontTx/>
              <a:buNone/>
            </a:pPr>
            <a:r>
              <a:rPr lang="en-US" altLang="en-US" sz="1200" dirty="0" err="1">
                <a:latin typeface="Times New Roman" panose="02020603050405020304" pitchFamily="18" charset="0"/>
              </a:rPr>
              <a:t>Entitas</a:t>
            </a:r>
            <a:r>
              <a:rPr lang="en-US" altLang="en-US" sz="1200" dirty="0">
                <a:latin typeface="Times New Roman" panose="02020603050405020304" pitchFamily="18" charset="0"/>
              </a:rPr>
              <a:t> / </a:t>
            </a:r>
            <a:r>
              <a:rPr lang="en-US" altLang="en-US" sz="1200" dirty="0" err="1">
                <a:latin typeface="Times New Roman" panose="02020603050405020304" pitchFamily="18" charset="0"/>
              </a:rPr>
              <a:t>Tabel</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Dosen</a:t>
            </a:r>
            <a:r>
              <a:rPr lang="en-US" altLang="en-US" sz="1200" dirty="0">
                <a:latin typeface="Times New Roman" panose="02020603050405020304" pitchFamily="18" charset="0"/>
              </a:rPr>
              <a:t> 	= { </a:t>
            </a:r>
            <a:r>
              <a:rPr lang="en-US" altLang="en-US" sz="1200" u="sng" dirty="0" err="1">
                <a:latin typeface="Times New Roman" panose="02020603050405020304" pitchFamily="18" charset="0"/>
              </a:rPr>
              <a:t>nid</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nama_dos</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pend_dos</a:t>
            </a:r>
            <a:r>
              <a:rPr lang="en-US" altLang="en-US" sz="1200" dirty="0">
                <a:latin typeface="Times New Roman" panose="02020603050405020304" pitchFamily="18" charset="0"/>
              </a:rPr>
              <a:t>, status }</a:t>
            </a:r>
          </a:p>
          <a:p>
            <a:pPr eaLnBrk="1" hangingPunct="1">
              <a:spcBef>
                <a:spcPct val="0"/>
              </a:spcBef>
              <a:buFontTx/>
              <a:buNone/>
            </a:pPr>
            <a:r>
              <a:rPr lang="en-US" altLang="en-US" sz="1200" dirty="0" err="1">
                <a:latin typeface="Times New Roman" panose="02020603050405020304" pitchFamily="18" charset="0"/>
              </a:rPr>
              <a:t>Entitas</a:t>
            </a:r>
            <a:r>
              <a:rPr lang="en-US" altLang="en-US" sz="1200" dirty="0">
                <a:latin typeface="Times New Roman" panose="02020603050405020304" pitchFamily="18" charset="0"/>
              </a:rPr>
              <a:t> / </a:t>
            </a:r>
            <a:r>
              <a:rPr lang="en-US" altLang="en-US" sz="1200" dirty="0" err="1">
                <a:latin typeface="Times New Roman" panose="02020603050405020304" pitchFamily="18" charset="0"/>
              </a:rPr>
              <a:t>Tabel</a:t>
            </a:r>
            <a:r>
              <a:rPr lang="en-US" altLang="en-US" sz="1200" dirty="0">
                <a:latin typeface="Times New Roman" panose="02020603050405020304" pitchFamily="18" charset="0"/>
              </a:rPr>
              <a:t> Prodi	= { </a:t>
            </a:r>
            <a:r>
              <a:rPr lang="en-US" altLang="en-US" sz="1200" u="sng" dirty="0" err="1">
                <a:latin typeface="Times New Roman" panose="02020603050405020304" pitchFamily="18" charset="0"/>
              </a:rPr>
              <a:t>kd_prod</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nama_prod</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jenj</a:t>
            </a:r>
            <a:r>
              <a:rPr lang="en-US" altLang="en-US" sz="1200" dirty="0">
                <a:latin typeface="Times New Roman" panose="02020603050405020304" pitchFamily="18" charset="0"/>
              </a:rPr>
              <a:t>, </a:t>
            </a:r>
            <a:r>
              <a:rPr lang="en-US" altLang="en-US" sz="1200" b="1" dirty="0" err="1">
                <a:solidFill>
                  <a:schemeClr val="accent2"/>
                </a:solidFill>
                <a:latin typeface="Times New Roman" panose="02020603050405020304" pitchFamily="18" charset="0"/>
              </a:rPr>
              <a:t>nid</a:t>
            </a:r>
            <a:r>
              <a:rPr lang="en-US" altLang="en-US" sz="1200" dirty="0">
                <a:latin typeface="Times New Roman" panose="02020603050405020304" pitchFamily="18" charset="0"/>
              </a:rPr>
              <a:t> }</a:t>
            </a:r>
          </a:p>
          <a:p>
            <a:pPr eaLnBrk="1" hangingPunct="1">
              <a:spcBef>
                <a:spcPct val="0"/>
              </a:spcBef>
              <a:buFontTx/>
              <a:buNone/>
            </a:pPr>
            <a:r>
              <a:rPr lang="en-US" altLang="en-US" sz="1200" dirty="0" err="1">
                <a:latin typeface="Times New Roman" panose="02020603050405020304" pitchFamily="18" charset="0"/>
              </a:rPr>
              <a:t>Entitas</a:t>
            </a:r>
            <a:r>
              <a:rPr lang="en-US" altLang="en-US" sz="1200" dirty="0">
                <a:latin typeface="Times New Roman" panose="02020603050405020304" pitchFamily="18" charset="0"/>
              </a:rPr>
              <a:t> / </a:t>
            </a:r>
            <a:r>
              <a:rPr lang="en-US" altLang="en-US" sz="1200" dirty="0" err="1">
                <a:latin typeface="Times New Roman" panose="02020603050405020304" pitchFamily="18" charset="0"/>
              </a:rPr>
              <a:t>Tabel</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Ruang</a:t>
            </a:r>
            <a:r>
              <a:rPr lang="en-US" altLang="en-US" sz="1200" dirty="0">
                <a:latin typeface="Times New Roman" panose="02020603050405020304" pitchFamily="18" charset="0"/>
              </a:rPr>
              <a:t>	= { </a:t>
            </a:r>
            <a:r>
              <a:rPr lang="en-US" altLang="en-US" sz="1200" u="sng" dirty="0" err="1">
                <a:latin typeface="Times New Roman" panose="02020603050405020304" pitchFamily="18" charset="0"/>
              </a:rPr>
              <a:t>kd_ruang</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nama_ruang</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kapasitas</a:t>
            </a:r>
            <a:r>
              <a:rPr lang="en-US" altLang="en-US" sz="1200" dirty="0">
                <a:latin typeface="Times New Roman" panose="02020603050405020304" pitchFamily="18" charset="0"/>
              </a:rPr>
              <a:t>}</a:t>
            </a:r>
          </a:p>
          <a:p>
            <a:pPr eaLnBrk="1" hangingPunct="1">
              <a:spcBef>
                <a:spcPct val="0"/>
              </a:spcBef>
              <a:buFontTx/>
              <a:buNone/>
            </a:pPr>
            <a:r>
              <a:rPr lang="en-US" altLang="en-US" sz="1200" dirty="0" err="1">
                <a:solidFill>
                  <a:schemeClr val="accent2"/>
                </a:solidFill>
                <a:latin typeface="Times New Roman" panose="02020603050405020304" pitchFamily="18" charset="0"/>
              </a:rPr>
              <a:t>Entitas</a:t>
            </a:r>
            <a:r>
              <a:rPr lang="en-US" altLang="en-US" sz="1200" dirty="0">
                <a:solidFill>
                  <a:schemeClr val="accent2"/>
                </a:solidFill>
                <a:latin typeface="Times New Roman" panose="02020603050405020304" pitchFamily="18" charset="0"/>
              </a:rPr>
              <a:t> / </a:t>
            </a:r>
            <a:r>
              <a:rPr lang="en-US" altLang="en-US" sz="1200" dirty="0" err="1">
                <a:solidFill>
                  <a:schemeClr val="accent2"/>
                </a:solidFill>
                <a:latin typeface="Times New Roman" panose="02020603050405020304" pitchFamily="18" charset="0"/>
              </a:rPr>
              <a:t>Tabel</a:t>
            </a:r>
            <a:r>
              <a:rPr lang="en-US" altLang="en-US" sz="1200" dirty="0">
                <a:solidFill>
                  <a:schemeClr val="accent2"/>
                </a:solidFill>
                <a:latin typeface="Times New Roman" panose="02020603050405020304" pitchFamily="18" charset="0"/>
              </a:rPr>
              <a:t> </a:t>
            </a:r>
            <a:r>
              <a:rPr lang="en-US" altLang="en-US" sz="1200" dirty="0" err="1">
                <a:solidFill>
                  <a:schemeClr val="accent2"/>
                </a:solidFill>
                <a:latin typeface="Times New Roman" panose="02020603050405020304" pitchFamily="18" charset="0"/>
              </a:rPr>
              <a:t>Nilai</a:t>
            </a:r>
            <a:r>
              <a:rPr lang="en-US" altLang="en-US" sz="1200" dirty="0">
                <a:solidFill>
                  <a:schemeClr val="accent2"/>
                </a:solidFill>
                <a:latin typeface="Times New Roman" panose="02020603050405020304" pitchFamily="18" charset="0"/>
              </a:rPr>
              <a:t>	= { </a:t>
            </a:r>
            <a:r>
              <a:rPr lang="en-US" altLang="en-US" sz="1200" b="1" u="sng" dirty="0" err="1">
                <a:solidFill>
                  <a:schemeClr val="accent2"/>
                </a:solidFill>
                <a:latin typeface="Times New Roman" panose="02020603050405020304" pitchFamily="18" charset="0"/>
              </a:rPr>
              <a:t>nim</a:t>
            </a:r>
            <a:r>
              <a:rPr lang="en-US" altLang="en-US" sz="1200" b="1" dirty="0">
                <a:solidFill>
                  <a:schemeClr val="accent2"/>
                </a:solidFill>
                <a:latin typeface="Times New Roman" panose="02020603050405020304" pitchFamily="18" charset="0"/>
              </a:rPr>
              <a:t>, </a:t>
            </a:r>
            <a:r>
              <a:rPr lang="en-US" altLang="en-US" sz="1200" b="1" u="sng" dirty="0" err="1">
                <a:solidFill>
                  <a:schemeClr val="accent2"/>
                </a:solidFill>
                <a:latin typeface="Times New Roman" panose="02020603050405020304" pitchFamily="18" charset="0"/>
              </a:rPr>
              <a:t>kode_mk</a:t>
            </a:r>
            <a:r>
              <a:rPr lang="en-US" altLang="en-US" sz="1200" dirty="0">
                <a:solidFill>
                  <a:schemeClr val="accent2"/>
                </a:solidFill>
                <a:latin typeface="Times New Roman" panose="02020603050405020304" pitchFamily="18" charset="0"/>
              </a:rPr>
              <a:t>, </a:t>
            </a:r>
            <a:r>
              <a:rPr lang="en-US" altLang="en-US" sz="1200" dirty="0" err="1">
                <a:solidFill>
                  <a:schemeClr val="accent2"/>
                </a:solidFill>
                <a:latin typeface="Times New Roman" panose="02020603050405020304" pitchFamily="18" charset="0"/>
              </a:rPr>
              <a:t>nilai</a:t>
            </a:r>
            <a:r>
              <a:rPr lang="en-US" altLang="en-US" sz="1200" dirty="0">
                <a:solidFill>
                  <a:schemeClr val="accent2"/>
                </a:solidFill>
                <a:latin typeface="Times New Roman" panose="02020603050405020304" pitchFamily="18" charset="0"/>
              </a:rPr>
              <a:t>}</a:t>
            </a:r>
          </a:p>
          <a:p>
            <a:pPr eaLnBrk="1" hangingPunct="1">
              <a:spcBef>
                <a:spcPct val="0"/>
              </a:spcBef>
              <a:buFontTx/>
              <a:buNone/>
            </a:pPr>
            <a:r>
              <a:rPr lang="en-US" altLang="en-US" sz="1200" dirty="0" err="1">
                <a:solidFill>
                  <a:schemeClr val="accent2"/>
                </a:solidFill>
                <a:latin typeface="Times New Roman" panose="02020603050405020304" pitchFamily="18" charset="0"/>
              </a:rPr>
              <a:t>Entitas</a:t>
            </a:r>
            <a:r>
              <a:rPr lang="en-US" altLang="en-US" sz="1200" dirty="0">
                <a:solidFill>
                  <a:schemeClr val="accent2"/>
                </a:solidFill>
                <a:latin typeface="Times New Roman" panose="02020603050405020304" pitchFamily="18" charset="0"/>
              </a:rPr>
              <a:t> / </a:t>
            </a:r>
            <a:r>
              <a:rPr lang="en-US" altLang="en-US" sz="1200" dirty="0" err="1">
                <a:solidFill>
                  <a:schemeClr val="accent2"/>
                </a:solidFill>
                <a:latin typeface="Times New Roman" panose="02020603050405020304" pitchFamily="18" charset="0"/>
              </a:rPr>
              <a:t>Tabel</a:t>
            </a:r>
            <a:r>
              <a:rPr lang="en-US" altLang="en-US" sz="1200" dirty="0">
                <a:solidFill>
                  <a:schemeClr val="accent2"/>
                </a:solidFill>
                <a:latin typeface="Times New Roman" panose="02020603050405020304" pitchFamily="18" charset="0"/>
              </a:rPr>
              <a:t> </a:t>
            </a:r>
            <a:r>
              <a:rPr lang="en-US" altLang="en-US" sz="1200" dirty="0" err="1">
                <a:solidFill>
                  <a:schemeClr val="accent2"/>
                </a:solidFill>
                <a:latin typeface="Times New Roman" panose="02020603050405020304" pitchFamily="18" charset="0"/>
              </a:rPr>
              <a:t>Jadwal</a:t>
            </a:r>
            <a:r>
              <a:rPr lang="en-US" altLang="en-US" sz="1200" dirty="0">
                <a:solidFill>
                  <a:schemeClr val="accent2"/>
                </a:solidFill>
                <a:latin typeface="Times New Roman" panose="02020603050405020304" pitchFamily="18" charset="0"/>
              </a:rPr>
              <a:t>	= { </a:t>
            </a:r>
            <a:r>
              <a:rPr lang="en-US" altLang="en-US" sz="1200" b="1" u="sng" dirty="0" err="1">
                <a:solidFill>
                  <a:schemeClr val="accent2"/>
                </a:solidFill>
                <a:latin typeface="Times New Roman" panose="02020603050405020304" pitchFamily="18" charset="0"/>
              </a:rPr>
              <a:t>kode_mk</a:t>
            </a:r>
            <a:r>
              <a:rPr lang="en-US" altLang="en-US" sz="1200" b="1" dirty="0">
                <a:solidFill>
                  <a:schemeClr val="accent2"/>
                </a:solidFill>
                <a:latin typeface="Times New Roman" panose="02020603050405020304" pitchFamily="18" charset="0"/>
              </a:rPr>
              <a:t>, </a:t>
            </a:r>
            <a:r>
              <a:rPr lang="en-US" altLang="en-US" sz="1200" b="1" u="sng" dirty="0" err="1">
                <a:solidFill>
                  <a:schemeClr val="accent2"/>
                </a:solidFill>
                <a:latin typeface="Times New Roman" panose="02020603050405020304" pitchFamily="18" charset="0"/>
              </a:rPr>
              <a:t>kd_ruang</a:t>
            </a:r>
            <a:r>
              <a:rPr lang="en-US" altLang="en-US" sz="1200" b="1" dirty="0">
                <a:solidFill>
                  <a:schemeClr val="accent2"/>
                </a:solidFill>
                <a:latin typeface="Times New Roman" panose="02020603050405020304" pitchFamily="18" charset="0"/>
              </a:rPr>
              <a:t>, </a:t>
            </a:r>
            <a:r>
              <a:rPr lang="en-US" altLang="en-US" sz="1200" b="1" u="sng" dirty="0" err="1">
                <a:solidFill>
                  <a:schemeClr val="accent2"/>
                </a:solidFill>
                <a:latin typeface="Times New Roman" panose="02020603050405020304" pitchFamily="18" charset="0"/>
              </a:rPr>
              <a:t>nid</a:t>
            </a:r>
            <a:r>
              <a:rPr lang="en-US" altLang="en-US" sz="1200" dirty="0">
                <a:solidFill>
                  <a:schemeClr val="accent2"/>
                </a:solidFill>
                <a:latin typeface="Times New Roman" panose="02020603050405020304" pitchFamily="18" charset="0"/>
              </a:rPr>
              <a:t>, </a:t>
            </a:r>
            <a:r>
              <a:rPr lang="en-US" altLang="en-US" sz="1200" dirty="0" err="1">
                <a:solidFill>
                  <a:schemeClr val="accent2"/>
                </a:solidFill>
                <a:latin typeface="Times New Roman" panose="02020603050405020304" pitchFamily="18" charset="0"/>
              </a:rPr>
              <a:t>hari</a:t>
            </a:r>
            <a:r>
              <a:rPr lang="en-US" altLang="en-US" sz="1200" dirty="0">
                <a:solidFill>
                  <a:schemeClr val="accent2"/>
                </a:solidFill>
                <a:latin typeface="Times New Roman" panose="02020603050405020304" pitchFamily="18" charset="0"/>
              </a:rPr>
              <a:t>, jam}</a:t>
            </a:r>
          </a:p>
        </p:txBody>
      </p:sp>
      <p:sp>
        <p:nvSpPr>
          <p:cNvPr id="3" name="Title 2"/>
          <p:cNvSpPr>
            <a:spLocks noGrp="1"/>
          </p:cNvSpPr>
          <p:nvPr>
            <p:ph type="title"/>
          </p:nvPr>
        </p:nvSpPr>
        <p:spPr/>
        <p:txBody>
          <a:bodyPr>
            <a:normAutofit/>
          </a:bodyPr>
          <a:lstStyle/>
          <a:p>
            <a:r>
              <a:rPr lang="en-US" altLang="en-US" sz="3200" dirty="0"/>
              <a:t>ER-D </a:t>
            </a:r>
            <a:r>
              <a:rPr lang="en-US" altLang="en-US" sz="3200" dirty="0" err="1"/>
              <a:t>lengkap</a:t>
            </a:r>
            <a:r>
              <a:rPr lang="en-US" altLang="en-US" sz="3200" dirty="0"/>
              <a:t> </a:t>
            </a:r>
            <a:r>
              <a:rPr lang="en-US" altLang="en-US" sz="3200" dirty="0" err="1"/>
              <a:t>dengan</a:t>
            </a:r>
            <a:r>
              <a:rPr lang="en-US" altLang="en-US" sz="3200" dirty="0"/>
              <a:t> </a:t>
            </a:r>
            <a:r>
              <a:rPr lang="en-US" altLang="en-US" sz="3200" dirty="0" err="1"/>
              <a:t>atribut</a:t>
            </a:r>
            <a:r>
              <a:rPr lang="en-US" altLang="en-US" sz="3200" dirty="0"/>
              <a:t> (primary key &amp; </a:t>
            </a:r>
            <a:r>
              <a:rPr lang="en-US" altLang="en-US" sz="3200" dirty="0" err="1"/>
              <a:t>atribut</a:t>
            </a:r>
            <a:r>
              <a:rPr lang="en-US" altLang="en-US" sz="3200" dirty="0"/>
              <a:t> </a:t>
            </a:r>
            <a:r>
              <a:rPr lang="en-US" altLang="en-US" sz="3200" dirty="0" err="1"/>
              <a:t>deskriptif</a:t>
            </a:r>
            <a:r>
              <a:rPr lang="en-US" altLang="en-US" sz="3200" dirty="0"/>
              <a:t>) </a:t>
            </a:r>
            <a:endParaRPr lang="id-ID" sz="3200" dirty="0"/>
          </a:p>
        </p:txBody>
      </p:sp>
    </p:spTree>
    <p:extLst>
      <p:ext uri="{BB962C8B-B14F-4D97-AF65-F5344CB8AC3E}">
        <p14:creationId xmlns:p14="http://schemas.microsoft.com/office/powerpoint/2010/main" val="3748110222"/>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14"/>
          <p:cNvSpPr txBox="1">
            <a:spLocks noChangeArrowheads="1"/>
          </p:cNvSpPr>
          <p:nvPr/>
        </p:nvSpPr>
        <p:spPr bwMode="auto">
          <a:xfrm>
            <a:off x="533400" y="18288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200"/>
              <a:t>Tabel </a:t>
            </a:r>
            <a:r>
              <a:rPr lang="en-US" altLang="en-US" sz="1200" b="1"/>
              <a:t>Mahasiswa</a:t>
            </a:r>
          </a:p>
        </p:txBody>
      </p:sp>
      <p:graphicFrame>
        <p:nvGraphicFramePr>
          <p:cNvPr id="6495" name="Group 351"/>
          <p:cNvGraphicFramePr>
            <a:graphicFrameLocks noGrp="1"/>
          </p:cNvGraphicFramePr>
          <p:nvPr/>
        </p:nvGraphicFramePr>
        <p:xfrm>
          <a:off x="609600" y="2097088"/>
          <a:ext cx="3832225" cy="341312"/>
        </p:xfrm>
        <a:graphic>
          <a:graphicData uri="http://schemas.openxmlformats.org/drawingml/2006/table">
            <a:tbl>
              <a:tblPr/>
              <a:tblGrid>
                <a:gridCol w="488950"/>
                <a:gridCol w="955675"/>
                <a:gridCol w="312738"/>
                <a:gridCol w="806450"/>
                <a:gridCol w="490537"/>
                <a:gridCol w="777875"/>
              </a:tblGrid>
              <a:tr h="34131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1" i="1" u="sng" strike="noStrike" cap="none" normalizeH="0" baseline="0" smtClean="0">
                          <a:ln>
                            <a:noFill/>
                          </a:ln>
                          <a:solidFill>
                            <a:schemeClr val="tx1"/>
                          </a:solidFill>
                          <a:effectLst/>
                          <a:latin typeface="Times New Roman" pitchFamily="18" charset="0"/>
                          <a:cs typeface="Times New Roman" pitchFamily="18" charset="0"/>
                        </a:rPr>
                        <a:t>nim</a:t>
                      </a:r>
                      <a:endParaRPr kumimoji="0" lang="en-US" sz="1400" b="1" i="0" u="sng"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nama_mhs</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jk</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tgl_lahir</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kota</a:t>
                      </a:r>
                    </a:p>
                  </a:txBody>
                  <a:tcPr horzOverflow="overflow">
                    <a:lnL w="12700" cap="flat" cmpd="sng" algn="ctr">
                      <a:solidFill>
                        <a:srgbClr val="000000"/>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kd_prod</a:t>
                      </a:r>
                      <a:endParaRPr kumimoji="0" lang="en-US" sz="1400" b="0" i="0" u="none" strike="noStrike" cap="none" normalizeH="0" baseline="0" smtClean="0">
                        <a:ln>
                          <a:noFill/>
                        </a:ln>
                        <a:solidFill>
                          <a:schemeClr val="tx1"/>
                        </a:solidFill>
                        <a:effectLst/>
                        <a:latin typeface="Arial" charset="0"/>
                      </a:endParaRPr>
                    </a:p>
                  </a:txBody>
                  <a:tcPr horzOverflow="overflow">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rgbClr val="FFFF66"/>
                    </a:solidFill>
                  </a:tcPr>
                </a:tc>
              </a:tr>
            </a:tbl>
          </a:graphicData>
        </a:graphic>
      </p:graphicFrame>
      <p:graphicFrame>
        <p:nvGraphicFramePr>
          <p:cNvPr id="6496" name="Group 352"/>
          <p:cNvGraphicFramePr>
            <a:graphicFrameLocks noGrp="1"/>
          </p:cNvGraphicFramePr>
          <p:nvPr/>
        </p:nvGraphicFramePr>
        <p:xfrm>
          <a:off x="2481263" y="4230688"/>
          <a:ext cx="3398837" cy="381000"/>
        </p:xfrm>
        <a:graphic>
          <a:graphicData uri="http://schemas.openxmlformats.org/drawingml/2006/table">
            <a:tbl>
              <a:tblPr/>
              <a:tblGrid>
                <a:gridCol w="846137"/>
                <a:gridCol w="1076325"/>
                <a:gridCol w="533400"/>
                <a:gridCol w="531813"/>
                <a:gridCol w="411162"/>
              </a:tblGrid>
              <a:tr h="3810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1" u="sng" strike="noStrike" cap="none" normalizeH="0" baseline="0" smtClean="0">
                          <a:ln>
                            <a:noFill/>
                          </a:ln>
                          <a:solidFill>
                            <a:schemeClr val="tx1"/>
                          </a:solidFill>
                          <a:effectLst/>
                          <a:latin typeface="Times New Roman" pitchFamily="18" charset="0"/>
                          <a:cs typeface="Times New Roman" pitchFamily="18" charset="0"/>
                        </a:rPr>
                        <a:t>kode_mk</a:t>
                      </a:r>
                      <a:endParaRPr kumimoji="0" lang="en-US" sz="1400" b="0" i="0" u="sng"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nama_mk</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sks</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smt</a:t>
                      </a:r>
                    </a:p>
                  </a:txBody>
                  <a:tcPr horzOverflow="overflow">
                    <a:lnL w="12700" cap="flat" cmpd="sng" algn="ctr">
                      <a:solidFill>
                        <a:srgbClr val="000000"/>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nid</a:t>
                      </a:r>
                      <a:endParaRPr kumimoji="0" lang="en-US" sz="1400" b="0" i="0" u="none" strike="noStrike" cap="none" normalizeH="0" baseline="0" smtClean="0">
                        <a:ln>
                          <a:noFill/>
                        </a:ln>
                        <a:solidFill>
                          <a:schemeClr val="tx1"/>
                        </a:solidFill>
                        <a:effectLst/>
                        <a:latin typeface="Arial" charset="0"/>
                      </a:endParaRPr>
                    </a:p>
                  </a:txBody>
                  <a:tcPr horzOverflow="overflow">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rgbClr val="FFFF66"/>
                    </a:solidFill>
                  </a:tcPr>
                </a:tc>
              </a:tr>
            </a:tbl>
          </a:graphicData>
        </a:graphic>
      </p:graphicFrame>
      <p:sp>
        <p:nvSpPr>
          <p:cNvPr id="17445" name="Rectangle 76"/>
          <p:cNvSpPr>
            <a:spLocks noChangeArrowheads="1"/>
          </p:cNvSpPr>
          <p:nvPr/>
        </p:nvSpPr>
        <p:spPr bwMode="auto">
          <a:xfrm>
            <a:off x="0" y="3336925"/>
            <a:ext cx="1698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aphicFrame>
        <p:nvGraphicFramePr>
          <p:cNvPr id="6497" name="Group 353"/>
          <p:cNvGraphicFramePr>
            <a:graphicFrameLocks noGrp="1"/>
          </p:cNvGraphicFramePr>
          <p:nvPr/>
        </p:nvGraphicFramePr>
        <p:xfrm>
          <a:off x="1143000" y="5145088"/>
          <a:ext cx="2895600" cy="381000"/>
        </p:xfrm>
        <a:graphic>
          <a:graphicData uri="http://schemas.openxmlformats.org/drawingml/2006/table">
            <a:tbl>
              <a:tblPr/>
              <a:tblGrid>
                <a:gridCol w="434975"/>
                <a:gridCol w="946150"/>
                <a:gridCol w="895350"/>
                <a:gridCol w="619125"/>
              </a:tblGrid>
              <a:tr h="3810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1" u="sng" strike="noStrike" cap="none" normalizeH="0" baseline="0" smtClean="0">
                          <a:ln>
                            <a:noFill/>
                          </a:ln>
                          <a:solidFill>
                            <a:schemeClr val="tx1"/>
                          </a:solidFill>
                          <a:effectLst/>
                          <a:latin typeface="Times New Roman" pitchFamily="18" charset="0"/>
                          <a:cs typeface="Times New Roman" pitchFamily="18" charset="0"/>
                        </a:rPr>
                        <a:t>nid</a:t>
                      </a:r>
                      <a:endParaRPr kumimoji="0" lang="en-US" sz="1400" b="0" i="0" u="sng"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nama_dos</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pend_dos</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status</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6498" name="Group 354"/>
          <p:cNvGraphicFramePr>
            <a:graphicFrameLocks noGrp="1"/>
          </p:cNvGraphicFramePr>
          <p:nvPr/>
        </p:nvGraphicFramePr>
        <p:xfrm>
          <a:off x="2743200" y="6135688"/>
          <a:ext cx="2663825" cy="346075"/>
        </p:xfrm>
        <a:graphic>
          <a:graphicData uri="http://schemas.openxmlformats.org/drawingml/2006/table">
            <a:tbl>
              <a:tblPr/>
              <a:tblGrid>
                <a:gridCol w="787400"/>
                <a:gridCol w="1004888"/>
                <a:gridCol w="450850"/>
                <a:gridCol w="420687"/>
              </a:tblGrid>
              <a:tr h="34607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1" i="1" u="sng" strike="noStrike" cap="none" normalizeH="0" baseline="0" smtClean="0">
                          <a:ln>
                            <a:noFill/>
                          </a:ln>
                          <a:solidFill>
                            <a:schemeClr val="tx1"/>
                          </a:solidFill>
                          <a:effectLst/>
                          <a:latin typeface="Times New Roman" pitchFamily="18" charset="0"/>
                          <a:cs typeface="Times New Roman" pitchFamily="18" charset="0"/>
                        </a:rPr>
                        <a:t>kd_prod</a:t>
                      </a:r>
                      <a:endParaRPr kumimoji="0" lang="en-US" sz="1400" b="0" i="0" u="sng"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nama_prod</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jenj</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nid</a:t>
                      </a:r>
                    </a:p>
                  </a:txBody>
                  <a:tcPr horzOverflow="overflow">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a:noFill/>
                    </a:lnTlToBr>
                    <a:lnBlToTr>
                      <a:noFill/>
                    </a:lnBlToTr>
                    <a:solidFill>
                      <a:srgbClr val="FFFF66"/>
                    </a:solidFill>
                  </a:tcPr>
                </a:tc>
              </a:tr>
            </a:tbl>
          </a:graphicData>
        </a:graphic>
      </p:graphicFrame>
      <p:sp>
        <p:nvSpPr>
          <p:cNvPr id="17472" name="Freeform 187"/>
          <p:cNvSpPr>
            <a:spLocks/>
          </p:cNvSpPr>
          <p:nvPr/>
        </p:nvSpPr>
        <p:spPr bwMode="auto">
          <a:xfrm>
            <a:off x="1295400" y="5497513"/>
            <a:ext cx="3816350" cy="650875"/>
          </a:xfrm>
          <a:custGeom>
            <a:avLst/>
            <a:gdLst>
              <a:gd name="T0" fmla="*/ 0 w 2404"/>
              <a:gd name="T1" fmla="*/ 0 h 410"/>
              <a:gd name="T2" fmla="*/ 2147483646 w 2404"/>
              <a:gd name="T3" fmla="*/ 2147483646 h 410"/>
              <a:gd name="T4" fmla="*/ 2147483646 w 2404"/>
              <a:gd name="T5" fmla="*/ 2147483646 h 410"/>
              <a:gd name="T6" fmla="*/ 2147483646 w 2404"/>
              <a:gd name="T7" fmla="*/ 2147483646 h 410"/>
              <a:gd name="T8" fmla="*/ 0 60000 65536"/>
              <a:gd name="T9" fmla="*/ 0 60000 65536"/>
              <a:gd name="T10" fmla="*/ 0 60000 65536"/>
              <a:gd name="T11" fmla="*/ 0 60000 65536"/>
              <a:gd name="T12" fmla="*/ 0 w 2404"/>
              <a:gd name="T13" fmla="*/ 0 h 410"/>
              <a:gd name="T14" fmla="*/ 2404 w 2404"/>
              <a:gd name="T15" fmla="*/ 410 h 410"/>
            </a:gdLst>
            <a:ahLst/>
            <a:cxnLst>
              <a:cxn ang="T8">
                <a:pos x="T0" y="T1"/>
              </a:cxn>
              <a:cxn ang="T9">
                <a:pos x="T2" y="T3"/>
              </a:cxn>
              <a:cxn ang="T10">
                <a:pos x="T4" y="T5"/>
              </a:cxn>
              <a:cxn ang="T11">
                <a:pos x="T6" y="T7"/>
              </a:cxn>
            </a:cxnLst>
            <a:rect l="T12" t="T13" r="T14" b="T15"/>
            <a:pathLst>
              <a:path w="2404" h="410">
                <a:moveTo>
                  <a:pt x="0" y="0"/>
                </a:moveTo>
                <a:lnTo>
                  <a:pt x="21" y="155"/>
                </a:lnTo>
                <a:lnTo>
                  <a:pt x="2398" y="210"/>
                </a:lnTo>
                <a:lnTo>
                  <a:pt x="2404" y="410"/>
                </a:lnTo>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7473" name="Freeform 193"/>
          <p:cNvSpPr>
            <a:spLocks/>
          </p:cNvSpPr>
          <p:nvPr/>
        </p:nvSpPr>
        <p:spPr bwMode="auto">
          <a:xfrm>
            <a:off x="1244600" y="4533900"/>
            <a:ext cx="4533900" cy="609600"/>
          </a:xfrm>
          <a:custGeom>
            <a:avLst/>
            <a:gdLst>
              <a:gd name="T0" fmla="*/ 2147483646 w 2856"/>
              <a:gd name="T1" fmla="*/ 0 h 384"/>
              <a:gd name="T2" fmla="*/ 2147483646 w 2856"/>
              <a:gd name="T3" fmla="*/ 2147483646 h 384"/>
              <a:gd name="T4" fmla="*/ 2147483646 w 2856"/>
              <a:gd name="T5" fmla="*/ 2147483646 h 384"/>
              <a:gd name="T6" fmla="*/ 0 w 2856"/>
              <a:gd name="T7" fmla="*/ 2147483646 h 384"/>
              <a:gd name="T8" fmla="*/ 0 60000 65536"/>
              <a:gd name="T9" fmla="*/ 0 60000 65536"/>
              <a:gd name="T10" fmla="*/ 0 60000 65536"/>
              <a:gd name="T11" fmla="*/ 0 60000 65536"/>
              <a:gd name="T12" fmla="*/ 0 w 2856"/>
              <a:gd name="T13" fmla="*/ 0 h 384"/>
              <a:gd name="T14" fmla="*/ 2856 w 2856"/>
              <a:gd name="T15" fmla="*/ 384 h 384"/>
            </a:gdLst>
            <a:ahLst/>
            <a:cxnLst>
              <a:cxn ang="T8">
                <a:pos x="T0" y="T1"/>
              </a:cxn>
              <a:cxn ang="T9">
                <a:pos x="T2" y="T3"/>
              </a:cxn>
              <a:cxn ang="T10">
                <a:pos x="T4" y="T5"/>
              </a:cxn>
              <a:cxn ang="T11">
                <a:pos x="T6" y="T7"/>
              </a:cxn>
            </a:cxnLst>
            <a:rect l="T12" t="T13" r="T14" b="T15"/>
            <a:pathLst>
              <a:path w="2856" h="384">
                <a:moveTo>
                  <a:pt x="2856" y="0"/>
                </a:moveTo>
                <a:lnTo>
                  <a:pt x="2815" y="141"/>
                </a:lnTo>
                <a:lnTo>
                  <a:pt x="74" y="144"/>
                </a:lnTo>
                <a:lnTo>
                  <a:pt x="0" y="384"/>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id-ID"/>
          </a:p>
        </p:txBody>
      </p:sp>
      <p:graphicFrame>
        <p:nvGraphicFramePr>
          <p:cNvPr id="6499" name="Group 355"/>
          <p:cNvGraphicFramePr>
            <a:graphicFrameLocks noGrp="1"/>
          </p:cNvGraphicFramePr>
          <p:nvPr/>
        </p:nvGraphicFramePr>
        <p:xfrm>
          <a:off x="1219200" y="3087688"/>
          <a:ext cx="2133600" cy="381000"/>
        </p:xfrm>
        <a:graphic>
          <a:graphicData uri="http://schemas.openxmlformats.org/drawingml/2006/table">
            <a:tbl>
              <a:tblPr/>
              <a:tblGrid>
                <a:gridCol w="542925"/>
                <a:gridCol w="1060450"/>
                <a:gridCol w="530225"/>
              </a:tblGrid>
              <a:tr h="381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1" u="sng" strike="noStrike" cap="none" normalizeH="0" baseline="0" smtClean="0">
                          <a:ln>
                            <a:noFill/>
                          </a:ln>
                          <a:solidFill>
                            <a:schemeClr val="tx1"/>
                          </a:solidFill>
                          <a:effectLst/>
                          <a:latin typeface="Times New Roman" pitchFamily="18" charset="0"/>
                          <a:cs typeface="Times New Roman" pitchFamily="18" charset="0"/>
                        </a:rPr>
                        <a:t>nim</a:t>
                      </a:r>
                      <a:endParaRPr kumimoji="0" lang="en-US" sz="1400" b="1" i="0" u="sng" strike="noStrike" cap="none" normalizeH="0" baseline="0" smtClean="0">
                        <a:ln>
                          <a:noFill/>
                        </a:ln>
                        <a:solidFill>
                          <a:schemeClr val="tx1"/>
                        </a:solidFill>
                        <a:effectLst/>
                        <a:latin typeface="Arial" charset="0"/>
                      </a:endParaRPr>
                    </a:p>
                  </a:txBody>
                  <a:tcPr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1" u="sng" strike="noStrike" cap="none" normalizeH="0" baseline="0" smtClean="0">
                          <a:ln>
                            <a:noFill/>
                          </a:ln>
                          <a:solidFill>
                            <a:schemeClr val="tx1"/>
                          </a:solidFill>
                          <a:effectLst/>
                          <a:latin typeface="Times New Roman" pitchFamily="18" charset="0"/>
                          <a:cs typeface="Times New Roman" pitchFamily="18" charset="0"/>
                        </a:rPr>
                        <a:t>kode_mk</a:t>
                      </a:r>
                    </a:p>
                  </a:txBody>
                  <a:tcPr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nilai</a:t>
                      </a:r>
                      <a:endParaRPr kumimoji="0" lang="en-US" sz="1400" b="0" i="0" u="none" strike="noStrike" cap="none" normalizeH="0" baseline="0" smtClean="0">
                        <a:ln>
                          <a:noFill/>
                        </a:ln>
                        <a:solidFill>
                          <a:schemeClr val="tx1"/>
                        </a:solidFill>
                        <a:effectLst/>
                        <a:latin typeface="Arial" charset="0"/>
                      </a:endParaRPr>
                    </a:p>
                  </a:txBody>
                  <a:tcPr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sp>
        <p:nvSpPr>
          <p:cNvPr id="17484" name="Freeform 215"/>
          <p:cNvSpPr>
            <a:spLocks/>
          </p:cNvSpPr>
          <p:nvPr/>
        </p:nvSpPr>
        <p:spPr bwMode="auto">
          <a:xfrm>
            <a:off x="2362200" y="3438525"/>
            <a:ext cx="457200" cy="760413"/>
          </a:xfrm>
          <a:custGeom>
            <a:avLst/>
            <a:gdLst>
              <a:gd name="T0" fmla="*/ 2147483646 w 288"/>
              <a:gd name="T1" fmla="*/ 2147483646 h 384"/>
              <a:gd name="T2" fmla="*/ 2147483646 w 288"/>
              <a:gd name="T3" fmla="*/ 2147483646 h 384"/>
              <a:gd name="T4" fmla="*/ 0 w 288"/>
              <a:gd name="T5" fmla="*/ 2147483646 h 384"/>
              <a:gd name="T6" fmla="*/ 0 w 288"/>
              <a:gd name="T7" fmla="*/ 0 h 384"/>
              <a:gd name="T8" fmla="*/ 0 60000 65536"/>
              <a:gd name="T9" fmla="*/ 0 60000 65536"/>
              <a:gd name="T10" fmla="*/ 0 60000 65536"/>
              <a:gd name="T11" fmla="*/ 0 60000 65536"/>
              <a:gd name="T12" fmla="*/ 0 w 288"/>
              <a:gd name="T13" fmla="*/ 0 h 384"/>
              <a:gd name="T14" fmla="*/ 288 w 288"/>
              <a:gd name="T15" fmla="*/ 384 h 384"/>
            </a:gdLst>
            <a:ahLst/>
            <a:cxnLst>
              <a:cxn ang="T8">
                <a:pos x="T0" y="T1"/>
              </a:cxn>
              <a:cxn ang="T9">
                <a:pos x="T2" y="T3"/>
              </a:cxn>
              <a:cxn ang="T10">
                <a:pos x="T4" y="T5"/>
              </a:cxn>
              <a:cxn ang="T11">
                <a:pos x="T6" y="T7"/>
              </a:cxn>
            </a:cxnLst>
            <a:rect l="T12" t="T13" r="T14" b="T15"/>
            <a:pathLst>
              <a:path w="288" h="384">
                <a:moveTo>
                  <a:pt x="288" y="384"/>
                </a:moveTo>
                <a:lnTo>
                  <a:pt x="288" y="240"/>
                </a:lnTo>
                <a:lnTo>
                  <a:pt x="0" y="240"/>
                </a:lnTo>
                <a:lnTo>
                  <a:pt x="0" y="0"/>
                </a:lnTo>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7485" name="Freeform 217"/>
          <p:cNvSpPr>
            <a:spLocks/>
          </p:cNvSpPr>
          <p:nvPr/>
        </p:nvSpPr>
        <p:spPr bwMode="auto">
          <a:xfrm>
            <a:off x="798513" y="2351088"/>
            <a:ext cx="649287" cy="803275"/>
          </a:xfrm>
          <a:custGeom>
            <a:avLst/>
            <a:gdLst>
              <a:gd name="T0" fmla="*/ 2147483646 w 420"/>
              <a:gd name="T1" fmla="*/ 2147483646 h 416"/>
              <a:gd name="T2" fmla="*/ 2147483646 w 420"/>
              <a:gd name="T3" fmla="*/ 2147483646 h 416"/>
              <a:gd name="T4" fmla="*/ 0 w 420"/>
              <a:gd name="T5" fmla="*/ 2147483646 h 416"/>
              <a:gd name="T6" fmla="*/ 2147483646 w 420"/>
              <a:gd name="T7" fmla="*/ 0 h 416"/>
              <a:gd name="T8" fmla="*/ 0 60000 65536"/>
              <a:gd name="T9" fmla="*/ 0 60000 65536"/>
              <a:gd name="T10" fmla="*/ 0 60000 65536"/>
              <a:gd name="T11" fmla="*/ 0 60000 65536"/>
              <a:gd name="T12" fmla="*/ 0 w 420"/>
              <a:gd name="T13" fmla="*/ 0 h 416"/>
              <a:gd name="T14" fmla="*/ 420 w 420"/>
              <a:gd name="T15" fmla="*/ 416 h 416"/>
            </a:gdLst>
            <a:ahLst/>
            <a:cxnLst>
              <a:cxn ang="T8">
                <a:pos x="T0" y="T1"/>
              </a:cxn>
              <a:cxn ang="T9">
                <a:pos x="T2" y="T3"/>
              </a:cxn>
              <a:cxn ang="T10">
                <a:pos x="T4" y="T5"/>
              </a:cxn>
              <a:cxn ang="T11">
                <a:pos x="T6" y="T7"/>
              </a:cxn>
            </a:cxnLst>
            <a:rect l="T12" t="T13" r="T14" b="T15"/>
            <a:pathLst>
              <a:path w="420" h="416">
                <a:moveTo>
                  <a:pt x="409" y="416"/>
                </a:moveTo>
                <a:lnTo>
                  <a:pt x="420" y="247"/>
                </a:lnTo>
                <a:lnTo>
                  <a:pt x="0" y="238"/>
                </a:lnTo>
                <a:lnTo>
                  <a:pt x="9" y="0"/>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id-ID"/>
          </a:p>
        </p:txBody>
      </p:sp>
      <p:graphicFrame>
        <p:nvGraphicFramePr>
          <p:cNvPr id="6500" name="Group 356"/>
          <p:cNvGraphicFramePr>
            <a:graphicFrameLocks noGrp="1"/>
          </p:cNvGraphicFramePr>
          <p:nvPr/>
        </p:nvGraphicFramePr>
        <p:xfrm>
          <a:off x="4724400" y="2325688"/>
          <a:ext cx="2876550" cy="361950"/>
        </p:xfrm>
        <a:graphic>
          <a:graphicData uri="http://schemas.openxmlformats.org/drawingml/2006/table">
            <a:tbl>
              <a:tblPr/>
              <a:tblGrid>
                <a:gridCol w="925513"/>
                <a:gridCol w="1093787"/>
                <a:gridCol w="857250"/>
              </a:tblGrid>
              <a:tr h="3619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1" u="sng" strike="noStrike" cap="none" normalizeH="0" baseline="0" smtClean="0">
                          <a:ln>
                            <a:noFill/>
                          </a:ln>
                          <a:solidFill>
                            <a:schemeClr val="tx1"/>
                          </a:solidFill>
                          <a:effectLst/>
                          <a:latin typeface="Times New Roman" pitchFamily="18" charset="0"/>
                          <a:cs typeface="Times New Roman" pitchFamily="18" charset="0"/>
                        </a:rPr>
                        <a:t>kd_ruang</a:t>
                      </a:r>
                      <a:endParaRPr kumimoji="0" lang="en-US" sz="1400" b="0" i="0" u="sng"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nama_runag</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kapasitas</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6501" name="Group 357"/>
          <p:cNvGraphicFramePr>
            <a:graphicFrameLocks noGrp="1"/>
          </p:cNvGraphicFramePr>
          <p:nvPr/>
        </p:nvGraphicFramePr>
        <p:xfrm>
          <a:off x="4038600" y="3087688"/>
          <a:ext cx="3605213" cy="361950"/>
        </p:xfrm>
        <a:graphic>
          <a:graphicData uri="http://schemas.openxmlformats.org/drawingml/2006/table">
            <a:tbl>
              <a:tblPr/>
              <a:tblGrid>
                <a:gridCol w="925513"/>
                <a:gridCol w="895350"/>
                <a:gridCol w="617537"/>
                <a:gridCol w="617538"/>
                <a:gridCol w="549275"/>
              </a:tblGrid>
              <a:tr h="3619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1" u="sng" strike="noStrike" cap="none" normalizeH="0" baseline="0" smtClean="0">
                          <a:ln>
                            <a:noFill/>
                          </a:ln>
                          <a:solidFill>
                            <a:schemeClr val="tx1"/>
                          </a:solidFill>
                          <a:effectLst/>
                          <a:latin typeface="Times New Roman" pitchFamily="18" charset="0"/>
                          <a:cs typeface="Times New Roman" pitchFamily="18" charset="0"/>
                        </a:rPr>
                        <a:t>kode_mk</a:t>
                      </a:r>
                    </a:p>
                  </a:txBody>
                  <a:tcPr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1" u="sng" strike="noStrike" cap="none" normalizeH="0" baseline="0" smtClean="0">
                          <a:ln>
                            <a:noFill/>
                          </a:ln>
                          <a:solidFill>
                            <a:schemeClr val="tx1"/>
                          </a:solidFill>
                          <a:effectLst/>
                          <a:latin typeface="Times New Roman" pitchFamily="18" charset="0"/>
                          <a:cs typeface="Times New Roman" pitchFamily="18" charset="0"/>
                        </a:rPr>
                        <a:t>kd_ruang</a:t>
                      </a:r>
                    </a:p>
                  </a:txBody>
                  <a:tcPr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1" u="sng" strike="noStrike" cap="none" normalizeH="0" baseline="0" smtClean="0">
                          <a:ln>
                            <a:noFill/>
                          </a:ln>
                          <a:solidFill>
                            <a:schemeClr val="tx1"/>
                          </a:solidFill>
                          <a:effectLst/>
                          <a:latin typeface="Times New Roman" pitchFamily="18" charset="0"/>
                          <a:cs typeface="Times New Roman" pitchFamily="18" charset="0"/>
                        </a:rPr>
                        <a:t>nid</a:t>
                      </a:r>
                    </a:p>
                  </a:txBody>
                  <a:tcPr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hari</a:t>
                      </a:r>
                    </a:p>
                  </a:txBody>
                  <a:tcPr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smtClean="0">
                          <a:ln>
                            <a:noFill/>
                          </a:ln>
                          <a:solidFill>
                            <a:schemeClr val="tx1"/>
                          </a:solidFill>
                          <a:effectLst/>
                          <a:latin typeface="Times New Roman" pitchFamily="18" charset="0"/>
                          <a:cs typeface="Times New Roman" pitchFamily="18" charset="0"/>
                        </a:rPr>
                        <a:t>jam</a:t>
                      </a:r>
                      <a:endParaRPr kumimoji="0" lang="en-US" sz="1400" b="0" i="0" u="none" strike="noStrike" cap="none" normalizeH="0" baseline="0" smtClean="0">
                        <a:ln>
                          <a:noFill/>
                        </a:ln>
                        <a:solidFill>
                          <a:schemeClr val="tx1"/>
                        </a:solidFill>
                        <a:effectLst/>
                        <a:latin typeface="Arial" charset="0"/>
                      </a:endParaRPr>
                    </a:p>
                  </a:txBody>
                  <a:tcPr horzOverflow="overflow">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noFill/>
                  </a:tcPr>
                </a:tc>
              </a:tr>
            </a:tbl>
          </a:graphicData>
        </a:graphic>
      </p:graphicFrame>
      <p:sp>
        <p:nvSpPr>
          <p:cNvPr id="17510" name="Freeform 262"/>
          <p:cNvSpPr>
            <a:spLocks/>
          </p:cNvSpPr>
          <p:nvPr/>
        </p:nvSpPr>
        <p:spPr bwMode="auto">
          <a:xfrm>
            <a:off x="3124200" y="3409950"/>
            <a:ext cx="1490663" cy="784225"/>
          </a:xfrm>
          <a:custGeom>
            <a:avLst/>
            <a:gdLst>
              <a:gd name="T0" fmla="*/ 0 w 939"/>
              <a:gd name="T1" fmla="*/ 2147483646 h 494"/>
              <a:gd name="T2" fmla="*/ 2147483646 w 939"/>
              <a:gd name="T3" fmla="*/ 2147483646 h 494"/>
              <a:gd name="T4" fmla="*/ 2147483646 w 939"/>
              <a:gd name="T5" fmla="*/ 2147483646 h 494"/>
              <a:gd name="T6" fmla="*/ 2147483646 w 939"/>
              <a:gd name="T7" fmla="*/ 0 h 494"/>
              <a:gd name="T8" fmla="*/ 0 60000 65536"/>
              <a:gd name="T9" fmla="*/ 0 60000 65536"/>
              <a:gd name="T10" fmla="*/ 0 60000 65536"/>
              <a:gd name="T11" fmla="*/ 0 60000 65536"/>
              <a:gd name="T12" fmla="*/ 0 w 939"/>
              <a:gd name="T13" fmla="*/ 0 h 494"/>
              <a:gd name="T14" fmla="*/ 939 w 939"/>
              <a:gd name="T15" fmla="*/ 494 h 494"/>
            </a:gdLst>
            <a:ahLst/>
            <a:cxnLst>
              <a:cxn ang="T8">
                <a:pos x="T0" y="T1"/>
              </a:cxn>
              <a:cxn ang="T9">
                <a:pos x="T2" y="T3"/>
              </a:cxn>
              <a:cxn ang="T10">
                <a:pos x="T4" y="T5"/>
              </a:cxn>
              <a:cxn ang="T11">
                <a:pos x="T6" y="T7"/>
              </a:cxn>
            </a:cxnLst>
            <a:rect l="T12" t="T13" r="T14" b="T15"/>
            <a:pathLst>
              <a:path w="939" h="494">
                <a:moveTo>
                  <a:pt x="0" y="494"/>
                </a:moveTo>
                <a:lnTo>
                  <a:pt x="26" y="288"/>
                </a:lnTo>
                <a:lnTo>
                  <a:pt x="866" y="156"/>
                </a:lnTo>
                <a:lnTo>
                  <a:pt x="939" y="0"/>
                </a:lnTo>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7511" name="Freeform 263"/>
          <p:cNvSpPr>
            <a:spLocks/>
          </p:cNvSpPr>
          <p:nvPr/>
        </p:nvSpPr>
        <p:spPr bwMode="auto">
          <a:xfrm>
            <a:off x="5029200" y="2638425"/>
            <a:ext cx="342900" cy="500063"/>
          </a:xfrm>
          <a:custGeom>
            <a:avLst/>
            <a:gdLst>
              <a:gd name="T0" fmla="*/ 2147483646 w 288"/>
              <a:gd name="T1" fmla="*/ 2147483646 h 384"/>
              <a:gd name="T2" fmla="*/ 2147483646 w 288"/>
              <a:gd name="T3" fmla="*/ 2147483646 h 384"/>
              <a:gd name="T4" fmla="*/ 0 w 288"/>
              <a:gd name="T5" fmla="*/ 2147483646 h 384"/>
              <a:gd name="T6" fmla="*/ 0 w 288"/>
              <a:gd name="T7" fmla="*/ 0 h 384"/>
              <a:gd name="T8" fmla="*/ 0 60000 65536"/>
              <a:gd name="T9" fmla="*/ 0 60000 65536"/>
              <a:gd name="T10" fmla="*/ 0 60000 65536"/>
              <a:gd name="T11" fmla="*/ 0 60000 65536"/>
              <a:gd name="T12" fmla="*/ 0 w 288"/>
              <a:gd name="T13" fmla="*/ 0 h 384"/>
              <a:gd name="T14" fmla="*/ 288 w 288"/>
              <a:gd name="T15" fmla="*/ 384 h 384"/>
            </a:gdLst>
            <a:ahLst/>
            <a:cxnLst>
              <a:cxn ang="T8">
                <a:pos x="T0" y="T1"/>
              </a:cxn>
              <a:cxn ang="T9">
                <a:pos x="T2" y="T3"/>
              </a:cxn>
              <a:cxn ang="T10">
                <a:pos x="T4" y="T5"/>
              </a:cxn>
              <a:cxn ang="T11">
                <a:pos x="T6" y="T7"/>
              </a:cxn>
            </a:cxnLst>
            <a:rect l="T12" t="T13" r="T14" b="T15"/>
            <a:pathLst>
              <a:path w="288" h="384">
                <a:moveTo>
                  <a:pt x="288" y="384"/>
                </a:moveTo>
                <a:lnTo>
                  <a:pt x="288" y="240"/>
                </a:lnTo>
                <a:lnTo>
                  <a:pt x="0" y="240"/>
                </a:lnTo>
                <a:lnTo>
                  <a:pt x="0" y="0"/>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7512" name="Freeform 280"/>
          <p:cNvSpPr>
            <a:spLocks/>
          </p:cNvSpPr>
          <p:nvPr/>
        </p:nvSpPr>
        <p:spPr bwMode="auto">
          <a:xfrm>
            <a:off x="3200400" y="1933575"/>
            <a:ext cx="4619625" cy="4741863"/>
          </a:xfrm>
          <a:custGeom>
            <a:avLst/>
            <a:gdLst>
              <a:gd name="T0" fmla="*/ 0 w 2910"/>
              <a:gd name="T1" fmla="*/ 2147483646 h 2987"/>
              <a:gd name="T2" fmla="*/ 2147483646 w 2910"/>
              <a:gd name="T3" fmla="*/ 2147483646 h 2987"/>
              <a:gd name="T4" fmla="*/ 2147483646 w 2910"/>
              <a:gd name="T5" fmla="*/ 2147483646 h 2987"/>
              <a:gd name="T6" fmla="*/ 2147483646 w 2910"/>
              <a:gd name="T7" fmla="*/ 0 h 2987"/>
              <a:gd name="T8" fmla="*/ 2147483646 w 2910"/>
              <a:gd name="T9" fmla="*/ 0 h 2987"/>
              <a:gd name="T10" fmla="*/ 2147483646 w 2910"/>
              <a:gd name="T11" fmla="*/ 2147483646 h 2987"/>
              <a:gd name="T12" fmla="*/ 0 60000 65536"/>
              <a:gd name="T13" fmla="*/ 0 60000 65536"/>
              <a:gd name="T14" fmla="*/ 0 60000 65536"/>
              <a:gd name="T15" fmla="*/ 0 60000 65536"/>
              <a:gd name="T16" fmla="*/ 0 60000 65536"/>
              <a:gd name="T17" fmla="*/ 0 60000 65536"/>
              <a:gd name="T18" fmla="*/ 0 w 2910"/>
              <a:gd name="T19" fmla="*/ 0 h 2987"/>
              <a:gd name="T20" fmla="*/ 2910 w 2910"/>
              <a:gd name="T21" fmla="*/ 2987 h 2987"/>
            </a:gdLst>
            <a:ahLst/>
            <a:cxnLst>
              <a:cxn ang="T12">
                <a:pos x="T0" y="T1"/>
              </a:cxn>
              <a:cxn ang="T13">
                <a:pos x="T2" y="T3"/>
              </a:cxn>
              <a:cxn ang="T14">
                <a:pos x="T4" y="T5"/>
              </a:cxn>
              <a:cxn ang="T15">
                <a:pos x="T6" y="T7"/>
              </a:cxn>
              <a:cxn ang="T16">
                <a:pos x="T8" y="T9"/>
              </a:cxn>
              <a:cxn ang="T17">
                <a:pos x="T10" y="T11"/>
              </a:cxn>
            </a:cxnLst>
            <a:rect l="T18" t="T19" r="T20" b="T21"/>
            <a:pathLst>
              <a:path w="2910" h="2987">
                <a:moveTo>
                  <a:pt x="0" y="2839"/>
                </a:moveTo>
                <a:lnTo>
                  <a:pt x="74" y="2987"/>
                </a:lnTo>
                <a:lnTo>
                  <a:pt x="2885" y="2978"/>
                </a:lnTo>
                <a:lnTo>
                  <a:pt x="2910" y="0"/>
                </a:lnTo>
                <a:lnTo>
                  <a:pt x="528" y="0"/>
                </a:lnTo>
                <a:lnTo>
                  <a:pt x="492" y="120"/>
                </a:lnTo>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7513" name="Text Box 281"/>
          <p:cNvSpPr txBox="1">
            <a:spLocks noChangeArrowheads="1"/>
          </p:cNvSpPr>
          <p:nvPr/>
        </p:nvSpPr>
        <p:spPr bwMode="auto">
          <a:xfrm>
            <a:off x="4724400" y="20574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200"/>
              <a:t>Tabel </a:t>
            </a:r>
            <a:r>
              <a:rPr lang="en-US" altLang="en-US" sz="1200" b="1"/>
              <a:t>Ruang</a:t>
            </a:r>
          </a:p>
        </p:txBody>
      </p:sp>
      <p:sp>
        <p:nvSpPr>
          <p:cNvPr id="17514" name="Text Box 282"/>
          <p:cNvSpPr txBox="1">
            <a:spLocks noChangeArrowheads="1"/>
          </p:cNvSpPr>
          <p:nvPr/>
        </p:nvSpPr>
        <p:spPr bwMode="auto">
          <a:xfrm>
            <a:off x="3733800" y="28194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200"/>
              <a:t>Tabel </a:t>
            </a:r>
            <a:r>
              <a:rPr lang="en-US" altLang="en-US" sz="1200" b="1"/>
              <a:t>Jadwal</a:t>
            </a:r>
          </a:p>
        </p:txBody>
      </p:sp>
      <p:sp>
        <p:nvSpPr>
          <p:cNvPr id="17515" name="Text Box 283"/>
          <p:cNvSpPr txBox="1">
            <a:spLocks noChangeArrowheads="1"/>
          </p:cNvSpPr>
          <p:nvPr/>
        </p:nvSpPr>
        <p:spPr bwMode="auto">
          <a:xfrm>
            <a:off x="1600200" y="2819400"/>
            <a:ext cx="144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200"/>
              <a:t>Tabel </a:t>
            </a:r>
            <a:r>
              <a:rPr lang="en-US" altLang="en-US" sz="1200" b="1"/>
              <a:t>Nilai</a:t>
            </a:r>
          </a:p>
        </p:txBody>
      </p:sp>
      <p:sp>
        <p:nvSpPr>
          <p:cNvPr id="17516" name="Text Box 284"/>
          <p:cNvSpPr txBox="1">
            <a:spLocks noChangeArrowheads="1"/>
          </p:cNvSpPr>
          <p:nvPr/>
        </p:nvSpPr>
        <p:spPr bwMode="auto">
          <a:xfrm>
            <a:off x="4114800" y="3992563"/>
            <a:ext cx="1447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200"/>
              <a:t>Tabel </a:t>
            </a:r>
            <a:r>
              <a:rPr lang="en-US" altLang="en-US" sz="1200" b="1"/>
              <a:t>Matakuliah</a:t>
            </a:r>
          </a:p>
        </p:txBody>
      </p:sp>
      <p:sp>
        <p:nvSpPr>
          <p:cNvPr id="17517" name="Text Box 285"/>
          <p:cNvSpPr txBox="1">
            <a:spLocks noChangeArrowheads="1"/>
          </p:cNvSpPr>
          <p:nvPr/>
        </p:nvSpPr>
        <p:spPr bwMode="auto">
          <a:xfrm>
            <a:off x="3048000" y="4906963"/>
            <a:ext cx="1447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200"/>
              <a:t>Tabel </a:t>
            </a:r>
            <a:r>
              <a:rPr lang="en-US" altLang="en-US" sz="1200" b="1"/>
              <a:t>Dosen</a:t>
            </a:r>
          </a:p>
        </p:txBody>
      </p:sp>
      <p:sp>
        <p:nvSpPr>
          <p:cNvPr id="17518" name="Text Box 286"/>
          <p:cNvSpPr txBox="1">
            <a:spLocks noChangeArrowheads="1"/>
          </p:cNvSpPr>
          <p:nvPr/>
        </p:nvSpPr>
        <p:spPr bwMode="auto">
          <a:xfrm>
            <a:off x="2362200" y="5881688"/>
            <a:ext cx="1676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200"/>
              <a:t>Tabel </a:t>
            </a:r>
            <a:r>
              <a:rPr lang="en-US" altLang="en-US" sz="1200" b="1"/>
              <a:t>Program Studi</a:t>
            </a:r>
          </a:p>
        </p:txBody>
      </p:sp>
      <p:sp>
        <p:nvSpPr>
          <p:cNvPr id="17519" name="WordArt 287"/>
          <p:cNvSpPr>
            <a:spLocks noChangeArrowheads="1" noChangeShapeType="1" noTextEdit="1"/>
          </p:cNvSpPr>
          <p:nvPr/>
        </p:nvSpPr>
        <p:spPr bwMode="auto">
          <a:xfrm>
            <a:off x="5200650" y="841889"/>
            <a:ext cx="3733800" cy="685800"/>
          </a:xfrm>
          <a:prstGeom prst="rect">
            <a:avLst/>
          </a:prstGeom>
        </p:spPr>
        <p:txBody>
          <a:bodyPr wrap="none" fromWordArt="1">
            <a:prstTxWarp prst="textPlain">
              <a:avLst>
                <a:gd name="adj" fmla="val 50000"/>
              </a:avLst>
            </a:prstTxWarp>
          </a:bodyPr>
          <a:lstStyle/>
          <a:p>
            <a:pPr algn="ctr"/>
            <a:r>
              <a:rPr lang="nn-NO" sz="3600" kern="10" dirty="0">
                <a:ln w="9525">
                  <a:solidFill>
                    <a:srgbClr val="000000"/>
                  </a:solidFill>
                  <a:round/>
                  <a:headEnd/>
                  <a:tailEnd/>
                </a:ln>
                <a:latin typeface="Book Antiqua" panose="02040602050305030304" pitchFamily="18" charset="0"/>
              </a:rPr>
              <a:t>Maping dari ERD ke Skema Relasi</a:t>
            </a:r>
            <a:endParaRPr lang="id-ID" sz="3600" kern="10" dirty="0">
              <a:ln w="9525">
                <a:solidFill>
                  <a:srgbClr val="000000"/>
                </a:solidFill>
                <a:round/>
                <a:headEnd/>
                <a:tailEnd/>
              </a:ln>
              <a:latin typeface="Book Antiqua" panose="02040602050305030304" pitchFamily="18" charset="0"/>
            </a:endParaRPr>
          </a:p>
        </p:txBody>
      </p:sp>
      <p:sp>
        <p:nvSpPr>
          <p:cNvPr id="17520" name="Rectangle 335"/>
          <p:cNvSpPr>
            <a:spLocks noChangeArrowheads="1"/>
          </p:cNvSpPr>
          <p:nvPr/>
        </p:nvSpPr>
        <p:spPr bwMode="auto">
          <a:xfrm>
            <a:off x="457200" y="194468"/>
            <a:ext cx="51054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tabLst>
                <a:tab pos="1885950" algn="l"/>
              </a:tabLst>
              <a:defRPr sz="3200">
                <a:solidFill>
                  <a:schemeClr val="tx1"/>
                </a:solidFill>
                <a:latin typeface="Arial" panose="020B0604020202020204" pitchFamily="34" charset="0"/>
              </a:defRPr>
            </a:lvl1pPr>
            <a:lvl2pPr marL="742950" indent="-285750">
              <a:spcBef>
                <a:spcPct val="20000"/>
              </a:spcBef>
              <a:buChar char="–"/>
              <a:tabLst>
                <a:tab pos="1885950" algn="l"/>
              </a:tabLst>
              <a:defRPr sz="2800">
                <a:solidFill>
                  <a:schemeClr val="tx1"/>
                </a:solidFill>
                <a:latin typeface="Arial" panose="020B0604020202020204" pitchFamily="34" charset="0"/>
              </a:defRPr>
            </a:lvl2pPr>
            <a:lvl3pPr marL="1143000" indent="-228600">
              <a:spcBef>
                <a:spcPct val="20000"/>
              </a:spcBef>
              <a:buChar char="•"/>
              <a:tabLst>
                <a:tab pos="1885950" algn="l"/>
              </a:tabLst>
              <a:defRPr sz="2400">
                <a:solidFill>
                  <a:schemeClr val="tx1"/>
                </a:solidFill>
                <a:latin typeface="Arial" panose="020B0604020202020204" pitchFamily="34" charset="0"/>
              </a:defRPr>
            </a:lvl3pPr>
            <a:lvl4pPr marL="1600200" indent="-228600">
              <a:spcBef>
                <a:spcPct val="20000"/>
              </a:spcBef>
              <a:buChar char="–"/>
              <a:tabLst>
                <a:tab pos="1885950" algn="l"/>
              </a:tabLst>
              <a:defRPr sz="2000">
                <a:solidFill>
                  <a:schemeClr val="tx1"/>
                </a:solidFill>
                <a:latin typeface="Arial" panose="020B0604020202020204" pitchFamily="34" charset="0"/>
              </a:defRPr>
            </a:lvl4pPr>
            <a:lvl5pPr marL="2057400" indent="-228600">
              <a:spcBef>
                <a:spcPct val="20000"/>
              </a:spcBef>
              <a:buChar char="»"/>
              <a:tabLst>
                <a:tab pos="188595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188595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188595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188595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1885950" algn="l"/>
              </a:tabLst>
              <a:defRPr sz="2000">
                <a:solidFill>
                  <a:schemeClr val="tx1"/>
                </a:solidFill>
                <a:latin typeface="Arial" panose="020B0604020202020204" pitchFamily="34" charset="0"/>
              </a:defRPr>
            </a:lvl9pPr>
          </a:lstStyle>
          <a:p>
            <a:pPr eaLnBrk="1" hangingPunct="1">
              <a:spcBef>
                <a:spcPct val="0"/>
              </a:spcBef>
              <a:buFontTx/>
              <a:buNone/>
            </a:pPr>
            <a:r>
              <a:rPr lang="en-US" altLang="en-US" sz="1200" b="1" dirty="0">
                <a:latin typeface="Times New Roman" panose="02020603050405020304" pitchFamily="18" charset="0"/>
              </a:rPr>
              <a:t>KAMUS DATA : Database AKADEMIK (</a:t>
            </a:r>
            <a:r>
              <a:rPr lang="en-US" altLang="en-US" sz="1200" b="1" i="1" dirty="0" err="1">
                <a:solidFill>
                  <a:schemeClr val="accent2"/>
                </a:solidFill>
                <a:latin typeface="Times New Roman" panose="02020603050405020304" pitchFamily="18" charset="0"/>
              </a:rPr>
              <a:t>setelah</a:t>
            </a:r>
            <a:r>
              <a:rPr lang="en-US" altLang="en-US" sz="1200" b="1" i="1" dirty="0">
                <a:solidFill>
                  <a:schemeClr val="accent2"/>
                </a:solidFill>
                <a:latin typeface="Times New Roman" panose="02020603050405020304" pitchFamily="18" charset="0"/>
              </a:rPr>
              <a:t> </a:t>
            </a:r>
            <a:r>
              <a:rPr lang="en-US" altLang="en-US" sz="1200" b="1" i="1" dirty="0" err="1">
                <a:solidFill>
                  <a:schemeClr val="accent2"/>
                </a:solidFill>
                <a:latin typeface="Times New Roman" panose="02020603050405020304" pitchFamily="18" charset="0"/>
              </a:rPr>
              <a:t>ada</a:t>
            </a:r>
            <a:r>
              <a:rPr lang="en-US" altLang="en-US" sz="1200" b="1" i="1" dirty="0">
                <a:solidFill>
                  <a:schemeClr val="accent2"/>
                </a:solidFill>
                <a:latin typeface="Times New Roman" panose="02020603050405020304" pitchFamily="18" charset="0"/>
              </a:rPr>
              <a:t> </a:t>
            </a:r>
            <a:r>
              <a:rPr lang="en-US" altLang="en-US" sz="1200" b="1" i="1" dirty="0" err="1">
                <a:solidFill>
                  <a:schemeClr val="accent2"/>
                </a:solidFill>
                <a:latin typeface="Times New Roman" panose="02020603050405020304" pitchFamily="18" charset="0"/>
              </a:rPr>
              <a:t>relasi</a:t>
            </a:r>
            <a:r>
              <a:rPr lang="en-US" altLang="en-US" sz="1200" b="1" i="1" dirty="0">
                <a:solidFill>
                  <a:schemeClr val="accent2"/>
                </a:solidFill>
                <a:latin typeface="Times New Roman" panose="02020603050405020304" pitchFamily="18" charset="0"/>
              </a:rPr>
              <a:t> </a:t>
            </a:r>
            <a:r>
              <a:rPr lang="en-US" altLang="en-US" sz="1200" b="1" i="1" dirty="0" err="1">
                <a:solidFill>
                  <a:schemeClr val="accent2"/>
                </a:solidFill>
                <a:latin typeface="Times New Roman" panose="02020603050405020304" pitchFamily="18" charset="0"/>
              </a:rPr>
              <a:t>antar</a:t>
            </a:r>
            <a:r>
              <a:rPr lang="en-US" altLang="en-US" sz="1200" b="1" i="1" dirty="0">
                <a:solidFill>
                  <a:schemeClr val="accent2"/>
                </a:solidFill>
                <a:latin typeface="Times New Roman" panose="02020603050405020304" pitchFamily="18" charset="0"/>
              </a:rPr>
              <a:t> </a:t>
            </a:r>
            <a:r>
              <a:rPr lang="en-US" altLang="en-US" sz="1200" b="1" i="1" dirty="0" err="1">
                <a:solidFill>
                  <a:schemeClr val="accent2"/>
                </a:solidFill>
                <a:latin typeface="Times New Roman" panose="02020603050405020304" pitchFamily="18" charset="0"/>
              </a:rPr>
              <a:t>tabel</a:t>
            </a:r>
            <a:r>
              <a:rPr lang="en-US" altLang="en-US" sz="1200" b="1" dirty="0">
                <a:latin typeface="Times New Roman" panose="02020603050405020304" pitchFamily="18" charset="0"/>
              </a:rPr>
              <a:t>)</a:t>
            </a:r>
          </a:p>
          <a:p>
            <a:pPr eaLnBrk="1" hangingPunct="1">
              <a:spcBef>
                <a:spcPct val="0"/>
              </a:spcBef>
              <a:buFontTx/>
              <a:buNone/>
            </a:pPr>
            <a:r>
              <a:rPr lang="en-US" altLang="en-US" sz="1200" dirty="0" err="1">
                <a:latin typeface="Times New Roman" panose="02020603050405020304" pitchFamily="18" charset="0"/>
              </a:rPr>
              <a:t>Entitas</a:t>
            </a:r>
            <a:r>
              <a:rPr lang="en-US" altLang="en-US" sz="1200" dirty="0">
                <a:latin typeface="Times New Roman" panose="02020603050405020304" pitchFamily="18" charset="0"/>
              </a:rPr>
              <a:t> / </a:t>
            </a:r>
            <a:r>
              <a:rPr lang="en-US" altLang="en-US" sz="1200" dirty="0" err="1">
                <a:latin typeface="Times New Roman" panose="02020603050405020304" pitchFamily="18" charset="0"/>
              </a:rPr>
              <a:t>Tabel</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Mahasiswa</a:t>
            </a:r>
            <a:r>
              <a:rPr lang="en-US" altLang="en-US" sz="1200" dirty="0">
                <a:latin typeface="Times New Roman" panose="02020603050405020304" pitchFamily="18" charset="0"/>
              </a:rPr>
              <a:t> 	= </a:t>
            </a:r>
            <a:r>
              <a:rPr lang="en-US" altLang="en-US" sz="1200" i="1" dirty="0">
                <a:latin typeface="Times New Roman" panose="02020603050405020304" pitchFamily="18" charset="0"/>
              </a:rPr>
              <a:t>{ </a:t>
            </a:r>
            <a:r>
              <a:rPr lang="en-US" altLang="en-US" sz="1200" i="1" u="sng" dirty="0" err="1">
                <a:latin typeface="Times New Roman" panose="02020603050405020304" pitchFamily="18" charset="0"/>
              </a:rPr>
              <a:t>nim</a:t>
            </a:r>
            <a:r>
              <a:rPr lang="en-US" altLang="en-US" sz="1200" i="1" dirty="0">
                <a:latin typeface="Times New Roman" panose="02020603050405020304" pitchFamily="18" charset="0"/>
              </a:rPr>
              <a:t>, </a:t>
            </a:r>
            <a:r>
              <a:rPr lang="en-US" altLang="en-US" sz="1200" i="1" dirty="0" err="1">
                <a:latin typeface="Times New Roman" panose="02020603050405020304" pitchFamily="18" charset="0"/>
              </a:rPr>
              <a:t>nama_mhs</a:t>
            </a:r>
            <a:r>
              <a:rPr lang="en-US" altLang="en-US" sz="1200" i="1" dirty="0">
                <a:latin typeface="Times New Roman" panose="02020603050405020304" pitchFamily="18" charset="0"/>
              </a:rPr>
              <a:t>, </a:t>
            </a:r>
            <a:r>
              <a:rPr lang="en-US" altLang="en-US" sz="1200" i="1" dirty="0" err="1">
                <a:latin typeface="Times New Roman" panose="02020603050405020304" pitchFamily="18" charset="0"/>
              </a:rPr>
              <a:t>jk</a:t>
            </a:r>
            <a:r>
              <a:rPr lang="en-US" altLang="en-US" sz="1200" i="1" dirty="0">
                <a:latin typeface="Times New Roman" panose="02020603050405020304" pitchFamily="18" charset="0"/>
              </a:rPr>
              <a:t>, </a:t>
            </a:r>
            <a:r>
              <a:rPr lang="en-US" altLang="en-US" sz="1200" i="1" dirty="0" err="1">
                <a:latin typeface="Times New Roman" panose="02020603050405020304" pitchFamily="18" charset="0"/>
              </a:rPr>
              <a:t>tgl_lahir</a:t>
            </a:r>
            <a:r>
              <a:rPr lang="en-US" altLang="en-US" sz="1200" i="1" dirty="0">
                <a:latin typeface="Times New Roman" panose="02020603050405020304" pitchFamily="18" charset="0"/>
              </a:rPr>
              <a:t>, </a:t>
            </a:r>
            <a:r>
              <a:rPr lang="en-US" altLang="en-US" sz="1200" i="1" dirty="0" err="1">
                <a:latin typeface="Times New Roman" panose="02020603050405020304" pitchFamily="18" charset="0"/>
              </a:rPr>
              <a:t>kota</a:t>
            </a:r>
            <a:r>
              <a:rPr lang="en-US" altLang="en-US" sz="1200" i="1" dirty="0">
                <a:latin typeface="Times New Roman" panose="02020603050405020304" pitchFamily="18" charset="0"/>
              </a:rPr>
              <a:t>, </a:t>
            </a:r>
            <a:r>
              <a:rPr lang="en-US" altLang="en-US" sz="1200" i="1" dirty="0" err="1">
                <a:solidFill>
                  <a:schemeClr val="accent2"/>
                </a:solidFill>
                <a:latin typeface="Times New Roman" panose="02020603050405020304" pitchFamily="18" charset="0"/>
              </a:rPr>
              <a:t>kd_pro</a:t>
            </a:r>
            <a:r>
              <a:rPr lang="en-US" altLang="en-US" sz="1200" i="1" dirty="0">
                <a:latin typeface="Times New Roman" panose="02020603050405020304" pitchFamily="18" charset="0"/>
              </a:rPr>
              <a:t> }</a:t>
            </a:r>
            <a:endParaRPr lang="en-US" altLang="en-US" sz="1200" dirty="0">
              <a:latin typeface="Times New Roman" panose="02020603050405020304" pitchFamily="18" charset="0"/>
            </a:endParaRPr>
          </a:p>
          <a:p>
            <a:pPr eaLnBrk="1" hangingPunct="1">
              <a:spcBef>
                <a:spcPct val="0"/>
              </a:spcBef>
              <a:buFontTx/>
              <a:buNone/>
            </a:pPr>
            <a:r>
              <a:rPr lang="en-US" altLang="en-US" sz="1200" dirty="0" err="1">
                <a:latin typeface="Times New Roman" panose="02020603050405020304" pitchFamily="18" charset="0"/>
              </a:rPr>
              <a:t>Entitas</a:t>
            </a:r>
            <a:r>
              <a:rPr lang="en-US" altLang="en-US" sz="1200" dirty="0">
                <a:latin typeface="Times New Roman" panose="02020603050405020304" pitchFamily="18" charset="0"/>
              </a:rPr>
              <a:t> / </a:t>
            </a:r>
            <a:r>
              <a:rPr lang="en-US" altLang="en-US" sz="1200" dirty="0" err="1">
                <a:latin typeface="Times New Roman" panose="02020603050405020304" pitchFamily="18" charset="0"/>
              </a:rPr>
              <a:t>Tabel</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Matakuliah</a:t>
            </a:r>
            <a:r>
              <a:rPr lang="en-US" altLang="en-US" sz="1200" dirty="0">
                <a:latin typeface="Times New Roman" panose="02020603050405020304" pitchFamily="18" charset="0"/>
              </a:rPr>
              <a:t> 	= </a:t>
            </a:r>
            <a:r>
              <a:rPr lang="en-US" altLang="en-US" sz="1200" i="1" dirty="0">
                <a:latin typeface="Times New Roman" panose="02020603050405020304" pitchFamily="18" charset="0"/>
              </a:rPr>
              <a:t>{ </a:t>
            </a:r>
            <a:r>
              <a:rPr lang="en-US" altLang="en-US" sz="1200" i="1" u="sng" dirty="0" err="1">
                <a:latin typeface="Times New Roman" panose="02020603050405020304" pitchFamily="18" charset="0"/>
              </a:rPr>
              <a:t>kode_mk</a:t>
            </a:r>
            <a:r>
              <a:rPr lang="en-US" altLang="en-US" sz="1200" i="1" dirty="0">
                <a:latin typeface="Times New Roman" panose="02020603050405020304" pitchFamily="18" charset="0"/>
              </a:rPr>
              <a:t>, </a:t>
            </a:r>
            <a:r>
              <a:rPr lang="en-US" altLang="en-US" sz="1200" i="1" dirty="0" err="1">
                <a:latin typeface="Times New Roman" panose="02020603050405020304" pitchFamily="18" charset="0"/>
              </a:rPr>
              <a:t>nama_mk</a:t>
            </a:r>
            <a:r>
              <a:rPr lang="en-US" altLang="en-US" sz="1200" i="1" dirty="0">
                <a:latin typeface="Times New Roman" panose="02020603050405020304" pitchFamily="18" charset="0"/>
              </a:rPr>
              <a:t>, </a:t>
            </a:r>
            <a:r>
              <a:rPr lang="en-US" altLang="en-US" sz="1200" i="1" dirty="0" err="1">
                <a:latin typeface="Times New Roman" panose="02020603050405020304" pitchFamily="18" charset="0"/>
              </a:rPr>
              <a:t>sks</a:t>
            </a:r>
            <a:r>
              <a:rPr lang="en-US" altLang="en-US" sz="1200" i="1" dirty="0">
                <a:latin typeface="Times New Roman" panose="02020603050405020304" pitchFamily="18" charset="0"/>
              </a:rPr>
              <a:t>, </a:t>
            </a:r>
            <a:r>
              <a:rPr lang="en-US" altLang="en-US" sz="1200" i="1" dirty="0" err="1">
                <a:latin typeface="Times New Roman" panose="02020603050405020304" pitchFamily="18" charset="0"/>
              </a:rPr>
              <a:t>smt</a:t>
            </a:r>
            <a:r>
              <a:rPr lang="en-US" altLang="en-US" sz="1200" i="1" dirty="0">
                <a:latin typeface="Times New Roman" panose="02020603050405020304" pitchFamily="18" charset="0"/>
              </a:rPr>
              <a:t> , </a:t>
            </a:r>
            <a:r>
              <a:rPr lang="en-US" altLang="en-US" sz="1200" i="1" dirty="0" err="1">
                <a:solidFill>
                  <a:schemeClr val="accent2"/>
                </a:solidFill>
                <a:latin typeface="Times New Roman" panose="02020603050405020304" pitchFamily="18" charset="0"/>
              </a:rPr>
              <a:t>nid</a:t>
            </a:r>
            <a:r>
              <a:rPr lang="en-US" altLang="en-US" sz="1200" i="1" dirty="0">
                <a:latin typeface="Times New Roman" panose="02020603050405020304" pitchFamily="18" charset="0"/>
              </a:rPr>
              <a:t>}</a:t>
            </a:r>
            <a:endParaRPr lang="en-US" altLang="en-US" sz="1200" dirty="0">
              <a:latin typeface="Times New Roman" panose="02020603050405020304" pitchFamily="18" charset="0"/>
            </a:endParaRPr>
          </a:p>
          <a:p>
            <a:pPr eaLnBrk="1" hangingPunct="1">
              <a:spcBef>
                <a:spcPct val="0"/>
              </a:spcBef>
              <a:buFontTx/>
              <a:buNone/>
            </a:pPr>
            <a:r>
              <a:rPr lang="en-US" altLang="en-US" sz="1200" dirty="0" err="1">
                <a:latin typeface="Times New Roman" panose="02020603050405020304" pitchFamily="18" charset="0"/>
              </a:rPr>
              <a:t>Entitas</a:t>
            </a:r>
            <a:r>
              <a:rPr lang="en-US" altLang="en-US" sz="1200" dirty="0">
                <a:latin typeface="Times New Roman" panose="02020603050405020304" pitchFamily="18" charset="0"/>
              </a:rPr>
              <a:t> / </a:t>
            </a:r>
            <a:r>
              <a:rPr lang="en-US" altLang="en-US" sz="1200" dirty="0" err="1">
                <a:latin typeface="Times New Roman" panose="02020603050405020304" pitchFamily="18" charset="0"/>
              </a:rPr>
              <a:t>Tabel</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Dosen</a:t>
            </a:r>
            <a:r>
              <a:rPr lang="en-US" altLang="en-US" sz="1200" dirty="0">
                <a:latin typeface="Times New Roman" panose="02020603050405020304" pitchFamily="18" charset="0"/>
              </a:rPr>
              <a:t> 	= </a:t>
            </a:r>
            <a:r>
              <a:rPr lang="en-US" altLang="en-US" sz="1200" i="1" dirty="0">
                <a:latin typeface="Times New Roman" panose="02020603050405020304" pitchFamily="18" charset="0"/>
              </a:rPr>
              <a:t>{ </a:t>
            </a:r>
            <a:r>
              <a:rPr lang="en-US" altLang="en-US" sz="1200" i="1" u="sng" dirty="0" err="1">
                <a:latin typeface="Times New Roman" panose="02020603050405020304" pitchFamily="18" charset="0"/>
              </a:rPr>
              <a:t>nid</a:t>
            </a:r>
            <a:r>
              <a:rPr lang="en-US" altLang="en-US" sz="1200" i="1" dirty="0">
                <a:latin typeface="Times New Roman" panose="02020603050405020304" pitchFamily="18" charset="0"/>
              </a:rPr>
              <a:t>, </a:t>
            </a:r>
            <a:r>
              <a:rPr lang="en-US" altLang="en-US" sz="1200" i="1" dirty="0" err="1">
                <a:latin typeface="Times New Roman" panose="02020603050405020304" pitchFamily="18" charset="0"/>
              </a:rPr>
              <a:t>nama_dos</a:t>
            </a:r>
            <a:r>
              <a:rPr lang="en-US" altLang="en-US" sz="1200" i="1" dirty="0">
                <a:latin typeface="Times New Roman" panose="02020603050405020304" pitchFamily="18" charset="0"/>
              </a:rPr>
              <a:t>, </a:t>
            </a:r>
            <a:r>
              <a:rPr lang="en-US" altLang="en-US" sz="1200" i="1" dirty="0" err="1">
                <a:latin typeface="Times New Roman" panose="02020603050405020304" pitchFamily="18" charset="0"/>
              </a:rPr>
              <a:t>pend_dos</a:t>
            </a:r>
            <a:r>
              <a:rPr lang="en-US" altLang="en-US" sz="1200" i="1" dirty="0">
                <a:latin typeface="Times New Roman" panose="02020603050405020304" pitchFamily="18" charset="0"/>
              </a:rPr>
              <a:t>, status }</a:t>
            </a:r>
            <a:endParaRPr lang="en-US" altLang="en-US" sz="1200" dirty="0">
              <a:latin typeface="Times New Roman" panose="02020603050405020304" pitchFamily="18" charset="0"/>
            </a:endParaRPr>
          </a:p>
          <a:p>
            <a:pPr eaLnBrk="1" hangingPunct="1">
              <a:spcBef>
                <a:spcPct val="0"/>
              </a:spcBef>
              <a:buFontTx/>
              <a:buNone/>
            </a:pPr>
            <a:r>
              <a:rPr lang="en-US" altLang="en-US" sz="1200" dirty="0" err="1">
                <a:latin typeface="Times New Roman" panose="02020603050405020304" pitchFamily="18" charset="0"/>
              </a:rPr>
              <a:t>Entitas</a:t>
            </a:r>
            <a:r>
              <a:rPr lang="en-US" altLang="en-US" sz="1200" dirty="0">
                <a:latin typeface="Times New Roman" panose="02020603050405020304" pitchFamily="18" charset="0"/>
              </a:rPr>
              <a:t> / </a:t>
            </a:r>
            <a:r>
              <a:rPr lang="en-US" altLang="en-US" sz="1200" dirty="0" err="1">
                <a:latin typeface="Times New Roman" panose="02020603050405020304" pitchFamily="18" charset="0"/>
              </a:rPr>
              <a:t>Tabel</a:t>
            </a:r>
            <a:r>
              <a:rPr lang="en-US" altLang="en-US" sz="1200" dirty="0">
                <a:latin typeface="Times New Roman" panose="02020603050405020304" pitchFamily="18" charset="0"/>
              </a:rPr>
              <a:t> Prodi	= </a:t>
            </a:r>
            <a:r>
              <a:rPr lang="en-US" altLang="en-US" sz="1200" i="1" dirty="0">
                <a:latin typeface="Times New Roman" panose="02020603050405020304" pitchFamily="18" charset="0"/>
              </a:rPr>
              <a:t>{ </a:t>
            </a:r>
            <a:r>
              <a:rPr lang="en-US" altLang="en-US" sz="1200" i="1" u="sng" dirty="0" err="1">
                <a:latin typeface="Times New Roman" panose="02020603050405020304" pitchFamily="18" charset="0"/>
              </a:rPr>
              <a:t>kd_prod</a:t>
            </a:r>
            <a:r>
              <a:rPr lang="en-US" altLang="en-US" sz="1200" i="1" dirty="0">
                <a:latin typeface="Times New Roman" panose="02020603050405020304" pitchFamily="18" charset="0"/>
              </a:rPr>
              <a:t>, </a:t>
            </a:r>
            <a:r>
              <a:rPr lang="en-US" altLang="en-US" sz="1200" i="1" dirty="0" err="1">
                <a:latin typeface="Times New Roman" panose="02020603050405020304" pitchFamily="18" charset="0"/>
              </a:rPr>
              <a:t>nama_prod</a:t>
            </a:r>
            <a:r>
              <a:rPr lang="en-US" altLang="en-US" sz="1200" i="1" dirty="0">
                <a:latin typeface="Times New Roman" panose="02020603050405020304" pitchFamily="18" charset="0"/>
              </a:rPr>
              <a:t>, </a:t>
            </a:r>
            <a:r>
              <a:rPr lang="en-US" altLang="en-US" sz="1200" i="1" dirty="0" err="1">
                <a:latin typeface="Times New Roman" panose="02020603050405020304" pitchFamily="18" charset="0"/>
              </a:rPr>
              <a:t>jenj</a:t>
            </a:r>
            <a:r>
              <a:rPr lang="en-US" altLang="en-US" sz="1200" i="1" dirty="0">
                <a:latin typeface="Times New Roman" panose="02020603050405020304" pitchFamily="18" charset="0"/>
              </a:rPr>
              <a:t>, </a:t>
            </a:r>
            <a:r>
              <a:rPr lang="en-US" altLang="en-US" sz="1200" i="1" dirty="0" err="1">
                <a:solidFill>
                  <a:schemeClr val="accent2"/>
                </a:solidFill>
                <a:latin typeface="Times New Roman" panose="02020603050405020304" pitchFamily="18" charset="0"/>
              </a:rPr>
              <a:t>nid</a:t>
            </a:r>
            <a:r>
              <a:rPr lang="en-US" altLang="en-US" sz="1200" i="1" dirty="0">
                <a:latin typeface="Times New Roman" panose="02020603050405020304" pitchFamily="18" charset="0"/>
              </a:rPr>
              <a:t> }</a:t>
            </a:r>
            <a:endParaRPr lang="en-US" altLang="en-US" sz="1200" dirty="0">
              <a:latin typeface="Times New Roman" panose="02020603050405020304" pitchFamily="18" charset="0"/>
            </a:endParaRPr>
          </a:p>
          <a:p>
            <a:pPr eaLnBrk="1" hangingPunct="1">
              <a:spcBef>
                <a:spcPct val="0"/>
              </a:spcBef>
              <a:buFontTx/>
              <a:buNone/>
            </a:pPr>
            <a:r>
              <a:rPr lang="en-US" altLang="en-US" sz="1200" dirty="0" err="1">
                <a:latin typeface="Times New Roman" panose="02020603050405020304" pitchFamily="18" charset="0"/>
              </a:rPr>
              <a:t>Entitas</a:t>
            </a:r>
            <a:r>
              <a:rPr lang="en-US" altLang="en-US" sz="1200" dirty="0">
                <a:latin typeface="Times New Roman" panose="02020603050405020304" pitchFamily="18" charset="0"/>
              </a:rPr>
              <a:t> / </a:t>
            </a:r>
            <a:r>
              <a:rPr lang="en-US" altLang="en-US" sz="1200" dirty="0" err="1">
                <a:latin typeface="Times New Roman" panose="02020603050405020304" pitchFamily="18" charset="0"/>
              </a:rPr>
              <a:t>Tabel</a:t>
            </a:r>
            <a:r>
              <a:rPr lang="en-US" altLang="en-US" sz="1200" dirty="0">
                <a:latin typeface="Times New Roman" panose="02020603050405020304" pitchFamily="18" charset="0"/>
              </a:rPr>
              <a:t> </a:t>
            </a:r>
            <a:r>
              <a:rPr lang="en-US" altLang="en-US" sz="1200" dirty="0" err="1">
                <a:latin typeface="Times New Roman" panose="02020603050405020304" pitchFamily="18" charset="0"/>
              </a:rPr>
              <a:t>Ruang</a:t>
            </a:r>
            <a:r>
              <a:rPr lang="en-US" altLang="en-US" sz="1200" dirty="0">
                <a:latin typeface="Times New Roman" panose="02020603050405020304" pitchFamily="18" charset="0"/>
              </a:rPr>
              <a:t>	= { </a:t>
            </a:r>
            <a:r>
              <a:rPr lang="en-US" altLang="en-US" sz="1200" i="1" u="sng" dirty="0" err="1">
                <a:latin typeface="Times New Roman" panose="02020603050405020304" pitchFamily="18" charset="0"/>
              </a:rPr>
              <a:t>kd_ruang</a:t>
            </a:r>
            <a:r>
              <a:rPr lang="en-US" altLang="en-US" sz="1200" i="1" dirty="0">
                <a:latin typeface="Times New Roman" panose="02020603050405020304" pitchFamily="18" charset="0"/>
              </a:rPr>
              <a:t>, </a:t>
            </a:r>
            <a:r>
              <a:rPr lang="en-US" altLang="en-US" sz="1200" i="1" dirty="0" err="1">
                <a:latin typeface="Times New Roman" panose="02020603050405020304" pitchFamily="18" charset="0"/>
              </a:rPr>
              <a:t>nama_ruang</a:t>
            </a:r>
            <a:r>
              <a:rPr lang="en-US" altLang="en-US" sz="1200" i="1" dirty="0">
                <a:latin typeface="Times New Roman" panose="02020603050405020304" pitchFamily="18" charset="0"/>
              </a:rPr>
              <a:t>, </a:t>
            </a:r>
            <a:r>
              <a:rPr lang="en-US" altLang="en-US" sz="1200" i="1" dirty="0" err="1">
                <a:latin typeface="Times New Roman" panose="02020603050405020304" pitchFamily="18" charset="0"/>
              </a:rPr>
              <a:t>kapasitas</a:t>
            </a:r>
            <a:r>
              <a:rPr lang="en-US" altLang="en-US" sz="1200" i="1" dirty="0">
                <a:latin typeface="Times New Roman" panose="02020603050405020304" pitchFamily="18" charset="0"/>
              </a:rPr>
              <a:t>}</a:t>
            </a:r>
          </a:p>
          <a:p>
            <a:pPr eaLnBrk="1" hangingPunct="1">
              <a:spcBef>
                <a:spcPct val="0"/>
              </a:spcBef>
              <a:buFontTx/>
              <a:buNone/>
            </a:pPr>
            <a:r>
              <a:rPr lang="en-US" altLang="en-US" sz="1200" dirty="0" err="1">
                <a:solidFill>
                  <a:schemeClr val="accent2"/>
                </a:solidFill>
                <a:latin typeface="Times New Roman" panose="02020603050405020304" pitchFamily="18" charset="0"/>
              </a:rPr>
              <a:t>Entitas</a:t>
            </a:r>
            <a:r>
              <a:rPr lang="en-US" altLang="en-US" sz="1200" dirty="0">
                <a:solidFill>
                  <a:schemeClr val="accent2"/>
                </a:solidFill>
                <a:latin typeface="Times New Roman" panose="02020603050405020304" pitchFamily="18" charset="0"/>
              </a:rPr>
              <a:t> / </a:t>
            </a:r>
            <a:r>
              <a:rPr lang="en-US" altLang="en-US" sz="1200" dirty="0" err="1">
                <a:solidFill>
                  <a:schemeClr val="accent2"/>
                </a:solidFill>
                <a:latin typeface="Times New Roman" panose="02020603050405020304" pitchFamily="18" charset="0"/>
              </a:rPr>
              <a:t>Tabel</a:t>
            </a:r>
            <a:r>
              <a:rPr lang="en-US" altLang="en-US" sz="1200" dirty="0">
                <a:solidFill>
                  <a:schemeClr val="accent2"/>
                </a:solidFill>
                <a:latin typeface="Times New Roman" panose="02020603050405020304" pitchFamily="18" charset="0"/>
              </a:rPr>
              <a:t> </a:t>
            </a:r>
            <a:r>
              <a:rPr lang="en-US" altLang="en-US" sz="1200" dirty="0" err="1">
                <a:solidFill>
                  <a:schemeClr val="accent2"/>
                </a:solidFill>
                <a:latin typeface="Times New Roman" panose="02020603050405020304" pitchFamily="18" charset="0"/>
              </a:rPr>
              <a:t>Nilai</a:t>
            </a:r>
            <a:r>
              <a:rPr lang="en-US" altLang="en-US" sz="1200" dirty="0">
                <a:solidFill>
                  <a:schemeClr val="accent2"/>
                </a:solidFill>
                <a:latin typeface="Times New Roman" panose="02020603050405020304" pitchFamily="18" charset="0"/>
              </a:rPr>
              <a:t>	= { </a:t>
            </a:r>
            <a:r>
              <a:rPr lang="en-US" altLang="en-US" sz="1200" i="1" u="sng" dirty="0" err="1">
                <a:solidFill>
                  <a:schemeClr val="accent2"/>
                </a:solidFill>
                <a:latin typeface="Times New Roman" panose="02020603050405020304" pitchFamily="18" charset="0"/>
              </a:rPr>
              <a:t>nim</a:t>
            </a:r>
            <a:r>
              <a:rPr lang="en-US" altLang="en-US" sz="1200" i="1" dirty="0">
                <a:solidFill>
                  <a:schemeClr val="accent2"/>
                </a:solidFill>
                <a:latin typeface="Times New Roman" panose="02020603050405020304" pitchFamily="18" charset="0"/>
              </a:rPr>
              <a:t>, </a:t>
            </a:r>
            <a:r>
              <a:rPr lang="en-US" altLang="en-US" sz="1200" i="1" u="sng" dirty="0" err="1">
                <a:solidFill>
                  <a:schemeClr val="accent2"/>
                </a:solidFill>
                <a:latin typeface="Times New Roman" panose="02020603050405020304" pitchFamily="18" charset="0"/>
              </a:rPr>
              <a:t>kode_mk</a:t>
            </a:r>
            <a:r>
              <a:rPr lang="en-US" altLang="en-US" sz="1200" i="1" dirty="0">
                <a:solidFill>
                  <a:schemeClr val="accent2"/>
                </a:solidFill>
                <a:latin typeface="Times New Roman" panose="02020603050405020304" pitchFamily="18" charset="0"/>
              </a:rPr>
              <a:t>, </a:t>
            </a:r>
            <a:r>
              <a:rPr lang="en-US" altLang="en-US" sz="1200" i="1" dirty="0" err="1">
                <a:solidFill>
                  <a:schemeClr val="accent2"/>
                </a:solidFill>
                <a:latin typeface="Times New Roman" panose="02020603050405020304" pitchFamily="18" charset="0"/>
              </a:rPr>
              <a:t>nilai</a:t>
            </a:r>
            <a:r>
              <a:rPr lang="en-US" altLang="en-US" sz="1200" i="1" dirty="0">
                <a:solidFill>
                  <a:schemeClr val="accent2"/>
                </a:solidFill>
                <a:latin typeface="Times New Roman" panose="02020603050405020304" pitchFamily="18" charset="0"/>
              </a:rPr>
              <a:t>}</a:t>
            </a:r>
          </a:p>
          <a:p>
            <a:pPr eaLnBrk="1" hangingPunct="1">
              <a:spcBef>
                <a:spcPct val="0"/>
              </a:spcBef>
              <a:buFontTx/>
              <a:buNone/>
            </a:pPr>
            <a:r>
              <a:rPr lang="en-US" altLang="en-US" sz="1200" dirty="0" err="1">
                <a:solidFill>
                  <a:schemeClr val="accent2"/>
                </a:solidFill>
                <a:latin typeface="Times New Roman" panose="02020603050405020304" pitchFamily="18" charset="0"/>
              </a:rPr>
              <a:t>Entitas</a:t>
            </a:r>
            <a:r>
              <a:rPr lang="en-US" altLang="en-US" sz="1200" dirty="0">
                <a:solidFill>
                  <a:schemeClr val="accent2"/>
                </a:solidFill>
                <a:latin typeface="Times New Roman" panose="02020603050405020304" pitchFamily="18" charset="0"/>
              </a:rPr>
              <a:t> / </a:t>
            </a:r>
            <a:r>
              <a:rPr lang="en-US" altLang="en-US" sz="1200" dirty="0" err="1">
                <a:solidFill>
                  <a:schemeClr val="accent2"/>
                </a:solidFill>
                <a:latin typeface="Times New Roman" panose="02020603050405020304" pitchFamily="18" charset="0"/>
              </a:rPr>
              <a:t>Tabel</a:t>
            </a:r>
            <a:r>
              <a:rPr lang="en-US" altLang="en-US" sz="1200" dirty="0">
                <a:solidFill>
                  <a:schemeClr val="accent2"/>
                </a:solidFill>
                <a:latin typeface="Times New Roman" panose="02020603050405020304" pitchFamily="18" charset="0"/>
              </a:rPr>
              <a:t> </a:t>
            </a:r>
            <a:r>
              <a:rPr lang="en-US" altLang="en-US" sz="1200" dirty="0" err="1">
                <a:solidFill>
                  <a:schemeClr val="accent2"/>
                </a:solidFill>
                <a:latin typeface="Times New Roman" panose="02020603050405020304" pitchFamily="18" charset="0"/>
              </a:rPr>
              <a:t>Jadwal</a:t>
            </a:r>
            <a:r>
              <a:rPr lang="en-US" altLang="en-US" sz="1200" dirty="0">
                <a:solidFill>
                  <a:schemeClr val="accent2"/>
                </a:solidFill>
                <a:latin typeface="Times New Roman" panose="02020603050405020304" pitchFamily="18" charset="0"/>
              </a:rPr>
              <a:t>	= { </a:t>
            </a:r>
            <a:r>
              <a:rPr lang="en-US" altLang="en-US" sz="1200" i="1" u="sng" dirty="0" err="1">
                <a:solidFill>
                  <a:schemeClr val="accent2"/>
                </a:solidFill>
                <a:latin typeface="Times New Roman" panose="02020603050405020304" pitchFamily="18" charset="0"/>
              </a:rPr>
              <a:t>kode_mk</a:t>
            </a:r>
            <a:r>
              <a:rPr lang="en-US" altLang="en-US" sz="1200" i="1" dirty="0">
                <a:solidFill>
                  <a:schemeClr val="accent2"/>
                </a:solidFill>
                <a:latin typeface="Times New Roman" panose="02020603050405020304" pitchFamily="18" charset="0"/>
              </a:rPr>
              <a:t>, </a:t>
            </a:r>
            <a:r>
              <a:rPr lang="en-US" altLang="en-US" sz="1200" i="1" u="sng" dirty="0" err="1">
                <a:solidFill>
                  <a:schemeClr val="accent2"/>
                </a:solidFill>
                <a:latin typeface="Times New Roman" panose="02020603050405020304" pitchFamily="18" charset="0"/>
              </a:rPr>
              <a:t>kd_ruang</a:t>
            </a:r>
            <a:r>
              <a:rPr lang="en-US" altLang="en-US" sz="1200" i="1" dirty="0">
                <a:solidFill>
                  <a:schemeClr val="accent2"/>
                </a:solidFill>
                <a:latin typeface="Times New Roman" panose="02020603050405020304" pitchFamily="18" charset="0"/>
              </a:rPr>
              <a:t>, </a:t>
            </a:r>
            <a:r>
              <a:rPr lang="en-US" altLang="en-US" sz="1200" i="1" u="sng" dirty="0" err="1">
                <a:solidFill>
                  <a:schemeClr val="accent2"/>
                </a:solidFill>
                <a:latin typeface="Times New Roman" panose="02020603050405020304" pitchFamily="18" charset="0"/>
              </a:rPr>
              <a:t>nid</a:t>
            </a:r>
            <a:r>
              <a:rPr lang="en-US" altLang="en-US" sz="1200" i="1" dirty="0">
                <a:solidFill>
                  <a:schemeClr val="accent2"/>
                </a:solidFill>
                <a:latin typeface="Times New Roman" panose="02020603050405020304" pitchFamily="18" charset="0"/>
              </a:rPr>
              <a:t>, </a:t>
            </a:r>
            <a:r>
              <a:rPr lang="en-US" altLang="en-US" sz="1200" i="1" dirty="0" err="1">
                <a:solidFill>
                  <a:schemeClr val="accent2"/>
                </a:solidFill>
                <a:latin typeface="Times New Roman" panose="02020603050405020304" pitchFamily="18" charset="0"/>
              </a:rPr>
              <a:t>hari</a:t>
            </a:r>
            <a:r>
              <a:rPr lang="en-US" altLang="en-US" sz="1200" i="1" dirty="0">
                <a:solidFill>
                  <a:schemeClr val="accent2"/>
                </a:solidFill>
                <a:latin typeface="Times New Roman" panose="02020603050405020304" pitchFamily="18" charset="0"/>
              </a:rPr>
              <a:t>, jam}</a:t>
            </a:r>
          </a:p>
        </p:txBody>
      </p:sp>
      <p:sp>
        <p:nvSpPr>
          <p:cNvPr id="17521" name="Freeform 342"/>
          <p:cNvSpPr>
            <a:spLocks/>
          </p:cNvSpPr>
          <p:nvPr/>
        </p:nvSpPr>
        <p:spPr bwMode="auto">
          <a:xfrm>
            <a:off x="1460500" y="3390900"/>
            <a:ext cx="4724400" cy="1803400"/>
          </a:xfrm>
          <a:custGeom>
            <a:avLst/>
            <a:gdLst>
              <a:gd name="T0" fmla="*/ 2147483646 w 2976"/>
              <a:gd name="T1" fmla="*/ 0 h 1136"/>
              <a:gd name="T2" fmla="*/ 2147483646 w 2976"/>
              <a:gd name="T3" fmla="*/ 2147483646 h 1136"/>
              <a:gd name="T4" fmla="*/ 2147483646 w 2976"/>
              <a:gd name="T5" fmla="*/ 2147483646 h 1136"/>
              <a:gd name="T6" fmla="*/ 0 w 2976"/>
              <a:gd name="T7" fmla="*/ 2147483646 h 1136"/>
              <a:gd name="T8" fmla="*/ 0 60000 65536"/>
              <a:gd name="T9" fmla="*/ 0 60000 65536"/>
              <a:gd name="T10" fmla="*/ 0 60000 65536"/>
              <a:gd name="T11" fmla="*/ 0 60000 65536"/>
              <a:gd name="T12" fmla="*/ 0 w 2976"/>
              <a:gd name="T13" fmla="*/ 0 h 1136"/>
              <a:gd name="T14" fmla="*/ 2976 w 2976"/>
              <a:gd name="T15" fmla="*/ 1136 h 1136"/>
            </a:gdLst>
            <a:ahLst/>
            <a:cxnLst>
              <a:cxn ang="T8">
                <a:pos x="T0" y="T1"/>
              </a:cxn>
              <a:cxn ang="T9">
                <a:pos x="T2" y="T3"/>
              </a:cxn>
              <a:cxn ang="T10">
                <a:pos x="T4" y="T5"/>
              </a:cxn>
              <a:cxn ang="T11">
                <a:pos x="T6" y="T7"/>
              </a:cxn>
            </a:cxnLst>
            <a:rect l="T12" t="T13" r="T14" b="T15"/>
            <a:pathLst>
              <a:path w="2976" h="1136">
                <a:moveTo>
                  <a:pt x="2976" y="0"/>
                </a:moveTo>
                <a:lnTo>
                  <a:pt x="2925" y="946"/>
                </a:lnTo>
                <a:lnTo>
                  <a:pt x="55" y="946"/>
                </a:lnTo>
                <a:lnTo>
                  <a:pt x="0" y="1136"/>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id-ID"/>
          </a:p>
        </p:txBody>
      </p:sp>
    </p:spTree>
    <p:extLst>
      <p:ext uri="{BB962C8B-B14F-4D97-AF65-F5344CB8AC3E}">
        <p14:creationId xmlns:p14="http://schemas.microsoft.com/office/powerpoint/2010/main" val="3644430839"/>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t>Studi Kasus-Poliklinik</a:t>
            </a:r>
          </a:p>
        </p:txBody>
      </p:sp>
      <p:sp>
        <p:nvSpPr>
          <p:cNvPr id="17411" name="Rectangle 3"/>
          <p:cNvSpPr>
            <a:spLocks noGrp="1" noChangeArrowheads="1"/>
          </p:cNvSpPr>
          <p:nvPr>
            <p:ph type="body" idx="1"/>
          </p:nvPr>
        </p:nvSpPr>
        <p:spPr>
          <a:xfrm>
            <a:off x="381000" y="1752600"/>
            <a:ext cx="1828800" cy="457200"/>
          </a:xfrm>
        </p:spPr>
        <p:txBody>
          <a:bodyPr/>
          <a:lstStyle/>
          <a:p>
            <a:pPr>
              <a:lnSpc>
                <a:spcPct val="80000"/>
              </a:lnSpc>
              <a:buFont typeface="Wingdings" panose="05000000000000000000" pitchFamily="2" charset="2"/>
              <a:buNone/>
            </a:pPr>
            <a:r>
              <a:rPr lang="en-US" sz="2800">
                <a:solidFill>
                  <a:srgbClr val="3333FF"/>
                </a:solidFill>
              </a:rPr>
              <a:t>Asumsi</a:t>
            </a:r>
          </a:p>
        </p:txBody>
      </p:sp>
      <p:sp>
        <p:nvSpPr>
          <p:cNvPr id="17412" name="Rectangle 4"/>
          <p:cNvSpPr>
            <a:spLocks noChangeArrowheads="1"/>
          </p:cNvSpPr>
          <p:nvPr/>
        </p:nvSpPr>
        <p:spPr bwMode="auto">
          <a:xfrm>
            <a:off x="457200" y="2209800"/>
            <a:ext cx="74676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just" eaLnBrk="1" hangingPunct="1">
              <a:lnSpc>
                <a:spcPct val="80000"/>
              </a:lnSpc>
              <a:buClrTx/>
            </a:pPr>
            <a:r>
              <a:rPr lang="en-US" sz="2800" dirty="0" err="1"/>
              <a:t>Setiap</a:t>
            </a:r>
            <a:r>
              <a:rPr lang="en-US" sz="2800" dirty="0"/>
              <a:t> </a:t>
            </a:r>
            <a:r>
              <a:rPr lang="en-US" sz="2800" dirty="0" err="1"/>
              <a:t>pasien</a:t>
            </a:r>
            <a:r>
              <a:rPr lang="en-US" sz="2800" dirty="0"/>
              <a:t> yang </a:t>
            </a:r>
            <a:r>
              <a:rPr lang="en-US" sz="2800" dirty="0" err="1"/>
              <a:t>akan</a:t>
            </a:r>
            <a:r>
              <a:rPr lang="en-US" sz="2800" dirty="0"/>
              <a:t> </a:t>
            </a:r>
            <a:r>
              <a:rPr lang="en-US" sz="2800" dirty="0" err="1"/>
              <a:t>memeriksakan</a:t>
            </a:r>
            <a:r>
              <a:rPr lang="en-US" sz="2800" dirty="0"/>
              <a:t> </a:t>
            </a:r>
            <a:r>
              <a:rPr lang="en-US" sz="2800" dirty="0" err="1"/>
              <a:t>kesehatan</a:t>
            </a:r>
            <a:r>
              <a:rPr lang="en-US" sz="2800" dirty="0"/>
              <a:t> </a:t>
            </a:r>
            <a:r>
              <a:rPr lang="en-US" sz="2800" dirty="0" err="1"/>
              <a:t>terdaftar</a:t>
            </a:r>
            <a:r>
              <a:rPr lang="en-US" sz="2800" dirty="0"/>
              <a:t> </a:t>
            </a:r>
            <a:r>
              <a:rPr lang="en-US" sz="2800" dirty="0" err="1"/>
              <a:t>dalam</a:t>
            </a:r>
            <a:r>
              <a:rPr lang="en-US" sz="2800" dirty="0"/>
              <a:t> data </a:t>
            </a:r>
            <a:r>
              <a:rPr lang="en-US" sz="2800" dirty="0" err="1"/>
              <a:t>pasien</a:t>
            </a:r>
            <a:endParaRPr lang="en-US" sz="2800" dirty="0"/>
          </a:p>
          <a:p>
            <a:pPr algn="just" eaLnBrk="1" hangingPunct="1">
              <a:lnSpc>
                <a:spcPct val="80000"/>
              </a:lnSpc>
              <a:buClrTx/>
            </a:pPr>
            <a:r>
              <a:rPr lang="en-US" sz="2800" dirty="0" err="1"/>
              <a:t>Setiap</a:t>
            </a:r>
            <a:r>
              <a:rPr lang="en-US" sz="2800" dirty="0"/>
              <a:t> </a:t>
            </a:r>
            <a:r>
              <a:rPr lang="en-US" sz="2800" dirty="0" err="1"/>
              <a:t>pasien</a:t>
            </a:r>
            <a:r>
              <a:rPr lang="en-US" sz="2800" dirty="0"/>
              <a:t> </a:t>
            </a:r>
            <a:r>
              <a:rPr lang="en-US" sz="2800" dirty="0" err="1"/>
              <a:t>memiliki</a:t>
            </a:r>
            <a:r>
              <a:rPr lang="en-US" sz="2800" dirty="0"/>
              <a:t> </a:t>
            </a:r>
            <a:r>
              <a:rPr lang="en-US" sz="2800" dirty="0" err="1"/>
              <a:t>catatan</a:t>
            </a:r>
            <a:r>
              <a:rPr lang="en-US" sz="2800" dirty="0"/>
              <a:t> </a:t>
            </a:r>
            <a:r>
              <a:rPr lang="en-US" sz="2800" dirty="0" err="1"/>
              <a:t>medik</a:t>
            </a:r>
            <a:r>
              <a:rPr lang="en-US" sz="2800" dirty="0"/>
              <a:t> </a:t>
            </a:r>
            <a:r>
              <a:rPr lang="en-US" sz="2800" dirty="0" err="1"/>
              <a:t>dari</a:t>
            </a:r>
            <a:r>
              <a:rPr lang="en-US" sz="2800" dirty="0"/>
              <a:t> </a:t>
            </a:r>
            <a:r>
              <a:rPr lang="en-US" sz="2800" dirty="0" err="1"/>
              <a:t>penyakit</a:t>
            </a:r>
            <a:r>
              <a:rPr lang="en-US" sz="2800" dirty="0"/>
              <a:t> yang </a:t>
            </a:r>
            <a:r>
              <a:rPr lang="en-US" sz="2800" dirty="0" err="1"/>
              <a:t>pernah</a:t>
            </a:r>
            <a:r>
              <a:rPr lang="en-US" sz="2800" dirty="0"/>
              <a:t> </a:t>
            </a:r>
            <a:r>
              <a:rPr lang="en-US" sz="2800" dirty="0" err="1"/>
              <a:t>diperiksakan</a:t>
            </a:r>
            <a:r>
              <a:rPr lang="en-US" sz="2800" dirty="0"/>
              <a:t>, </a:t>
            </a:r>
            <a:r>
              <a:rPr lang="en-US" sz="2800" dirty="0" err="1"/>
              <a:t>catatan</a:t>
            </a:r>
            <a:r>
              <a:rPr lang="en-US" sz="2800" dirty="0"/>
              <a:t> </a:t>
            </a:r>
            <a:r>
              <a:rPr lang="en-US" sz="2800" dirty="0" err="1"/>
              <a:t>medik</a:t>
            </a:r>
            <a:r>
              <a:rPr lang="en-US" sz="2800" dirty="0"/>
              <a:t> </a:t>
            </a:r>
            <a:r>
              <a:rPr lang="en-US" sz="2800" dirty="0" err="1"/>
              <a:t>juga</a:t>
            </a:r>
            <a:r>
              <a:rPr lang="en-US" sz="2800" dirty="0"/>
              <a:t> </a:t>
            </a:r>
            <a:r>
              <a:rPr lang="en-US" sz="2800" dirty="0" err="1"/>
              <a:t>menyimpan</a:t>
            </a:r>
            <a:r>
              <a:rPr lang="en-US" sz="2800" dirty="0"/>
              <a:t> </a:t>
            </a:r>
            <a:r>
              <a:rPr lang="en-US" sz="2800" dirty="0" err="1"/>
              <a:t>jenis</a:t>
            </a:r>
            <a:r>
              <a:rPr lang="en-US" sz="2800" dirty="0"/>
              <a:t> </a:t>
            </a:r>
            <a:r>
              <a:rPr lang="en-US" sz="2800" dirty="0" err="1"/>
              <a:t>penyakit</a:t>
            </a:r>
            <a:r>
              <a:rPr lang="en-US" sz="2800" dirty="0"/>
              <a:t> </a:t>
            </a:r>
            <a:r>
              <a:rPr lang="en-US" sz="2800" dirty="0" err="1"/>
              <a:t>dari</a:t>
            </a:r>
            <a:r>
              <a:rPr lang="en-US" sz="2800" dirty="0"/>
              <a:t> </a:t>
            </a:r>
            <a:r>
              <a:rPr lang="en-US" sz="2800" dirty="0" err="1"/>
              <a:t>pasien</a:t>
            </a:r>
            <a:endParaRPr lang="en-US" sz="2800" dirty="0"/>
          </a:p>
          <a:p>
            <a:pPr algn="just" eaLnBrk="1" hangingPunct="1">
              <a:lnSpc>
                <a:spcPct val="80000"/>
              </a:lnSpc>
              <a:buClrTx/>
            </a:pPr>
            <a:r>
              <a:rPr lang="en-US" sz="2800" dirty="0" err="1"/>
              <a:t>Setiap</a:t>
            </a:r>
            <a:r>
              <a:rPr lang="en-US" sz="2800" dirty="0"/>
              <a:t> </a:t>
            </a:r>
            <a:r>
              <a:rPr lang="en-US" sz="2800" dirty="0" err="1"/>
              <a:t>dokter</a:t>
            </a:r>
            <a:r>
              <a:rPr lang="en-US" sz="2800" dirty="0"/>
              <a:t> </a:t>
            </a:r>
            <a:r>
              <a:rPr lang="en-US" sz="2800" dirty="0" err="1"/>
              <a:t>memiliki</a:t>
            </a:r>
            <a:r>
              <a:rPr lang="en-US" sz="2800" dirty="0"/>
              <a:t> </a:t>
            </a:r>
            <a:r>
              <a:rPr lang="en-US" sz="2800" dirty="0" err="1"/>
              <a:t>catatan</a:t>
            </a:r>
            <a:r>
              <a:rPr lang="en-US" sz="2800" dirty="0"/>
              <a:t> </a:t>
            </a:r>
            <a:r>
              <a:rPr lang="en-US" sz="2800" dirty="0" err="1"/>
              <a:t>medik</a:t>
            </a:r>
            <a:r>
              <a:rPr lang="en-US" sz="2800" dirty="0"/>
              <a:t> </a:t>
            </a:r>
            <a:r>
              <a:rPr lang="en-US" sz="2800" dirty="0" err="1"/>
              <a:t>dari</a:t>
            </a:r>
            <a:r>
              <a:rPr lang="en-US" sz="2800" dirty="0"/>
              <a:t> </a:t>
            </a:r>
            <a:r>
              <a:rPr lang="en-US" sz="2800" dirty="0" err="1"/>
              <a:t>pasien-pasien</a:t>
            </a:r>
            <a:r>
              <a:rPr lang="en-US" sz="2800" dirty="0"/>
              <a:t> yang </a:t>
            </a:r>
            <a:r>
              <a:rPr lang="en-US" sz="2800" dirty="0" err="1"/>
              <a:t>telah</a:t>
            </a:r>
            <a:r>
              <a:rPr lang="en-US" sz="2800" dirty="0"/>
              <a:t> </a:t>
            </a:r>
            <a:r>
              <a:rPr lang="en-US" sz="2800" dirty="0" err="1"/>
              <a:t>diperiksa</a:t>
            </a:r>
            <a:endParaRPr lang="en-US" sz="2800" dirty="0"/>
          </a:p>
          <a:p>
            <a:pPr algn="just" eaLnBrk="1" hangingPunct="1">
              <a:lnSpc>
                <a:spcPct val="80000"/>
              </a:lnSpc>
              <a:buClrTx/>
            </a:pPr>
            <a:r>
              <a:rPr lang="en-US" sz="2800" dirty="0" err="1"/>
              <a:t>Poliklinik</a:t>
            </a:r>
            <a:r>
              <a:rPr lang="en-US" sz="2800" dirty="0"/>
              <a:t> </a:t>
            </a:r>
            <a:r>
              <a:rPr lang="en-US" sz="2800" dirty="0" err="1"/>
              <a:t>menangani</a:t>
            </a:r>
            <a:r>
              <a:rPr lang="en-US" sz="2800" dirty="0"/>
              <a:t> </a:t>
            </a:r>
            <a:r>
              <a:rPr lang="en-US" sz="2800" dirty="0" err="1"/>
              <a:t>transaksi</a:t>
            </a:r>
            <a:r>
              <a:rPr lang="en-US" sz="2800" dirty="0"/>
              <a:t> </a:t>
            </a:r>
            <a:r>
              <a:rPr lang="en-US" sz="2800" dirty="0" err="1"/>
              <a:t>pembelian</a:t>
            </a:r>
            <a:r>
              <a:rPr lang="en-US" sz="2800" dirty="0"/>
              <a:t> </a:t>
            </a:r>
            <a:r>
              <a:rPr lang="en-US" sz="2800" dirty="0" err="1"/>
              <a:t>obat</a:t>
            </a:r>
            <a:r>
              <a:rPr lang="en-US" sz="2800" dirty="0"/>
              <a:t> </a:t>
            </a:r>
            <a:r>
              <a:rPr lang="en-US" sz="2800" dirty="0" err="1"/>
              <a:t>dari</a:t>
            </a:r>
            <a:r>
              <a:rPr lang="en-US" sz="2800" dirty="0"/>
              <a:t> </a:t>
            </a:r>
            <a:r>
              <a:rPr lang="en-US" sz="2800" dirty="0" err="1"/>
              <a:t>pasien</a:t>
            </a:r>
            <a:endParaRPr lang="en-US" sz="2800" dirty="0"/>
          </a:p>
        </p:txBody>
      </p:sp>
    </p:spTree>
    <p:extLst>
      <p:ext uri="{BB962C8B-B14F-4D97-AF65-F5344CB8AC3E}">
        <p14:creationId xmlns:p14="http://schemas.microsoft.com/office/powerpoint/2010/main" val="793289880"/>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Studi Kasus-Poliklinik</a:t>
            </a:r>
          </a:p>
        </p:txBody>
      </p:sp>
      <p:pic>
        <p:nvPicPr>
          <p:cNvPr id="18437" name="Picture 5" descr="PE02002_"/>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04064" y="2354113"/>
            <a:ext cx="3464459" cy="346898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35" name="Rectangle 3"/>
          <p:cNvSpPr>
            <a:spLocks noGrp="1" noChangeArrowheads="1"/>
          </p:cNvSpPr>
          <p:nvPr>
            <p:ph type="body" sz="half" idx="4294967295"/>
          </p:nvPr>
        </p:nvSpPr>
        <p:spPr>
          <a:xfrm>
            <a:off x="0" y="1828800"/>
            <a:ext cx="1371600" cy="533400"/>
          </a:xfrm>
        </p:spPr>
        <p:txBody>
          <a:bodyPr/>
          <a:lstStyle/>
          <a:p>
            <a:pPr>
              <a:buFont typeface="Wingdings" panose="05000000000000000000" pitchFamily="2" charset="2"/>
              <a:buNone/>
            </a:pPr>
            <a:r>
              <a:rPr lang="en-US" sz="2800">
                <a:solidFill>
                  <a:srgbClr val="3333FF"/>
                </a:solidFill>
              </a:rPr>
              <a:t>Entitas:</a:t>
            </a:r>
            <a:r>
              <a:rPr lang="en-US" sz="2400"/>
              <a:t> </a:t>
            </a:r>
          </a:p>
        </p:txBody>
      </p:sp>
      <p:sp>
        <p:nvSpPr>
          <p:cNvPr id="18436" name="Rectangle 4"/>
          <p:cNvSpPr>
            <a:spLocks noChangeArrowheads="1"/>
          </p:cNvSpPr>
          <p:nvPr/>
        </p:nvSpPr>
        <p:spPr bwMode="auto">
          <a:xfrm>
            <a:off x="457200" y="2514600"/>
            <a:ext cx="44958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lnSpc>
                <a:spcPct val="90000"/>
              </a:lnSpc>
              <a:buClr>
                <a:schemeClr val="tx1"/>
              </a:buClr>
              <a:buFont typeface="Wingdings" panose="05000000000000000000" pitchFamily="2" charset="2"/>
              <a:buChar char="q"/>
            </a:pPr>
            <a:r>
              <a:rPr lang="en-US" sz="2400" dirty="0" err="1"/>
              <a:t>Pasien</a:t>
            </a:r>
            <a:endParaRPr lang="en-US" sz="2400" dirty="0"/>
          </a:p>
          <a:p>
            <a:pPr eaLnBrk="1" hangingPunct="1">
              <a:lnSpc>
                <a:spcPct val="90000"/>
              </a:lnSpc>
              <a:buClr>
                <a:schemeClr val="tx1"/>
              </a:buClr>
              <a:buFont typeface="Wingdings" panose="05000000000000000000" pitchFamily="2" charset="2"/>
              <a:buChar char="q"/>
            </a:pPr>
            <a:r>
              <a:rPr lang="en-US" sz="2400" dirty="0" err="1"/>
              <a:t>Dokter</a:t>
            </a:r>
            <a:endParaRPr lang="en-US" sz="2400" dirty="0"/>
          </a:p>
          <a:p>
            <a:pPr eaLnBrk="1" hangingPunct="1">
              <a:lnSpc>
                <a:spcPct val="90000"/>
              </a:lnSpc>
              <a:buClr>
                <a:schemeClr val="tx1"/>
              </a:buClr>
              <a:buFont typeface="Wingdings" panose="05000000000000000000" pitchFamily="2" charset="2"/>
              <a:buChar char="q"/>
            </a:pPr>
            <a:r>
              <a:rPr lang="en-US" sz="2400" dirty="0" err="1"/>
              <a:t>Catatan_medik</a:t>
            </a:r>
            <a:endParaRPr lang="en-US" sz="2400" dirty="0"/>
          </a:p>
          <a:p>
            <a:pPr eaLnBrk="1" hangingPunct="1">
              <a:lnSpc>
                <a:spcPct val="90000"/>
              </a:lnSpc>
              <a:buClr>
                <a:schemeClr val="tx1"/>
              </a:buClr>
              <a:buFont typeface="Wingdings" panose="05000000000000000000" pitchFamily="2" charset="2"/>
              <a:buChar char="q"/>
            </a:pPr>
            <a:r>
              <a:rPr lang="en-US" sz="2400" dirty="0" err="1"/>
              <a:t>Penyakit</a:t>
            </a:r>
            <a:endParaRPr lang="en-US" sz="2400" dirty="0"/>
          </a:p>
          <a:p>
            <a:pPr eaLnBrk="1" hangingPunct="1">
              <a:lnSpc>
                <a:spcPct val="90000"/>
              </a:lnSpc>
              <a:buClr>
                <a:schemeClr val="tx1"/>
              </a:buClr>
              <a:buFont typeface="Wingdings" panose="05000000000000000000" pitchFamily="2" charset="2"/>
              <a:buChar char="q"/>
            </a:pPr>
            <a:r>
              <a:rPr lang="en-US" sz="2400" dirty="0" err="1"/>
              <a:t>Detail_penyakit</a:t>
            </a:r>
            <a:endParaRPr lang="en-US" sz="2400" dirty="0"/>
          </a:p>
          <a:p>
            <a:pPr eaLnBrk="1" hangingPunct="1">
              <a:lnSpc>
                <a:spcPct val="90000"/>
              </a:lnSpc>
              <a:buClr>
                <a:schemeClr val="tx1"/>
              </a:buClr>
              <a:buFont typeface="Wingdings" panose="05000000000000000000" pitchFamily="2" charset="2"/>
              <a:buChar char="q"/>
            </a:pPr>
            <a:r>
              <a:rPr lang="en-US" sz="2400" dirty="0" err="1"/>
              <a:t>Transaksi</a:t>
            </a:r>
            <a:endParaRPr lang="en-US" sz="2400" dirty="0"/>
          </a:p>
          <a:p>
            <a:pPr eaLnBrk="1" hangingPunct="1">
              <a:lnSpc>
                <a:spcPct val="90000"/>
              </a:lnSpc>
              <a:buClr>
                <a:schemeClr val="tx1"/>
              </a:buClr>
              <a:buFont typeface="Wingdings" panose="05000000000000000000" pitchFamily="2" charset="2"/>
              <a:buChar char="q"/>
            </a:pPr>
            <a:r>
              <a:rPr lang="en-US" sz="2400" dirty="0" err="1"/>
              <a:t>Obat</a:t>
            </a:r>
            <a:r>
              <a:rPr lang="en-US" sz="2400" dirty="0"/>
              <a:t> </a:t>
            </a:r>
          </a:p>
        </p:txBody>
      </p:sp>
    </p:spTree>
    <p:extLst>
      <p:ext uri="{BB962C8B-B14F-4D97-AF65-F5344CB8AC3E}">
        <p14:creationId xmlns:p14="http://schemas.microsoft.com/office/powerpoint/2010/main" val="21538931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436"/>
                                        </p:tgtEl>
                                        <p:attrNameLst>
                                          <p:attrName>style.visibility</p:attrName>
                                        </p:attrNameLst>
                                      </p:cBhvr>
                                      <p:to>
                                        <p:strVal val="visible"/>
                                      </p:to>
                                    </p:set>
                                    <p:animEffect transition="in" filter="dissolve">
                                      <p:cBhvr>
                                        <p:cTn id="7" dur="500"/>
                                        <p:tgtEl>
                                          <p:spTgt spid="18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457200"/>
            <a:ext cx="8229600" cy="914400"/>
          </a:xfrm>
        </p:spPr>
        <p:txBody>
          <a:bodyPr/>
          <a:lstStyle/>
          <a:p>
            <a:r>
              <a:rPr lang="en-US" sz="3600"/>
              <a:t>ERD-Poliklinik</a:t>
            </a:r>
          </a:p>
        </p:txBody>
      </p:sp>
      <p:grpSp>
        <p:nvGrpSpPr>
          <p:cNvPr id="16475" name="Group 91"/>
          <p:cNvGrpSpPr>
            <a:grpSpLocks/>
          </p:cNvGrpSpPr>
          <p:nvPr/>
        </p:nvGrpSpPr>
        <p:grpSpPr bwMode="auto">
          <a:xfrm>
            <a:off x="0" y="1447800"/>
            <a:ext cx="9144000" cy="5105400"/>
            <a:chOff x="1260" y="1800"/>
            <a:chExt cx="14040" cy="8640"/>
          </a:xfrm>
        </p:grpSpPr>
        <p:sp>
          <p:nvSpPr>
            <p:cNvPr id="16476" name="Oval 92"/>
            <p:cNvSpPr>
              <a:spLocks noChangeArrowheads="1"/>
            </p:cNvSpPr>
            <p:nvPr/>
          </p:nvSpPr>
          <p:spPr bwMode="auto">
            <a:xfrm>
              <a:off x="1260" y="9360"/>
              <a:ext cx="1260" cy="720"/>
            </a:xfrm>
            <a:prstGeom prst="ellipse">
              <a:avLst/>
            </a:prstGeom>
            <a:solidFill>
              <a:srgbClr val="FFFFFF"/>
            </a:solidFill>
            <a:ln w="9525">
              <a:solidFill>
                <a:srgbClr val="000000"/>
              </a:solidFill>
              <a:round/>
              <a:headEnd/>
              <a:tailEnd/>
            </a:ln>
          </p:spPr>
          <p:txBody>
            <a:bodyPr/>
            <a:lstStyle/>
            <a:p>
              <a:pPr algn="ctr" eaLnBrk="1" hangingPunct="1"/>
              <a:r>
                <a:rPr lang="en-US" sz="800" u="sng"/>
                <a:t>Kode_obat</a:t>
              </a:r>
              <a:endParaRPr lang="en-US"/>
            </a:p>
          </p:txBody>
        </p:sp>
        <p:sp>
          <p:nvSpPr>
            <p:cNvPr id="16477" name="Rectangle 93"/>
            <p:cNvSpPr>
              <a:spLocks noChangeArrowheads="1"/>
            </p:cNvSpPr>
            <p:nvPr/>
          </p:nvSpPr>
          <p:spPr bwMode="auto">
            <a:xfrm>
              <a:off x="3420" y="3600"/>
              <a:ext cx="1260" cy="540"/>
            </a:xfrm>
            <a:prstGeom prst="rect">
              <a:avLst/>
            </a:prstGeom>
            <a:solidFill>
              <a:srgbClr val="99CCFF"/>
            </a:solidFill>
            <a:ln w="9525">
              <a:solidFill>
                <a:srgbClr val="000000"/>
              </a:solidFill>
              <a:miter lim="800000"/>
              <a:headEnd/>
              <a:tailEnd/>
            </a:ln>
          </p:spPr>
          <p:txBody>
            <a:bodyPr/>
            <a:lstStyle/>
            <a:p>
              <a:pPr algn="ctr" eaLnBrk="1" hangingPunct="1"/>
              <a:r>
                <a:rPr lang="en-US" sz="900"/>
                <a:t>PASIEN</a:t>
              </a:r>
              <a:endParaRPr lang="en-US"/>
            </a:p>
          </p:txBody>
        </p:sp>
        <p:sp>
          <p:nvSpPr>
            <p:cNvPr id="16478" name="Oval 94"/>
            <p:cNvSpPr>
              <a:spLocks noChangeArrowheads="1"/>
            </p:cNvSpPr>
            <p:nvPr/>
          </p:nvSpPr>
          <p:spPr bwMode="auto">
            <a:xfrm>
              <a:off x="1800" y="2880"/>
              <a:ext cx="1440" cy="540"/>
            </a:xfrm>
            <a:prstGeom prst="ellipse">
              <a:avLst/>
            </a:prstGeom>
            <a:solidFill>
              <a:srgbClr val="FFFFFF"/>
            </a:solidFill>
            <a:ln w="9525">
              <a:solidFill>
                <a:srgbClr val="000000"/>
              </a:solidFill>
              <a:round/>
              <a:headEnd/>
              <a:tailEnd/>
            </a:ln>
          </p:spPr>
          <p:txBody>
            <a:bodyPr/>
            <a:lstStyle/>
            <a:p>
              <a:pPr algn="ctr" eaLnBrk="1" hangingPunct="1"/>
              <a:r>
                <a:rPr lang="en-US" sz="800" u="sng"/>
                <a:t>Kode_psn</a:t>
              </a:r>
              <a:endParaRPr lang="en-US"/>
            </a:p>
          </p:txBody>
        </p:sp>
        <p:sp>
          <p:nvSpPr>
            <p:cNvPr id="16479" name="Oval 95"/>
            <p:cNvSpPr>
              <a:spLocks noChangeArrowheads="1"/>
            </p:cNvSpPr>
            <p:nvPr/>
          </p:nvSpPr>
          <p:spPr bwMode="auto">
            <a:xfrm>
              <a:off x="2340" y="1980"/>
              <a:ext cx="1080" cy="540"/>
            </a:xfrm>
            <a:prstGeom prst="ellipse">
              <a:avLst/>
            </a:prstGeom>
            <a:solidFill>
              <a:srgbClr val="FFFFFF"/>
            </a:solidFill>
            <a:ln w="9525">
              <a:solidFill>
                <a:srgbClr val="000000"/>
              </a:solidFill>
              <a:round/>
              <a:headEnd/>
              <a:tailEnd/>
            </a:ln>
          </p:spPr>
          <p:txBody>
            <a:bodyPr/>
            <a:lstStyle/>
            <a:p>
              <a:pPr algn="ctr" eaLnBrk="1" hangingPunct="1"/>
              <a:r>
                <a:rPr lang="en-US" sz="800"/>
                <a:t>nama</a:t>
              </a:r>
              <a:endParaRPr lang="en-US"/>
            </a:p>
          </p:txBody>
        </p:sp>
        <p:sp>
          <p:nvSpPr>
            <p:cNvPr id="16480" name="Oval 96"/>
            <p:cNvSpPr>
              <a:spLocks noChangeArrowheads="1"/>
            </p:cNvSpPr>
            <p:nvPr/>
          </p:nvSpPr>
          <p:spPr bwMode="auto">
            <a:xfrm>
              <a:off x="3420" y="2700"/>
              <a:ext cx="1080" cy="540"/>
            </a:xfrm>
            <a:prstGeom prst="ellipse">
              <a:avLst/>
            </a:prstGeom>
            <a:solidFill>
              <a:srgbClr val="FFFFFF"/>
            </a:solidFill>
            <a:ln w="9525">
              <a:solidFill>
                <a:srgbClr val="000000"/>
              </a:solidFill>
              <a:round/>
              <a:headEnd/>
              <a:tailEnd/>
            </a:ln>
          </p:spPr>
          <p:txBody>
            <a:bodyPr/>
            <a:lstStyle/>
            <a:p>
              <a:pPr algn="ctr" eaLnBrk="1" hangingPunct="1"/>
              <a:r>
                <a:rPr lang="en-US" sz="800"/>
                <a:t>alamat</a:t>
              </a:r>
              <a:endParaRPr lang="en-US"/>
            </a:p>
          </p:txBody>
        </p:sp>
        <p:sp>
          <p:nvSpPr>
            <p:cNvPr id="16481" name="Oval 97"/>
            <p:cNvSpPr>
              <a:spLocks noChangeArrowheads="1"/>
            </p:cNvSpPr>
            <p:nvPr/>
          </p:nvSpPr>
          <p:spPr bwMode="auto">
            <a:xfrm>
              <a:off x="4500" y="1800"/>
              <a:ext cx="1080" cy="540"/>
            </a:xfrm>
            <a:prstGeom prst="ellipse">
              <a:avLst/>
            </a:prstGeom>
            <a:solidFill>
              <a:srgbClr val="FFFFFF"/>
            </a:solidFill>
            <a:ln w="9525">
              <a:solidFill>
                <a:srgbClr val="000000"/>
              </a:solidFill>
              <a:round/>
              <a:headEnd/>
              <a:tailEnd/>
            </a:ln>
          </p:spPr>
          <p:txBody>
            <a:bodyPr/>
            <a:lstStyle/>
            <a:p>
              <a:pPr algn="ctr" eaLnBrk="1" hangingPunct="1"/>
              <a:r>
                <a:rPr lang="en-US" sz="800"/>
                <a:t>telp</a:t>
              </a:r>
              <a:endParaRPr lang="en-US"/>
            </a:p>
          </p:txBody>
        </p:sp>
        <p:sp>
          <p:nvSpPr>
            <p:cNvPr id="16482" name="Oval 98"/>
            <p:cNvSpPr>
              <a:spLocks noChangeArrowheads="1"/>
            </p:cNvSpPr>
            <p:nvPr/>
          </p:nvSpPr>
          <p:spPr bwMode="auto">
            <a:xfrm>
              <a:off x="4860" y="2700"/>
              <a:ext cx="1080" cy="540"/>
            </a:xfrm>
            <a:prstGeom prst="ellipse">
              <a:avLst/>
            </a:prstGeom>
            <a:solidFill>
              <a:srgbClr val="FFFFFF"/>
            </a:solidFill>
            <a:ln w="9525">
              <a:solidFill>
                <a:srgbClr val="000000"/>
              </a:solidFill>
              <a:round/>
              <a:headEnd/>
              <a:tailEnd/>
            </a:ln>
          </p:spPr>
          <p:txBody>
            <a:bodyPr/>
            <a:lstStyle/>
            <a:p>
              <a:pPr algn="ctr" eaLnBrk="1" hangingPunct="1"/>
              <a:r>
                <a:rPr lang="en-US" sz="800"/>
                <a:t>Tgl_lahir</a:t>
              </a:r>
              <a:endParaRPr lang="en-US"/>
            </a:p>
          </p:txBody>
        </p:sp>
        <p:sp>
          <p:nvSpPr>
            <p:cNvPr id="16483" name="Line 99"/>
            <p:cNvSpPr>
              <a:spLocks noChangeShapeType="1"/>
            </p:cNvSpPr>
            <p:nvPr/>
          </p:nvSpPr>
          <p:spPr bwMode="auto">
            <a:xfrm>
              <a:off x="2880" y="3420"/>
              <a:ext cx="54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84" name="Line 100"/>
            <p:cNvSpPr>
              <a:spLocks noChangeShapeType="1"/>
            </p:cNvSpPr>
            <p:nvPr/>
          </p:nvSpPr>
          <p:spPr bwMode="auto">
            <a:xfrm>
              <a:off x="3060" y="2520"/>
              <a:ext cx="540" cy="10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85" name="Line 101"/>
            <p:cNvSpPr>
              <a:spLocks noChangeShapeType="1"/>
            </p:cNvSpPr>
            <p:nvPr/>
          </p:nvSpPr>
          <p:spPr bwMode="auto">
            <a:xfrm>
              <a:off x="3960" y="3240"/>
              <a:ext cx="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86" name="Line 102"/>
            <p:cNvSpPr>
              <a:spLocks noChangeShapeType="1"/>
            </p:cNvSpPr>
            <p:nvPr/>
          </p:nvSpPr>
          <p:spPr bwMode="auto">
            <a:xfrm flipH="1">
              <a:off x="4320" y="2340"/>
              <a:ext cx="720" cy="12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87" name="Line 103"/>
            <p:cNvSpPr>
              <a:spLocks noChangeShapeType="1"/>
            </p:cNvSpPr>
            <p:nvPr/>
          </p:nvSpPr>
          <p:spPr bwMode="auto">
            <a:xfrm flipH="1">
              <a:off x="4500" y="3240"/>
              <a:ext cx="90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88" name="Rectangle 104"/>
            <p:cNvSpPr>
              <a:spLocks noChangeArrowheads="1"/>
            </p:cNvSpPr>
            <p:nvPr/>
          </p:nvSpPr>
          <p:spPr bwMode="auto">
            <a:xfrm>
              <a:off x="8100" y="3600"/>
              <a:ext cx="1440" cy="540"/>
            </a:xfrm>
            <a:prstGeom prst="rect">
              <a:avLst/>
            </a:prstGeom>
            <a:solidFill>
              <a:srgbClr val="99CCFF"/>
            </a:solidFill>
            <a:ln w="9525">
              <a:solidFill>
                <a:srgbClr val="000000"/>
              </a:solidFill>
              <a:miter lim="800000"/>
              <a:headEnd/>
              <a:tailEnd/>
            </a:ln>
          </p:spPr>
          <p:txBody>
            <a:bodyPr/>
            <a:lstStyle/>
            <a:p>
              <a:pPr algn="ctr" eaLnBrk="1" hangingPunct="1"/>
              <a:r>
                <a:rPr lang="en-US" sz="900"/>
                <a:t>CATATAN_MEDIK</a:t>
              </a:r>
              <a:endParaRPr lang="en-US"/>
            </a:p>
          </p:txBody>
        </p:sp>
        <p:sp>
          <p:nvSpPr>
            <p:cNvPr id="16489" name="AutoShape 105"/>
            <p:cNvSpPr>
              <a:spLocks noChangeArrowheads="1"/>
            </p:cNvSpPr>
            <p:nvPr/>
          </p:nvSpPr>
          <p:spPr bwMode="auto">
            <a:xfrm>
              <a:off x="5760" y="3420"/>
              <a:ext cx="1440" cy="900"/>
            </a:xfrm>
            <a:prstGeom prst="flowChartDecision">
              <a:avLst/>
            </a:prstGeom>
            <a:solidFill>
              <a:srgbClr val="FFFFFF"/>
            </a:solidFill>
            <a:ln w="9525">
              <a:solidFill>
                <a:srgbClr val="000000"/>
              </a:solidFill>
              <a:miter lim="800000"/>
              <a:headEnd/>
              <a:tailEnd/>
            </a:ln>
          </p:spPr>
          <p:txBody>
            <a:bodyPr/>
            <a:lstStyle/>
            <a:p>
              <a:pPr algn="ctr" eaLnBrk="1" hangingPunct="1"/>
              <a:r>
                <a:rPr lang="en-US" sz="800"/>
                <a:t>mempunyai</a:t>
              </a:r>
              <a:endParaRPr lang="en-US"/>
            </a:p>
          </p:txBody>
        </p:sp>
        <p:sp>
          <p:nvSpPr>
            <p:cNvPr id="16490" name="Line 106"/>
            <p:cNvSpPr>
              <a:spLocks noChangeShapeType="1"/>
            </p:cNvSpPr>
            <p:nvPr/>
          </p:nvSpPr>
          <p:spPr bwMode="auto">
            <a:xfrm>
              <a:off x="4680" y="3780"/>
              <a:ext cx="12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91" name="Line 107"/>
            <p:cNvSpPr>
              <a:spLocks noChangeShapeType="1"/>
            </p:cNvSpPr>
            <p:nvPr/>
          </p:nvSpPr>
          <p:spPr bwMode="auto">
            <a:xfrm>
              <a:off x="7020" y="3780"/>
              <a:ext cx="10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92" name="Oval 108"/>
            <p:cNvSpPr>
              <a:spLocks noChangeArrowheads="1"/>
            </p:cNvSpPr>
            <p:nvPr/>
          </p:nvSpPr>
          <p:spPr bwMode="auto">
            <a:xfrm>
              <a:off x="7200" y="2520"/>
              <a:ext cx="1080" cy="720"/>
            </a:xfrm>
            <a:prstGeom prst="ellipse">
              <a:avLst/>
            </a:prstGeom>
            <a:solidFill>
              <a:srgbClr val="FFFFFF"/>
            </a:solidFill>
            <a:ln w="9525">
              <a:solidFill>
                <a:srgbClr val="000000"/>
              </a:solidFill>
              <a:round/>
              <a:headEnd/>
              <a:tailEnd/>
            </a:ln>
          </p:spPr>
          <p:txBody>
            <a:bodyPr/>
            <a:lstStyle/>
            <a:p>
              <a:pPr algn="ctr" eaLnBrk="1" hangingPunct="1"/>
              <a:r>
                <a:rPr lang="en-US" sz="800" u="sng"/>
                <a:t>kode_mdk</a:t>
              </a:r>
              <a:endParaRPr lang="en-US"/>
            </a:p>
          </p:txBody>
        </p:sp>
        <p:sp>
          <p:nvSpPr>
            <p:cNvPr id="16493" name="Oval 109"/>
            <p:cNvSpPr>
              <a:spLocks noChangeArrowheads="1"/>
            </p:cNvSpPr>
            <p:nvPr/>
          </p:nvSpPr>
          <p:spPr bwMode="auto">
            <a:xfrm>
              <a:off x="8100" y="1980"/>
              <a:ext cx="1260" cy="540"/>
            </a:xfrm>
            <a:prstGeom prst="ellipse">
              <a:avLst/>
            </a:prstGeom>
            <a:solidFill>
              <a:srgbClr val="FFFFFF"/>
            </a:solidFill>
            <a:ln w="9525">
              <a:solidFill>
                <a:srgbClr val="000000"/>
              </a:solidFill>
              <a:round/>
              <a:headEnd/>
              <a:tailEnd/>
            </a:ln>
          </p:spPr>
          <p:txBody>
            <a:bodyPr/>
            <a:lstStyle/>
            <a:p>
              <a:pPr algn="ctr" eaLnBrk="1" hangingPunct="1"/>
              <a:r>
                <a:rPr lang="en-US" sz="800"/>
                <a:t>Tgl_prks</a:t>
              </a:r>
              <a:endParaRPr lang="en-US"/>
            </a:p>
          </p:txBody>
        </p:sp>
        <p:sp>
          <p:nvSpPr>
            <p:cNvPr id="16494" name="Oval 110"/>
            <p:cNvSpPr>
              <a:spLocks noChangeArrowheads="1"/>
            </p:cNvSpPr>
            <p:nvPr/>
          </p:nvSpPr>
          <p:spPr bwMode="auto">
            <a:xfrm>
              <a:off x="9000" y="2700"/>
              <a:ext cx="1080" cy="540"/>
            </a:xfrm>
            <a:prstGeom prst="ellipse">
              <a:avLst/>
            </a:prstGeom>
            <a:solidFill>
              <a:srgbClr val="FFFFFF"/>
            </a:solidFill>
            <a:ln w="9525">
              <a:solidFill>
                <a:srgbClr val="000000"/>
              </a:solidFill>
              <a:round/>
              <a:headEnd/>
              <a:tailEnd/>
            </a:ln>
          </p:spPr>
          <p:txBody>
            <a:bodyPr/>
            <a:lstStyle/>
            <a:p>
              <a:pPr algn="ctr" eaLnBrk="1" hangingPunct="1"/>
              <a:r>
                <a:rPr lang="en-US" sz="800"/>
                <a:t>resep</a:t>
              </a:r>
              <a:endParaRPr lang="en-US"/>
            </a:p>
          </p:txBody>
        </p:sp>
        <p:sp>
          <p:nvSpPr>
            <p:cNvPr id="16495" name="Line 111"/>
            <p:cNvSpPr>
              <a:spLocks noChangeShapeType="1"/>
            </p:cNvSpPr>
            <p:nvPr/>
          </p:nvSpPr>
          <p:spPr bwMode="auto">
            <a:xfrm>
              <a:off x="8640" y="2520"/>
              <a:ext cx="0" cy="10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96" name="Line 112"/>
            <p:cNvSpPr>
              <a:spLocks noChangeShapeType="1"/>
            </p:cNvSpPr>
            <p:nvPr/>
          </p:nvSpPr>
          <p:spPr bwMode="auto">
            <a:xfrm flipH="1">
              <a:off x="9000" y="3240"/>
              <a:ext cx="54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97" name="Line 113"/>
            <p:cNvSpPr>
              <a:spLocks noChangeShapeType="1"/>
            </p:cNvSpPr>
            <p:nvPr/>
          </p:nvSpPr>
          <p:spPr bwMode="auto">
            <a:xfrm>
              <a:off x="7920" y="3240"/>
              <a:ext cx="36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98" name="AutoShape 114"/>
            <p:cNvSpPr>
              <a:spLocks noChangeArrowheads="1"/>
            </p:cNvSpPr>
            <p:nvPr/>
          </p:nvSpPr>
          <p:spPr bwMode="auto">
            <a:xfrm>
              <a:off x="10620" y="3420"/>
              <a:ext cx="1440" cy="720"/>
            </a:xfrm>
            <a:prstGeom prst="flowChartDecision">
              <a:avLst/>
            </a:prstGeom>
            <a:solidFill>
              <a:srgbClr val="FFFFFF"/>
            </a:solidFill>
            <a:ln w="9525">
              <a:solidFill>
                <a:srgbClr val="000000"/>
              </a:solidFill>
              <a:miter lim="800000"/>
              <a:headEnd/>
              <a:tailEnd/>
            </a:ln>
          </p:spPr>
          <p:txBody>
            <a:bodyPr/>
            <a:lstStyle/>
            <a:p>
              <a:pPr algn="ctr" eaLnBrk="1" hangingPunct="1"/>
              <a:r>
                <a:rPr lang="en-US" sz="800"/>
                <a:t>dimiliki</a:t>
              </a:r>
              <a:endParaRPr lang="en-US"/>
            </a:p>
          </p:txBody>
        </p:sp>
        <p:sp>
          <p:nvSpPr>
            <p:cNvPr id="16499" name="Line 115"/>
            <p:cNvSpPr>
              <a:spLocks noChangeShapeType="1"/>
            </p:cNvSpPr>
            <p:nvPr/>
          </p:nvSpPr>
          <p:spPr bwMode="auto">
            <a:xfrm flipH="1">
              <a:off x="9540" y="3780"/>
              <a:ext cx="10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00" name="Rectangle 116"/>
            <p:cNvSpPr>
              <a:spLocks noChangeArrowheads="1"/>
            </p:cNvSpPr>
            <p:nvPr/>
          </p:nvSpPr>
          <p:spPr bwMode="auto">
            <a:xfrm>
              <a:off x="12780" y="3420"/>
              <a:ext cx="1440" cy="540"/>
            </a:xfrm>
            <a:prstGeom prst="rect">
              <a:avLst/>
            </a:prstGeom>
            <a:solidFill>
              <a:srgbClr val="99CCFF"/>
            </a:solidFill>
            <a:ln w="9525">
              <a:solidFill>
                <a:srgbClr val="000000"/>
              </a:solidFill>
              <a:miter lim="800000"/>
              <a:headEnd/>
              <a:tailEnd/>
            </a:ln>
          </p:spPr>
          <p:txBody>
            <a:bodyPr/>
            <a:lstStyle/>
            <a:p>
              <a:pPr algn="ctr" eaLnBrk="1" hangingPunct="1"/>
              <a:r>
                <a:rPr lang="en-US" sz="900"/>
                <a:t>DOKTER</a:t>
              </a:r>
              <a:endParaRPr lang="en-US"/>
            </a:p>
          </p:txBody>
        </p:sp>
        <p:sp>
          <p:nvSpPr>
            <p:cNvPr id="16501" name="Line 117"/>
            <p:cNvSpPr>
              <a:spLocks noChangeShapeType="1"/>
            </p:cNvSpPr>
            <p:nvPr/>
          </p:nvSpPr>
          <p:spPr bwMode="auto">
            <a:xfrm>
              <a:off x="12060" y="3780"/>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02" name="Oval 118"/>
            <p:cNvSpPr>
              <a:spLocks noChangeArrowheads="1"/>
            </p:cNvSpPr>
            <p:nvPr/>
          </p:nvSpPr>
          <p:spPr bwMode="auto">
            <a:xfrm>
              <a:off x="11520" y="1980"/>
              <a:ext cx="1260" cy="540"/>
            </a:xfrm>
            <a:prstGeom prst="ellipse">
              <a:avLst/>
            </a:prstGeom>
            <a:solidFill>
              <a:srgbClr val="FFFFFF"/>
            </a:solidFill>
            <a:ln w="9525">
              <a:solidFill>
                <a:srgbClr val="000000"/>
              </a:solidFill>
              <a:round/>
              <a:headEnd/>
              <a:tailEnd/>
            </a:ln>
          </p:spPr>
          <p:txBody>
            <a:bodyPr/>
            <a:lstStyle/>
            <a:p>
              <a:pPr algn="ctr" eaLnBrk="1" hangingPunct="1"/>
              <a:r>
                <a:rPr lang="en-US" sz="800" u="sng"/>
                <a:t>kode_dr</a:t>
              </a:r>
              <a:endParaRPr lang="en-US"/>
            </a:p>
          </p:txBody>
        </p:sp>
        <p:sp>
          <p:nvSpPr>
            <p:cNvPr id="16503" name="Oval 119"/>
            <p:cNvSpPr>
              <a:spLocks noChangeArrowheads="1"/>
            </p:cNvSpPr>
            <p:nvPr/>
          </p:nvSpPr>
          <p:spPr bwMode="auto">
            <a:xfrm>
              <a:off x="12600" y="2520"/>
              <a:ext cx="1080" cy="540"/>
            </a:xfrm>
            <a:prstGeom prst="ellipse">
              <a:avLst/>
            </a:prstGeom>
            <a:solidFill>
              <a:srgbClr val="FFFFFF"/>
            </a:solidFill>
            <a:ln w="9525">
              <a:solidFill>
                <a:srgbClr val="000000"/>
              </a:solidFill>
              <a:round/>
              <a:headEnd/>
              <a:tailEnd/>
            </a:ln>
          </p:spPr>
          <p:txBody>
            <a:bodyPr/>
            <a:lstStyle/>
            <a:p>
              <a:pPr algn="ctr" eaLnBrk="1" hangingPunct="1"/>
              <a:r>
                <a:rPr lang="en-US" sz="800"/>
                <a:t>nama</a:t>
              </a:r>
              <a:endParaRPr lang="en-US"/>
            </a:p>
          </p:txBody>
        </p:sp>
        <p:sp>
          <p:nvSpPr>
            <p:cNvPr id="16504" name="Oval 120"/>
            <p:cNvSpPr>
              <a:spLocks noChangeArrowheads="1"/>
            </p:cNvSpPr>
            <p:nvPr/>
          </p:nvSpPr>
          <p:spPr bwMode="auto">
            <a:xfrm>
              <a:off x="13140" y="1980"/>
              <a:ext cx="1080" cy="540"/>
            </a:xfrm>
            <a:prstGeom prst="ellipse">
              <a:avLst/>
            </a:prstGeom>
            <a:solidFill>
              <a:srgbClr val="FFFFFF"/>
            </a:solidFill>
            <a:ln w="9525">
              <a:solidFill>
                <a:srgbClr val="000000"/>
              </a:solidFill>
              <a:round/>
              <a:headEnd/>
              <a:tailEnd/>
            </a:ln>
          </p:spPr>
          <p:txBody>
            <a:bodyPr/>
            <a:lstStyle/>
            <a:p>
              <a:pPr algn="ctr" eaLnBrk="1" hangingPunct="1"/>
              <a:r>
                <a:rPr lang="en-US" sz="800"/>
                <a:t>alamat</a:t>
              </a:r>
              <a:endParaRPr lang="en-US"/>
            </a:p>
          </p:txBody>
        </p:sp>
        <p:sp>
          <p:nvSpPr>
            <p:cNvPr id="16505" name="Oval 121"/>
            <p:cNvSpPr>
              <a:spLocks noChangeArrowheads="1"/>
            </p:cNvSpPr>
            <p:nvPr/>
          </p:nvSpPr>
          <p:spPr bwMode="auto">
            <a:xfrm>
              <a:off x="14040" y="2520"/>
              <a:ext cx="1260" cy="540"/>
            </a:xfrm>
            <a:prstGeom prst="ellipse">
              <a:avLst/>
            </a:prstGeom>
            <a:solidFill>
              <a:srgbClr val="FFFFFF"/>
            </a:solidFill>
            <a:ln w="9525">
              <a:solidFill>
                <a:srgbClr val="000000"/>
              </a:solidFill>
              <a:round/>
              <a:headEnd/>
              <a:tailEnd/>
            </a:ln>
          </p:spPr>
          <p:txBody>
            <a:bodyPr/>
            <a:lstStyle/>
            <a:p>
              <a:pPr algn="ctr" eaLnBrk="1" hangingPunct="1"/>
              <a:r>
                <a:rPr lang="en-US" sz="800"/>
                <a:t>spesialis</a:t>
              </a:r>
              <a:endParaRPr lang="en-US"/>
            </a:p>
          </p:txBody>
        </p:sp>
        <p:sp>
          <p:nvSpPr>
            <p:cNvPr id="16506" name="AutoShape 122"/>
            <p:cNvSpPr>
              <a:spLocks noChangeArrowheads="1"/>
            </p:cNvSpPr>
            <p:nvPr/>
          </p:nvSpPr>
          <p:spPr bwMode="auto">
            <a:xfrm>
              <a:off x="7920" y="4860"/>
              <a:ext cx="1440" cy="900"/>
            </a:xfrm>
            <a:prstGeom prst="flowChartDecision">
              <a:avLst/>
            </a:prstGeom>
            <a:solidFill>
              <a:srgbClr val="FFFFFF"/>
            </a:solidFill>
            <a:ln w="9525">
              <a:solidFill>
                <a:srgbClr val="000000"/>
              </a:solidFill>
              <a:miter lim="800000"/>
              <a:headEnd/>
              <a:tailEnd/>
            </a:ln>
          </p:spPr>
          <p:txBody>
            <a:bodyPr/>
            <a:lstStyle/>
            <a:p>
              <a:pPr algn="ctr" eaLnBrk="1" hangingPunct="1"/>
              <a:r>
                <a:rPr lang="en-US" sz="800"/>
                <a:t>mencatat</a:t>
              </a:r>
              <a:endParaRPr lang="en-US"/>
            </a:p>
          </p:txBody>
        </p:sp>
        <p:sp>
          <p:nvSpPr>
            <p:cNvPr id="16507" name="Line 123"/>
            <p:cNvSpPr>
              <a:spLocks noChangeShapeType="1"/>
            </p:cNvSpPr>
            <p:nvPr/>
          </p:nvSpPr>
          <p:spPr bwMode="auto">
            <a:xfrm flipH="1">
              <a:off x="8640" y="4140"/>
              <a:ext cx="0" cy="7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08" name="Line 124"/>
            <p:cNvSpPr>
              <a:spLocks noChangeShapeType="1"/>
            </p:cNvSpPr>
            <p:nvPr/>
          </p:nvSpPr>
          <p:spPr bwMode="auto">
            <a:xfrm>
              <a:off x="11880" y="2520"/>
              <a:ext cx="900" cy="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09" name="Line 125"/>
            <p:cNvSpPr>
              <a:spLocks noChangeShapeType="1"/>
            </p:cNvSpPr>
            <p:nvPr/>
          </p:nvSpPr>
          <p:spPr bwMode="auto">
            <a:xfrm>
              <a:off x="13140" y="3060"/>
              <a:ext cx="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10" name="Line 126"/>
            <p:cNvSpPr>
              <a:spLocks noChangeShapeType="1"/>
            </p:cNvSpPr>
            <p:nvPr/>
          </p:nvSpPr>
          <p:spPr bwMode="auto">
            <a:xfrm flipH="1">
              <a:off x="13680" y="2520"/>
              <a:ext cx="180" cy="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11" name="Line 127"/>
            <p:cNvSpPr>
              <a:spLocks noChangeShapeType="1"/>
            </p:cNvSpPr>
            <p:nvPr/>
          </p:nvSpPr>
          <p:spPr bwMode="auto">
            <a:xfrm flipH="1">
              <a:off x="14040" y="3060"/>
              <a:ext cx="54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12" name="Rectangle 128"/>
            <p:cNvSpPr>
              <a:spLocks noChangeArrowheads="1"/>
            </p:cNvSpPr>
            <p:nvPr/>
          </p:nvSpPr>
          <p:spPr bwMode="auto">
            <a:xfrm>
              <a:off x="8100" y="6660"/>
              <a:ext cx="1440" cy="540"/>
            </a:xfrm>
            <a:prstGeom prst="rect">
              <a:avLst/>
            </a:prstGeom>
            <a:solidFill>
              <a:srgbClr val="99CCFF"/>
            </a:solidFill>
            <a:ln w="9525">
              <a:solidFill>
                <a:srgbClr val="000000"/>
              </a:solidFill>
              <a:miter lim="800000"/>
              <a:headEnd/>
              <a:tailEnd/>
            </a:ln>
          </p:spPr>
          <p:txBody>
            <a:bodyPr/>
            <a:lstStyle/>
            <a:p>
              <a:pPr algn="ctr" eaLnBrk="1" hangingPunct="1"/>
              <a:r>
                <a:rPr lang="en-US" sz="900"/>
                <a:t>DETAIL_PENYAKIT</a:t>
              </a:r>
              <a:endParaRPr lang="en-US"/>
            </a:p>
          </p:txBody>
        </p:sp>
        <p:sp>
          <p:nvSpPr>
            <p:cNvPr id="16513" name="Line 129"/>
            <p:cNvSpPr>
              <a:spLocks noChangeShapeType="1"/>
            </p:cNvSpPr>
            <p:nvPr/>
          </p:nvSpPr>
          <p:spPr bwMode="auto">
            <a:xfrm>
              <a:off x="8640" y="5760"/>
              <a:ext cx="0" cy="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14" name="AutoShape 130"/>
            <p:cNvSpPr>
              <a:spLocks noChangeArrowheads="1"/>
            </p:cNvSpPr>
            <p:nvPr/>
          </p:nvSpPr>
          <p:spPr bwMode="auto">
            <a:xfrm>
              <a:off x="10620" y="6480"/>
              <a:ext cx="1440" cy="720"/>
            </a:xfrm>
            <a:prstGeom prst="flowChartDecision">
              <a:avLst/>
            </a:prstGeom>
            <a:solidFill>
              <a:srgbClr val="FFFFFF"/>
            </a:solidFill>
            <a:ln w="9525">
              <a:solidFill>
                <a:srgbClr val="000000"/>
              </a:solidFill>
              <a:miter lim="800000"/>
              <a:headEnd/>
              <a:tailEnd/>
            </a:ln>
          </p:spPr>
          <p:txBody>
            <a:bodyPr/>
            <a:lstStyle/>
            <a:p>
              <a:pPr algn="ctr" eaLnBrk="1" hangingPunct="1"/>
              <a:r>
                <a:rPr lang="en-US" sz="800"/>
                <a:t>detail</a:t>
              </a:r>
              <a:endParaRPr lang="en-US"/>
            </a:p>
          </p:txBody>
        </p:sp>
        <p:sp>
          <p:nvSpPr>
            <p:cNvPr id="16515" name="Rectangle 131"/>
            <p:cNvSpPr>
              <a:spLocks noChangeArrowheads="1"/>
            </p:cNvSpPr>
            <p:nvPr/>
          </p:nvSpPr>
          <p:spPr bwMode="auto">
            <a:xfrm>
              <a:off x="12780" y="6660"/>
              <a:ext cx="1440" cy="540"/>
            </a:xfrm>
            <a:prstGeom prst="rect">
              <a:avLst/>
            </a:prstGeom>
            <a:solidFill>
              <a:srgbClr val="99CCFF"/>
            </a:solidFill>
            <a:ln w="9525">
              <a:solidFill>
                <a:srgbClr val="000000"/>
              </a:solidFill>
              <a:miter lim="800000"/>
              <a:headEnd/>
              <a:tailEnd/>
            </a:ln>
          </p:spPr>
          <p:txBody>
            <a:bodyPr/>
            <a:lstStyle/>
            <a:p>
              <a:pPr algn="ctr" eaLnBrk="1" hangingPunct="1"/>
              <a:r>
                <a:rPr lang="en-US" sz="900"/>
                <a:t>PENYAKIT</a:t>
              </a:r>
              <a:endParaRPr lang="en-US"/>
            </a:p>
          </p:txBody>
        </p:sp>
        <p:sp>
          <p:nvSpPr>
            <p:cNvPr id="16516" name="Line 132"/>
            <p:cNvSpPr>
              <a:spLocks noChangeShapeType="1"/>
            </p:cNvSpPr>
            <p:nvPr/>
          </p:nvSpPr>
          <p:spPr bwMode="auto">
            <a:xfrm flipH="1">
              <a:off x="9540" y="6840"/>
              <a:ext cx="10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17" name="Line 133"/>
            <p:cNvSpPr>
              <a:spLocks noChangeShapeType="1"/>
            </p:cNvSpPr>
            <p:nvPr/>
          </p:nvSpPr>
          <p:spPr bwMode="auto">
            <a:xfrm>
              <a:off x="12060" y="6840"/>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18" name="Oval 134"/>
            <p:cNvSpPr>
              <a:spLocks noChangeArrowheads="1"/>
            </p:cNvSpPr>
            <p:nvPr/>
          </p:nvSpPr>
          <p:spPr bwMode="auto">
            <a:xfrm>
              <a:off x="12240" y="7740"/>
              <a:ext cx="1260" cy="540"/>
            </a:xfrm>
            <a:prstGeom prst="ellipse">
              <a:avLst/>
            </a:prstGeom>
            <a:solidFill>
              <a:srgbClr val="FFFFFF"/>
            </a:solidFill>
            <a:ln w="9525">
              <a:solidFill>
                <a:srgbClr val="000000"/>
              </a:solidFill>
              <a:round/>
              <a:headEnd/>
              <a:tailEnd/>
            </a:ln>
          </p:spPr>
          <p:txBody>
            <a:bodyPr/>
            <a:lstStyle/>
            <a:p>
              <a:pPr algn="ctr" eaLnBrk="1" hangingPunct="1"/>
              <a:r>
                <a:rPr lang="en-US" sz="800" u="sng"/>
                <a:t>Kode_p</a:t>
              </a:r>
              <a:endParaRPr lang="en-US"/>
            </a:p>
          </p:txBody>
        </p:sp>
        <p:sp>
          <p:nvSpPr>
            <p:cNvPr id="16519" name="Oval 135"/>
            <p:cNvSpPr>
              <a:spLocks noChangeArrowheads="1"/>
            </p:cNvSpPr>
            <p:nvPr/>
          </p:nvSpPr>
          <p:spPr bwMode="auto">
            <a:xfrm>
              <a:off x="13680" y="7740"/>
              <a:ext cx="1260" cy="540"/>
            </a:xfrm>
            <a:prstGeom prst="ellipse">
              <a:avLst/>
            </a:prstGeom>
            <a:solidFill>
              <a:srgbClr val="FFFFFF"/>
            </a:solidFill>
            <a:ln w="9525">
              <a:solidFill>
                <a:srgbClr val="000000"/>
              </a:solidFill>
              <a:round/>
              <a:headEnd/>
              <a:tailEnd/>
            </a:ln>
          </p:spPr>
          <p:txBody>
            <a:bodyPr/>
            <a:lstStyle/>
            <a:p>
              <a:pPr algn="ctr" eaLnBrk="1" hangingPunct="1"/>
              <a:r>
                <a:rPr lang="en-US" sz="800"/>
                <a:t>nama_p</a:t>
              </a:r>
              <a:endParaRPr lang="en-US"/>
            </a:p>
          </p:txBody>
        </p:sp>
        <p:sp>
          <p:nvSpPr>
            <p:cNvPr id="16520" name="Line 136"/>
            <p:cNvSpPr>
              <a:spLocks noChangeShapeType="1"/>
            </p:cNvSpPr>
            <p:nvPr/>
          </p:nvSpPr>
          <p:spPr bwMode="auto">
            <a:xfrm flipH="1">
              <a:off x="12780" y="7200"/>
              <a:ext cx="36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21" name="Line 137"/>
            <p:cNvSpPr>
              <a:spLocks noChangeShapeType="1"/>
            </p:cNvSpPr>
            <p:nvPr/>
          </p:nvSpPr>
          <p:spPr bwMode="auto">
            <a:xfrm>
              <a:off x="13860" y="7200"/>
              <a:ext cx="36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22" name="Oval 138"/>
            <p:cNvSpPr>
              <a:spLocks noChangeArrowheads="1"/>
            </p:cNvSpPr>
            <p:nvPr/>
          </p:nvSpPr>
          <p:spPr bwMode="auto">
            <a:xfrm>
              <a:off x="7560" y="7740"/>
              <a:ext cx="1260" cy="540"/>
            </a:xfrm>
            <a:prstGeom prst="ellipse">
              <a:avLst/>
            </a:prstGeom>
            <a:solidFill>
              <a:srgbClr val="FFFFFF"/>
            </a:solidFill>
            <a:ln w="9525">
              <a:solidFill>
                <a:srgbClr val="000000"/>
              </a:solidFill>
              <a:round/>
              <a:headEnd/>
              <a:tailEnd/>
            </a:ln>
          </p:spPr>
          <p:txBody>
            <a:bodyPr/>
            <a:lstStyle/>
            <a:p>
              <a:pPr algn="ctr" eaLnBrk="1" hangingPunct="1"/>
              <a:r>
                <a:rPr lang="en-US" sz="800" u="sng"/>
                <a:t>kode_dp</a:t>
              </a:r>
              <a:endParaRPr lang="en-US"/>
            </a:p>
          </p:txBody>
        </p:sp>
        <p:sp>
          <p:nvSpPr>
            <p:cNvPr id="16523" name="Oval 139"/>
            <p:cNvSpPr>
              <a:spLocks noChangeArrowheads="1"/>
            </p:cNvSpPr>
            <p:nvPr/>
          </p:nvSpPr>
          <p:spPr bwMode="auto">
            <a:xfrm>
              <a:off x="9180" y="7740"/>
              <a:ext cx="1260" cy="540"/>
            </a:xfrm>
            <a:prstGeom prst="ellipse">
              <a:avLst/>
            </a:prstGeom>
            <a:solidFill>
              <a:srgbClr val="FFFFFF"/>
            </a:solidFill>
            <a:ln w="9525">
              <a:solidFill>
                <a:srgbClr val="000000"/>
              </a:solidFill>
              <a:round/>
              <a:headEnd/>
              <a:tailEnd/>
            </a:ln>
          </p:spPr>
          <p:txBody>
            <a:bodyPr/>
            <a:lstStyle/>
            <a:p>
              <a:pPr algn="ctr" eaLnBrk="1" hangingPunct="1"/>
              <a:r>
                <a:rPr lang="en-US" sz="800"/>
                <a:t>nama_dp</a:t>
              </a:r>
              <a:endParaRPr lang="en-US"/>
            </a:p>
          </p:txBody>
        </p:sp>
        <p:sp>
          <p:nvSpPr>
            <p:cNvPr id="16524" name="Line 140"/>
            <p:cNvSpPr>
              <a:spLocks noChangeShapeType="1"/>
            </p:cNvSpPr>
            <p:nvPr/>
          </p:nvSpPr>
          <p:spPr bwMode="auto">
            <a:xfrm flipH="1">
              <a:off x="8280" y="7200"/>
              <a:ext cx="36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25" name="Line 141"/>
            <p:cNvSpPr>
              <a:spLocks noChangeShapeType="1"/>
            </p:cNvSpPr>
            <p:nvPr/>
          </p:nvSpPr>
          <p:spPr bwMode="auto">
            <a:xfrm>
              <a:off x="9180" y="7200"/>
              <a:ext cx="54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26" name="AutoShape 142"/>
            <p:cNvSpPr>
              <a:spLocks noChangeArrowheads="1"/>
            </p:cNvSpPr>
            <p:nvPr/>
          </p:nvSpPr>
          <p:spPr bwMode="auto">
            <a:xfrm>
              <a:off x="3240" y="4500"/>
              <a:ext cx="1440" cy="900"/>
            </a:xfrm>
            <a:prstGeom prst="flowChartDecision">
              <a:avLst/>
            </a:prstGeom>
            <a:solidFill>
              <a:srgbClr val="FFFFFF"/>
            </a:solidFill>
            <a:ln w="9525">
              <a:solidFill>
                <a:srgbClr val="000000"/>
              </a:solidFill>
              <a:miter lim="800000"/>
              <a:headEnd/>
              <a:tailEnd/>
            </a:ln>
          </p:spPr>
          <p:txBody>
            <a:bodyPr/>
            <a:lstStyle/>
            <a:p>
              <a:pPr algn="ctr" eaLnBrk="1" hangingPunct="1"/>
              <a:r>
                <a:rPr lang="en-US" sz="800"/>
                <a:t>melakukan</a:t>
              </a:r>
              <a:endParaRPr lang="en-US"/>
            </a:p>
          </p:txBody>
        </p:sp>
        <p:sp>
          <p:nvSpPr>
            <p:cNvPr id="16527" name="Line 143"/>
            <p:cNvSpPr>
              <a:spLocks noChangeShapeType="1"/>
            </p:cNvSpPr>
            <p:nvPr/>
          </p:nvSpPr>
          <p:spPr bwMode="auto">
            <a:xfrm>
              <a:off x="3960" y="4140"/>
              <a:ext cx="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28" name="Rectangle 144"/>
            <p:cNvSpPr>
              <a:spLocks noChangeArrowheads="1"/>
            </p:cNvSpPr>
            <p:nvPr/>
          </p:nvSpPr>
          <p:spPr bwMode="auto">
            <a:xfrm>
              <a:off x="3240" y="5760"/>
              <a:ext cx="1440" cy="540"/>
            </a:xfrm>
            <a:prstGeom prst="rect">
              <a:avLst/>
            </a:prstGeom>
            <a:solidFill>
              <a:srgbClr val="99CCFF"/>
            </a:solidFill>
            <a:ln w="9525">
              <a:solidFill>
                <a:srgbClr val="000000"/>
              </a:solidFill>
              <a:miter lim="800000"/>
              <a:headEnd/>
              <a:tailEnd/>
            </a:ln>
          </p:spPr>
          <p:txBody>
            <a:bodyPr/>
            <a:lstStyle/>
            <a:p>
              <a:pPr algn="ctr" eaLnBrk="1" hangingPunct="1"/>
              <a:r>
                <a:rPr lang="en-US" sz="900"/>
                <a:t>TRANSAKSI</a:t>
              </a:r>
              <a:endParaRPr lang="en-US"/>
            </a:p>
          </p:txBody>
        </p:sp>
        <p:sp>
          <p:nvSpPr>
            <p:cNvPr id="16529" name="Line 145"/>
            <p:cNvSpPr>
              <a:spLocks noChangeShapeType="1"/>
            </p:cNvSpPr>
            <p:nvPr/>
          </p:nvSpPr>
          <p:spPr bwMode="auto">
            <a:xfrm>
              <a:off x="3960" y="5400"/>
              <a:ext cx="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30" name="Oval 146"/>
            <p:cNvSpPr>
              <a:spLocks noChangeArrowheads="1"/>
            </p:cNvSpPr>
            <p:nvPr/>
          </p:nvSpPr>
          <p:spPr bwMode="auto">
            <a:xfrm>
              <a:off x="5400" y="5040"/>
              <a:ext cx="1440" cy="540"/>
            </a:xfrm>
            <a:prstGeom prst="ellipse">
              <a:avLst/>
            </a:prstGeom>
            <a:solidFill>
              <a:srgbClr val="FFFFFF"/>
            </a:solidFill>
            <a:ln w="9525">
              <a:solidFill>
                <a:srgbClr val="000000"/>
              </a:solidFill>
              <a:round/>
              <a:headEnd/>
              <a:tailEnd/>
            </a:ln>
          </p:spPr>
          <p:txBody>
            <a:bodyPr/>
            <a:lstStyle/>
            <a:p>
              <a:pPr algn="ctr" eaLnBrk="1" hangingPunct="1"/>
              <a:r>
                <a:rPr lang="en-US" sz="800" u="sng"/>
                <a:t>kode_trans</a:t>
              </a:r>
              <a:endParaRPr lang="en-US"/>
            </a:p>
          </p:txBody>
        </p:sp>
        <p:sp>
          <p:nvSpPr>
            <p:cNvPr id="16531" name="Oval 147"/>
            <p:cNvSpPr>
              <a:spLocks noChangeArrowheads="1"/>
            </p:cNvSpPr>
            <p:nvPr/>
          </p:nvSpPr>
          <p:spPr bwMode="auto">
            <a:xfrm>
              <a:off x="5940" y="5580"/>
              <a:ext cx="1260" cy="540"/>
            </a:xfrm>
            <a:prstGeom prst="ellipse">
              <a:avLst/>
            </a:prstGeom>
            <a:solidFill>
              <a:srgbClr val="FFFFFF"/>
            </a:solidFill>
            <a:ln w="9525">
              <a:solidFill>
                <a:srgbClr val="000000"/>
              </a:solidFill>
              <a:round/>
              <a:headEnd/>
              <a:tailEnd/>
            </a:ln>
          </p:spPr>
          <p:txBody>
            <a:bodyPr/>
            <a:lstStyle/>
            <a:p>
              <a:pPr algn="ctr" eaLnBrk="1" hangingPunct="1"/>
              <a:r>
                <a:rPr lang="en-US" sz="800"/>
                <a:t>tgl_trans</a:t>
              </a:r>
              <a:endParaRPr lang="en-US"/>
            </a:p>
          </p:txBody>
        </p:sp>
        <p:sp>
          <p:nvSpPr>
            <p:cNvPr id="16532" name="Line 148"/>
            <p:cNvSpPr>
              <a:spLocks noChangeShapeType="1"/>
            </p:cNvSpPr>
            <p:nvPr/>
          </p:nvSpPr>
          <p:spPr bwMode="auto">
            <a:xfrm flipH="1">
              <a:off x="4680" y="5400"/>
              <a:ext cx="72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33" name="Line 149"/>
            <p:cNvSpPr>
              <a:spLocks noChangeShapeType="1"/>
            </p:cNvSpPr>
            <p:nvPr/>
          </p:nvSpPr>
          <p:spPr bwMode="auto">
            <a:xfrm flipH="1">
              <a:off x="4680" y="5760"/>
              <a:ext cx="126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34" name="AutoShape 150"/>
            <p:cNvSpPr>
              <a:spLocks noChangeArrowheads="1"/>
            </p:cNvSpPr>
            <p:nvPr/>
          </p:nvSpPr>
          <p:spPr bwMode="auto">
            <a:xfrm>
              <a:off x="3240" y="6840"/>
              <a:ext cx="1440" cy="900"/>
            </a:xfrm>
            <a:prstGeom prst="flowChartDecision">
              <a:avLst/>
            </a:prstGeom>
            <a:solidFill>
              <a:srgbClr val="FFFFFF"/>
            </a:solidFill>
            <a:ln w="9525">
              <a:solidFill>
                <a:srgbClr val="000000"/>
              </a:solidFill>
              <a:miter lim="800000"/>
              <a:headEnd/>
              <a:tailEnd/>
            </a:ln>
          </p:spPr>
          <p:txBody>
            <a:bodyPr/>
            <a:lstStyle/>
            <a:p>
              <a:pPr algn="ctr" eaLnBrk="1" hangingPunct="1"/>
              <a:r>
                <a:rPr lang="en-US" sz="800"/>
                <a:t>transaksi</a:t>
              </a:r>
              <a:endParaRPr lang="en-US"/>
            </a:p>
          </p:txBody>
        </p:sp>
        <p:sp>
          <p:nvSpPr>
            <p:cNvPr id="16535" name="Line 151"/>
            <p:cNvSpPr>
              <a:spLocks noChangeShapeType="1"/>
            </p:cNvSpPr>
            <p:nvPr/>
          </p:nvSpPr>
          <p:spPr bwMode="auto">
            <a:xfrm>
              <a:off x="3960" y="6300"/>
              <a:ext cx="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36" name="Line 152"/>
            <p:cNvSpPr>
              <a:spLocks noChangeShapeType="1"/>
            </p:cNvSpPr>
            <p:nvPr/>
          </p:nvSpPr>
          <p:spPr bwMode="auto">
            <a:xfrm>
              <a:off x="3960" y="7740"/>
              <a:ext cx="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37" name="Rectangle 153"/>
            <p:cNvSpPr>
              <a:spLocks noChangeArrowheads="1"/>
            </p:cNvSpPr>
            <p:nvPr/>
          </p:nvSpPr>
          <p:spPr bwMode="auto">
            <a:xfrm>
              <a:off x="3240" y="8280"/>
              <a:ext cx="1440" cy="540"/>
            </a:xfrm>
            <a:prstGeom prst="rect">
              <a:avLst/>
            </a:prstGeom>
            <a:solidFill>
              <a:srgbClr val="99CCFF"/>
            </a:solidFill>
            <a:ln w="9525">
              <a:solidFill>
                <a:srgbClr val="000000"/>
              </a:solidFill>
              <a:miter lim="800000"/>
              <a:headEnd/>
              <a:tailEnd/>
            </a:ln>
          </p:spPr>
          <p:txBody>
            <a:bodyPr/>
            <a:lstStyle/>
            <a:p>
              <a:pPr algn="ctr" eaLnBrk="1" hangingPunct="1"/>
              <a:r>
                <a:rPr lang="en-US" sz="900"/>
                <a:t>OBAT</a:t>
              </a:r>
              <a:endParaRPr lang="en-US"/>
            </a:p>
          </p:txBody>
        </p:sp>
        <p:sp>
          <p:nvSpPr>
            <p:cNvPr id="16538" name="Oval 154"/>
            <p:cNvSpPr>
              <a:spLocks noChangeArrowheads="1"/>
            </p:cNvSpPr>
            <p:nvPr/>
          </p:nvSpPr>
          <p:spPr bwMode="auto">
            <a:xfrm>
              <a:off x="2340" y="9900"/>
              <a:ext cx="1080" cy="540"/>
            </a:xfrm>
            <a:prstGeom prst="ellipse">
              <a:avLst/>
            </a:prstGeom>
            <a:solidFill>
              <a:srgbClr val="FFFFFF"/>
            </a:solidFill>
            <a:ln w="9525">
              <a:solidFill>
                <a:srgbClr val="000000"/>
              </a:solidFill>
              <a:round/>
              <a:headEnd/>
              <a:tailEnd/>
            </a:ln>
          </p:spPr>
          <p:txBody>
            <a:bodyPr/>
            <a:lstStyle/>
            <a:p>
              <a:pPr algn="ctr" eaLnBrk="1" hangingPunct="1"/>
              <a:r>
                <a:rPr lang="en-US" sz="800"/>
                <a:t>nama</a:t>
              </a:r>
              <a:endParaRPr lang="en-US"/>
            </a:p>
          </p:txBody>
        </p:sp>
        <p:sp>
          <p:nvSpPr>
            <p:cNvPr id="16539" name="Oval 155"/>
            <p:cNvSpPr>
              <a:spLocks noChangeArrowheads="1"/>
            </p:cNvSpPr>
            <p:nvPr/>
          </p:nvSpPr>
          <p:spPr bwMode="auto">
            <a:xfrm>
              <a:off x="3240" y="9360"/>
              <a:ext cx="1080" cy="540"/>
            </a:xfrm>
            <a:prstGeom prst="ellipse">
              <a:avLst/>
            </a:prstGeom>
            <a:solidFill>
              <a:srgbClr val="FFFFFF"/>
            </a:solidFill>
            <a:ln w="9525">
              <a:solidFill>
                <a:srgbClr val="000000"/>
              </a:solidFill>
              <a:round/>
              <a:headEnd/>
              <a:tailEnd/>
            </a:ln>
          </p:spPr>
          <p:txBody>
            <a:bodyPr/>
            <a:lstStyle/>
            <a:p>
              <a:pPr algn="ctr" eaLnBrk="1" hangingPunct="1"/>
              <a:r>
                <a:rPr lang="en-US" sz="800"/>
                <a:t>tgl</a:t>
              </a:r>
              <a:endParaRPr lang="en-US"/>
            </a:p>
          </p:txBody>
        </p:sp>
        <p:sp>
          <p:nvSpPr>
            <p:cNvPr id="16540" name="Oval 156"/>
            <p:cNvSpPr>
              <a:spLocks noChangeArrowheads="1"/>
            </p:cNvSpPr>
            <p:nvPr/>
          </p:nvSpPr>
          <p:spPr bwMode="auto">
            <a:xfrm>
              <a:off x="4320" y="9900"/>
              <a:ext cx="1080" cy="540"/>
            </a:xfrm>
            <a:prstGeom prst="ellipse">
              <a:avLst/>
            </a:prstGeom>
            <a:solidFill>
              <a:srgbClr val="FFFFFF"/>
            </a:solidFill>
            <a:ln w="9525">
              <a:solidFill>
                <a:srgbClr val="000000"/>
              </a:solidFill>
              <a:round/>
              <a:headEnd/>
              <a:tailEnd/>
            </a:ln>
          </p:spPr>
          <p:txBody>
            <a:bodyPr/>
            <a:lstStyle/>
            <a:p>
              <a:pPr algn="ctr" eaLnBrk="1" hangingPunct="1"/>
              <a:r>
                <a:rPr lang="en-US" sz="800"/>
                <a:t>stok</a:t>
              </a:r>
              <a:endParaRPr lang="en-US"/>
            </a:p>
          </p:txBody>
        </p:sp>
        <p:sp>
          <p:nvSpPr>
            <p:cNvPr id="16541" name="Oval 157"/>
            <p:cNvSpPr>
              <a:spLocks noChangeArrowheads="1"/>
            </p:cNvSpPr>
            <p:nvPr/>
          </p:nvSpPr>
          <p:spPr bwMode="auto">
            <a:xfrm>
              <a:off x="4860" y="9360"/>
              <a:ext cx="1080" cy="540"/>
            </a:xfrm>
            <a:prstGeom prst="ellipse">
              <a:avLst/>
            </a:prstGeom>
            <a:solidFill>
              <a:srgbClr val="FFFFFF"/>
            </a:solidFill>
            <a:ln w="9525">
              <a:solidFill>
                <a:srgbClr val="000000"/>
              </a:solidFill>
              <a:round/>
              <a:headEnd/>
              <a:tailEnd/>
            </a:ln>
          </p:spPr>
          <p:txBody>
            <a:bodyPr/>
            <a:lstStyle/>
            <a:p>
              <a:pPr algn="ctr" eaLnBrk="1" hangingPunct="1"/>
              <a:r>
                <a:rPr lang="en-US" sz="800"/>
                <a:t>harga</a:t>
              </a:r>
              <a:endParaRPr lang="en-US"/>
            </a:p>
          </p:txBody>
        </p:sp>
        <p:sp>
          <p:nvSpPr>
            <p:cNvPr id="16542" name="Line 158"/>
            <p:cNvSpPr>
              <a:spLocks noChangeShapeType="1"/>
            </p:cNvSpPr>
            <p:nvPr/>
          </p:nvSpPr>
          <p:spPr bwMode="auto">
            <a:xfrm flipH="1">
              <a:off x="1980" y="8820"/>
              <a:ext cx="144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43" name="Line 159"/>
            <p:cNvSpPr>
              <a:spLocks noChangeShapeType="1"/>
            </p:cNvSpPr>
            <p:nvPr/>
          </p:nvSpPr>
          <p:spPr bwMode="auto">
            <a:xfrm flipH="1">
              <a:off x="2880" y="8820"/>
              <a:ext cx="720" cy="10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44" name="Line 160"/>
            <p:cNvSpPr>
              <a:spLocks noChangeShapeType="1"/>
            </p:cNvSpPr>
            <p:nvPr/>
          </p:nvSpPr>
          <p:spPr bwMode="auto">
            <a:xfrm>
              <a:off x="3780" y="8820"/>
              <a:ext cx="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45" name="Line 161"/>
            <p:cNvSpPr>
              <a:spLocks noChangeShapeType="1"/>
            </p:cNvSpPr>
            <p:nvPr/>
          </p:nvSpPr>
          <p:spPr bwMode="auto">
            <a:xfrm>
              <a:off x="4140" y="8820"/>
              <a:ext cx="540" cy="10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46" name="Line 162"/>
            <p:cNvSpPr>
              <a:spLocks noChangeShapeType="1"/>
            </p:cNvSpPr>
            <p:nvPr/>
          </p:nvSpPr>
          <p:spPr bwMode="auto">
            <a:xfrm>
              <a:off x="4500" y="8820"/>
              <a:ext cx="90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47" name="Text Box 163"/>
            <p:cNvSpPr txBox="1">
              <a:spLocks noChangeArrowheads="1"/>
            </p:cNvSpPr>
            <p:nvPr/>
          </p:nvSpPr>
          <p:spPr bwMode="auto">
            <a:xfrm>
              <a:off x="5580" y="3420"/>
              <a:ext cx="36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000"/>
                <a:t>1</a:t>
              </a:r>
              <a:endParaRPr lang="en-US"/>
            </a:p>
          </p:txBody>
        </p:sp>
        <p:sp>
          <p:nvSpPr>
            <p:cNvPr id="16548" name="Text Box 164"/>
            <p:cNvSpPr txBox="1">
              <a:spLocks noChangeArrowheads="1"/>
            </p:cNvSpPr>
            <p:nvPr/>
          </p:nvSpPr>
          <p:spPr bwMode="auto">
            <a:xfrm>
              <a:off x="7020" y="3420"/>
              <a:ext cx="36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000"/>
                <a:t>N</a:t>
              </a:r>
              <a:endParaRPr lang="en-US"/>
            </a:p>
          </p:txBody>
        </p:sp>
        <p:sp>
          <p:nvSpPr>
            <p:cNvPr id="16549" name="Text Box 165"/>
            <p:cNvSpPr txBox="1">
              <a:spLocks noChangeArrowheads="1"/>
            </p:cNvSpPr>
            <p:nvPr/>
          </p:nvSpPr>
          <p:spPr bwMode="auto">
            <a:xfrm>
              <a:off x="10080" y="3420"/>
              <a:ext cx="54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000"/>
                <a:t>M</a:t>
              </a:r>
              <a:endParaRPr lang="en-US"/>
            </a:p>
          </p:txBody>
        </p:sp>
        <p:sp>
          <p:nvSpPr>
            <p:cNvPr id="16550" name="Text Box 166"/>
            <p:cNvSpPr txBox="1">
              <a:spLocks noChangeArrowheads="1"/>
            </p:cNvSpPr>
            <p:nvPr/>
          </p:nvSpPr>
          <p:spPr bwMode="auto">
            <a:xfrm>
              <a:off x="12060" y="3420"/>
              <a:ext cx="36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000"/>
                <a:t>1</a:t>
              </a:r>
              <a:endParaRPr lang="en-US"/>
            </a:p>
          </p:txBody>
        </p:sp>
        <p:sp>
          <p:nvSpPr>
            <p:cNvPr id="16551" name="Text Box 167"/>
            <p:cNvSpPr txBox="1">
              <a:spLocks noChangeArrowheads="1"/>
            </p:cNvSpPr>
            <p:nvPr/>
          </p:nvSpPr>
          <p:spPr bwMode="auto">
            <a:xfrm>
              <a:off x="8820" y="4500"/>
              <a:ext cx="54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000"/>
                <a:t>M</a:t>
              </a:r>
              <a:endParaRPr lang="en-US"/>
            </a:p>
          </p:txBody>
        </p:sp>
        <p:sp>
          <p:nvSpPr>
            <p:cNvPr id="16552" name="Text Box 168"/>
            <p:cNvSpPr txBox="1">
              <a:spLocks noChangeArrowheads="1"/>
            </p:cNvSpPr>
            <p:nvPr/>
          </p:nvSpPr>
          <p:spPr bwMode="auto">
            <a:xfrm>
              <a:off x="8820" y="5760"/>
              <a:ext cx="36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000"/>
                <a:t>1</a:t>
              </a:r>
              <a:endParaRPr lang="en-US"/>
            </a:p>
          </p:txBody>
        </p:sp>
        <p:sp>
          <p:nvSpPr>
            <p:cNvPr id="16553" name="Text Box 169"/>
            <p:cNvSpPr txBox="1">
              <a:spLocks noChangeArrowheads="1"/>
            </p:cNvSpPr>
            <p:nvPr/>
          </p:nvSpPr>
          <p:spPr bwMode="auto">
            <a:xfrm>
              <a:off x="10080" y="6480"/>
              <a:ext cx="54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000"/>
                <a:t>M</a:t>
              </a:r>
              <a:endParaRPr lang="en-US"/>
            </a:p>
          </p:txBody>
        </p:sp>
        <p:sp>
          <p:nvSpPr>
            <p:cNvPr id="16554" name="Text Box 170"/>
            <p:cNvSpPr txBox="1">
              <a:spLocks noChangeArrowheads="1"/>
            </p:cNvSpPr>
            <p:nvPr/>
          </p:nvSpPr>
          <p:spPr bwMode="auto">
            <a:xfrm>
              <a:off x="12060" y="6480"/>
              <a:ext cx="36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000"/>
                <a:t>1</a:t>
              </a:r>
              <a:endParaRPr lang="en-US"/>
            </a:p>
          </p:txBody>
        </p:sp>
        <p:sp>
          <p:nvSpPr>
            <p:cNvPr id="16555" name="Text Box 171"/>
            <p:cNvSpPr txBox="1">
              <a:spLocks noChangeArrowheads="1"/>
            </p:cNvSpPr>
            <p:nvPr/>
          </p:nvSpPr>
          <p:spPr bwMode="auto">
            <a:xfrm>
              <a:off x="4320" y="4320"/>
              <a:ext cx="36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000"/>
                <a:t>1</a:t>
              </a:r>
              <a:endParaRPr lang="en-US"/>
            </a:p>
          </p:txBody>
        </p:sp>
        <p:sp>
          <p:nvSpPr>
            <p:cNvPr id="16556" name="Text Box 172"/>
            <p:cNvSpPr txBox="1">
              <a:spLocks noChangeArrowheads="1"/>
            </p:cNvSpPr>
            <p:nvPr/>
          </p:nvSpPr>
          <p:spPr bwMode="auto">
            <a:xfrm>
              <a:off x="4320" y="5220"/>
              <a:ext cx="54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000"/>
                <a:t>N</a:t>
              </a:r>
              <a:endParaRPr lang="en-US"/>
            </a:p>
          </p:txBody>
        </p:sp>
        <p:sp>
          <p:nvSpPr>
            <p:cNvPr id="16557" name="Text Box 173"/>
            <p:cNvSpPr txBox="1">
              <a:spLocks noChangeArrowheads="1"/>
            </p:cNvSpPr>
            <p:nvPr/>
          </p:nvSpPr>
          <p:spPr bwMode="auto">
            <a:xfrm>
              <a:off x="4140" y="6480"/>
              <a:ext cx="54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000"/>
                <a:t>M</a:t>
              </a:r>
              <a:endParaRPr lang="en-US"/>
            </a:p>
          </p:txBody>
        </p:sp>
        <p:sp>
          <p:nvSpPr>
            <p:cNvPr id="16558" name="Text Box 174"/>
            <p:cNvSpPr txBox="1">
              <a:spLocks noChangeArrowheads="1"/>
            </p:cNvSpPr>
            <p:nvPr/>
          </p:nvSpPr>
          <p:spPr bwMode="auto">
            <a:xfrm>
              <a:off x="4140" y="7740"/>
              <a:ext cx="540" cy="3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000"/>
                <a:t>N</a:t>
              </a:r>
              <a:endParaRPr lang="en-US"/>
            </a:p>
          </p:txBody>
        </p:sp>
        <p:sp>
          <p:nvSpPr>
            <p:cNvPr id="16559" name="Oval 175"/>
            <p:cNvSpPr>
              <a:spLocks noChangeArrowheads="1"/>
            </p:cNvSpPr>
            <p:nvPr/>
          </p:nvSpPr>
          <p:spPr bwMode="auto">
            <a:xfrm>
              <a:off x="5940" y="6120"/>
              <a:ext cx="1260" cy="540"/>
            </a:xfrm>
            <a:prstGeom prst="ellipse">
              <a:avLst/>
            </a:prstGeom>
            <a:solidFill>
              <a:srgbClr val="FFFFFF"/>
            </a:solidFill>
            <a:ln w="9525">
              <a:solidFill>
                <a:srgbClr val="000000"/>
              </a:solidFill>
              <a:round/>
              <a:headEnd/>
              <a:tailEnd/>
            </a:ln>
          </p:spPr>
          <p:txBody>
            <a:bodyPr/>
            <a:lstStyle/>
            <a:p>
              <a:pPr algn="ctr" eaLnBrk="1" hangingPunct="1"/>
              <a:r>
                <a:rPr lang="en-US" sz="800"/>
                <a:t>jml_trans</a:t>
              </a:r>
              <a:endParaRPr lang="en-US"/>
            </a:p>
          </p:txBody>
        </p:sp>
        <p:sp>
          <p:nvSpPr>
            <p:cNvPr id="16560" name="Oval 176"/>
            <p:cNvSpPr>
              <a:spLocks noChangeArrowheads="1"/>
            </p:cNvSpPr>
            <p:nvPr/>
          </p:nvSpPr>
          <p:spPr bwMode="auto">
            <a:xfrm>
              <a:off x="5220" y="6660"/>
              <a:ext cx="1440" cy="540"/>
            </a:xfrm>
            <a:prstGeom prst="ellipse">
              <a:avLst/>
            </a:prstGeom>
            <a:solidFill>
              <a:srgbClr val="FFFFFF"/>
            </a:solidFill>
            <a:ln w="9525">
              <a:solidFill>
                <a:srgbClr val="000000"/>
              </a:solidFill>
              <a:round/>
              <a:headEnd/>
              <a:tailEnd/>
            </a:ln>
          </p:spPr>
          <p:txBody>
            <a:bodyPr/>
            <a:lstStyle/>
            <a:p>
              <a:pPr algn="ctr" eaLnBrk="1" hangingPunct="1"/>
              <a:r>
                <a:rPr lang="en-US" sz="800"/>
                <a:t>totall_trans</a:t>
              </a:r>
              <a:endParaRPr lang="en-US"/>
            </a:p>
          </p:txBody>
        </p:sp>
        <p:sp>
          <p:nvSpPr>
            <p:cNvPr id="16561" name="Line 177"/>
            <p:cNvSpPr>
              <a:spLocks noChangeShapeType="1"/>
            </p:cNvSpPr>
            <p:nvPr/>
          </p:nvSpPr>
          <p:spPr bwMode="auto">
            <a:xfrm>
              <a:off x="4680" y="6120"/>
              <a:ext cx="126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62" name="Line 178"/>
            <p:cNvSpPr>
              <a:spLocks noChangeShapeType="1"/>
            </p:cNvSpPr>
            <p:nvPr/>
          </p:nvSpPr>
          <p:spPr bwMode="auto">
            <a:xfrm>
              <a:off x="4680" y="6300"/>
              <a:ext cx="90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grpSp>
    </p:spTree>
    <p:extLst>
      <p:ext uri="{BB962C8B-B14F-4D97-AF65-F5344CB8AC3E}">
        <p14:creationId xmlns:p14="http://schemas.microsoft.com/office/powerpoint/2010/main" val="603720901"/>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RDBMS</a:t>
            </a:r>
            <a:r>
              <a:rPr lang="id-ID" dirty="0">
                <a:solidFill>
                  <a:prstClr val="black"/>
                </a:solidFill>
              </a:rPr>
              <a:t/>
            </a:r>
            <a:br>
              <a:rPr lang="id-ID" dirty="0">
                <a:solidFill>
                  <a:prstClr val="black"/>
                </a:solidFill>
              </a:rPr>
            </a:br>
            <a:r>
              <a:rPr lang="id-ID" sz="3200" b="1" dirty="0" smtClean="0">
                <a:solidFill>
                  <a:srgbClr val="0070C0"/>
                </a:solidFill>
              </a:rPr>
              <a:t>a) </a:t>
            </a:r>
            <a:r>
              <a:rPr lang="id-ID" sz="3200" b="1" dirty="0">
                <a:solidFill>
                  <a:srgbClr val="0070C0"/>
                </a:solidFill>
              </a:rPr>
              <a:t>ERD</a:t>
            </a:r>
            <a:r>
              <a:rPr lang="en-US" sz="3200" b="1" dirty="0">
                <a:solidFill>
                  <a:srgbClr val="0070C0"/>
                </a:solidFill>
              </a:rPr>
              <a:t> – </a:t>
            </a:r>
            <a:r>
              <a:rPr lang="en-US" sz="3200" b="1" dirty="0">
                <a:solidFill>
                  <a:srgbClr val="FF0000"/>
                </a:solidFill>
              </a:rPr>
              <a:t>Alur </a:t>
            </a:r>
            <a:r>
              <a:rPr lang="en-US" sz="3200" b="1" dirty="0" err="1">
                <a:solidFill>
                  <a:srgbClr val="FF0000"/>
                </a:solidFill>
              </a:rPr>
              <a:t>menentukan</a:t>
            </a:r>
            <a:r>
              <a:rPr lang="en-US" sz="3200" b="1" dirty="0">
                <a:solidFill>
                  <a:srgbClr val="FF0000"/>
                </a:solidFill>
              </a:rPr>
              <a:t> </a:t>
            </a:r>
            <a:r>
              <a:rPr lang="en-US" sz="3200" b="1" dirty="0" err="1">
                <a:solidFill>
                  <a:srgbClr val="FF0000"/>
                </a:solidFill>
              </a:rPr>
              <a:t>relasi</a:t>
            </a:r>
            <a:r>
              <a:rPr lang="en-US" sz="3200" b="1" dirty="0">
                <a:solidFill>
                  <a:srgbClr val="FF0000"/>
                </a:solidFill>
              </a:rPr>
              <a:t> </a:t>
            </a:r>
            <a:r>
              <a:rPr lang="en-US" sz="3200" b="1" dirty="0" err="1">
                <a:solidFill>
                  <a:srgbClr val="FF0000"/>
                </a:solidFill>
              </a:rPr>
              <a:t>tabel</a:t>
            </a:r>
            <a:endParaRPr lang="id-ID" sz="3200" b="1" dirty="0">
              <a:solidFill>
                <a:srgbClr val="FF0000"/>
              </a:solidFill>
            </a:endParaRPr>
          </a:p>
        </p:txBody>
      </p:sp>
      <p:sp>
        <p:nvSpPr>
          <p:cNvPr id="5" name="Content Placeholder 4"/>
          <p:cNvSpPr>
            <a:spLocks noGrp="1"/>
          </p:cNvSpPr>
          <p:nvPr>
            <p:ph idx="1"/>
          </p:nvPr>
        </p:nvSpPr>
        <p:spPr/>
        <p:txBody>
          <a:bodyPr>
            <a:normAutofit/>
          </a:bodyPr>
          <a:lstStyle/>
          <a:p>
            <a:pPr algn="just"/>
            <a:r>
              <a:rPr lang="en-US" sz="3600" dirty="0"/>
              <a:t>Alur </a:t>
            </a:r>
            <a:r>
              <a:rPr lang="en-US" sz="3600" dirty="0" err="1"/>
              <a:t>menentukan</a:t>
            </a:r>
            <a:r>
              <a:rPr lang="en-US" sz="3600" dirty="0"/>
              <a:t> </a:t>
            </a:r>
            <a:r>
              <a:rPr lang="en-US" sz="3600" dirty="0" err="1"/>
              <a:t>Relasi</a:t>
            </a:r>
            <a:r>
              <a:rPr lang="en-US" sz="3600" dirty="0"/>
              <a:t> table:</a:t>
            </a:r>
          </a:p>
          <a:p>
            <a:pPr marL="914377" lvl="1" indent="-457200" algn="just">
              <a:buFont typeface="+mj-lt"/>
              <a:buAutoNum type="arabicPeriod"/>
            </a:pPr>
            <a:r>
              <a:rPr lang="en-US" sz="3200" dirty="0" err="1"/>
              <a:t>Pahami</a:t>
            </a:r>
            <a:r>
              <a:rPr lang="en-US" sz="3200" dirty="0"/>
              <a:t> system yang </a:t>
            </a:r>
            <a:r>
              <a:rPr lang="en-US" sz="3200" dirty="0" err="1"/>
              <a:t>akan</a:t>
            </a:r>
            <a:r>
              <a:rPr lang="en-US" sz="3200" dirty="0"/>
              <a:t> </a:t>
            </a:r>
            <a:r>
              <a:rPr lang="en-US" sz="3200" dirty="0" err="1"/>
              <a:t>dibuat</a:t>
            </a:r>
            <a:r>
              <a:rPr lang="en-US" sz="3200" dirty="0"/>
              <a:t>.</a:t>
            </a:r>
          </a:p>
          <a:p>
            <a:pPr marL="914377" lvl="1" indent="-457200" algn="just">
              <a:buFont typeface="+mj-lt"/>
              <a:buAutoNum type="arabicPeriod"/>
            </a:pPr>
            <a:r>
              <a:rPr lang="en-US" sz="3200" dirty="0" err="1"/>
              <a:t>Berdasar</a:t>
            </a:r>
            <a:r>
              <a:rPr lang="en-US" sz="3200" dirty="0"/>
              <a:t> point 1, </a:t>
            </a:r>
            <a:r>
              <a:rPr lang="en-US" sz="3200" dirty="0" err="1"/>
              <a:t>ekstrak</a:t>
            </a:r>
            <a:r>
              <a:rPr lang="en-US" sz="3200" dirty="0"/>
              <a:t> </a:t>
            </a:r>
            <a:r>
              <a:rPr lang="en-US" sz="3200" dirty="0" err="1"/>
              <a:t>satu</a:t>
            </a:r>
            <a:r>
              <a:rPr lang="en-US" sz="3200" dirty="0"/>
              <a:t> per </a:t>
            </a:r>
            <a:r>
              <a:rPr lang="en-US" sz="3200" dirty="0" err="1"/>
              <a:t>satu</a:t>
            </a:r>
            <a:r>
              <a:rPr lang="en-US" sz="3200" dirty="0"/>
              <a:t> </a:t>
            </a:r>
            <a:r>
              <a:rPr lang="en-US" sz="3200" dirty="0" err="1"/>
              <a:t>tabelnya</a:t>
            </a:r>
            <a:r>
              <a:rPr lang="en-US" sz="3200" dirty="0"/>
              <a:t>.</a:t>
            </a:r>
          </a:p>
          <a:p>
            <a:pPr marL="914377" lvl="1" indent="-457200" algn="just">
              <a:buFont typeface="+mj-lt"/>
              <a:buAutoNum type="arabicPeriod"/>
            </a:pPr>
            <a:r>
              <a:rPr lang="en-US" sz="3200" dirty="0" err="1"/>
              <a:t>Relasikan</a:t>
            </a:r>
            <a:r>
              <a:rPr lang="en-US" sz="3200" dirty="0"/>
              <a:t> </a:t>
            </a:r>
            <a:r>
              <a:rPr lang="en-US" sz="3200" dirty="0" err="1"/>
              <a:t>tabel-tabel</a:t>
            </a:r>
            <a:r>
              <a:rPr lang="en-US" sz="3200" dirty="0"/>
              <a:t> </a:t>
            </a:r>
            <a:r>
              <a:rPr lang="en-US" sz="3200" dirty="0" err="1"/>
              <a:t>dengan</a:t>
            </a:r>
            <a:r>
              <a:rPr lang="en-US" sz="3200" dirty="0"/>
              <a:t> </a:t>
            </a:r>
            <a:r>
              <a:rPr lang="en-US" sz="3200" dirty="0" err="1"/>
              <a:t>terlebih</a:t>
            </a:r>
            <a:r>
              <a:rPr lang="en-US" sz="3200" dirty="0"/>
              <a:t> </a:t>
            </a:r>
            <a:r>
              <a:rPr lang="en-US" sz="3200" dirty="0" err="1"/>
              <a:t>dahulu</a:t>
            </a:r>
            <a:r>
              <a:rPr lang="en-US" sz="3200" dirty="0"/>
              <a:t> </a:t>
            </a:r>
            <a:r>
              <a:rPr lang="en-US" sz="3200" dirty="0" err="1"/>
              <a:t>menentukan</a:t>
            </a:r>
            <a:r>
              <a:rPr lang="en-US" sz="3200" dirty="0"/>
              <a:t> </a:t>
            </a:r>
            <a:r>
              <a:rPr lang="en-US" sz="3200" dirty="0" err="1"/>
              <a:t>hubungan</a:t>
            </a:r>
            <a:r>
              <a:rPr lang="en-US" sz="3200" dirty="0"/>
              <a:t> </a:t>
            </a:r>
            <a:r>
              <a:rPr lang="en-US" sz="3200" dirty="0" err="1"/>
              <a:t>antar</a:t>
            </a:r>
            <a:r>
              <a:rPr lang="en-US" sz="3200" dirty="0"/>
              <a:t> </a:t>
            </a:r>
            <a:r>
              <a:rPr lang="en-US" sz="3200" dirty="0" err="1"/>
              <a:t>tabelnya</a:t>
            </a:r>
            <a:r>
              <a:rPr lang="en-US" sz="3200" dirty="0"/>
              <a:t>.</a:t>
            </a:r>
          </a:p>
          <a:p>
            <a:pPr algn="just"/>
            <a:endParaRPr lang="id-ID" sz="3600" dirty="0"/>
          </a:p>
        </p:txBody>
      </p:sp>
    </p:spTree>
    <p:extLst>
      <p:ext uri="{BB962C8B-B14F-4D97-AF65-F5344CB8AC3E}">
        <p14:creationId xmlns:p14="http://schemas.microsoft.com/office/powerpoint/2010/main" val="10335753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Data Vs Informasi</a:t>
            </a:r>
            <a:endParaRPr lang="id-ID" dirty="0"/>
          </a:p>
        </p:txBody>
      </p:sp>
      <p:sp>
        <p:nvSpPr>
          <p:cNvPr id="3" name="Content Placeholder 2"/>
          <p:cNvSpPr>
            <a:spLocks noGrp="1"/>
          </p:cNvSpPr>
          <p:nvPr>
            <p:ph idx="1"/>
          </p:nvPr>
        </p:nvSpPr>
        <p:spPr/>
        <p:txBody>
          <a:bodyPr/>
          <a:lstStyle/>
          <a:p>
            <a:endParaRPr lang="id-ID" dirty="0"/>
          </a:p>
        </p:txBody>
      </p:sp>
      <p:pic>
        <p:nvPicPr>
          <p:cNvPr id="5" name="Picture 4"/>
          <p:cNvPicPr>
            <a:picLocks noChangeAspect="1"/>
          </p:cNvPicPr>
          <p:nvPr/>
        </p:nvPicPr>
        <p:blipFill rotWithShape="1">
          <a:blip r:embed="rId2"/>
          <a:srcRect l="3799" t="7266" r="1510" b="5263"/>
          <a:stretch/>
        </p:blipFill>
        <p:spPr>
          <a:xfrm>
            <a:off x="476251" y="1658983"/>
            <a:ext cx="6435537" cy="1906826"/>
          </a:xfrm>
          <a:prstGeom prst="rect">
            <a:avLst/>
          </a:prstGeom>
        </p:spPr>
      </p:pic>
      <p:pic>
        <p:nvPicPr>
          <p:cNvPr id="6" name="Picture 5"/>
          <p:cNvPicPr>
            <a:picLocks noChangeAspect="1"/>
          </p:cNvPicPr>
          <p:nvPr/>
        </p:nvPicPr>
        <p:blipFill>
          <a:blip r:embed="rId3"/>
          <a:stretch>
            <a:fillRect/>
          </a:stretch>
        </p:blipFill>
        <p:spPr>
          <a:xfrm>
            <a:off x="2466415" y="3782285"/>
            <a:ext cx="6446581" cy="2040703"/>
          </a:xfrm>
          <a:prstGeom prst="rect">
            <a:avLst/>
          </a:prstGeom>
        </p:spPr>
      </p:pic>
      <p:sp>
        <p:nvSpPr>
          <p:cNvPr id="4" name="TextBox 3"/>
          <p:cNvSpPr txBox="1"/>
          <p:nvPr/>
        </p:nvSpPr>
        <p:spPr>
          <a:xfrm>
            <a:off x="476251" y="5986155"/>
            <a:ext cx="6085914" cy="461665"/>
          </a:xfrm>
          <a:prstGeom prst="rect">
            <a:avLst/>
          </a:prstGeom>
          <a:noFill/>
        </p:spPr>
        <p:txBody>
          <a:bodyPr wrap="square" rtlCol="0">
            <a:spAutoFit/>
          </a:bodyPr>
          <a:lstStyle/>
          <a:p>
            <a:r>
              <a:rPr lang="fi-FI" sz="2400" dirty="0"/>
              <a:t>Sekumpulan </a:t>
            </a:r>
            <a:r>
              <a:rPr lang="fi-FI" sz="2400" b="1" dirty="0"/>
              <a:t>tulisan</a:t>
            </a:r>
            <a:r>
              <a:rPr lang="fi-FI" sz="2400" dirty="0"/>
              <a:t> ini </a:t>
            </a:r>
            <a:r>
              <a:rPr lang="fi-FI" sz="2400" b="1" dirty="0">
                <a:solidFill>
                  <a:srgbClr val="FF0000"/>
                </a:solidFill>
              </a:rPr>
              <a:t>data</a:t>
            </a:r>
            <a:r>
              <a:rPr lang="fi-FI" sz="2400" dirty="0"/>
              <a:t> atau </a:t>
            </a:r>
            <a:r>
              <a:rPr lang="fi-FI" sz="2400" b="1" dirty="0">
                <a:solidFill>
                  <a:srgbClr val="FF0000"/>
                </a:solidFill>
              </a:rPr>
              <a:t>informasi</a:t>
            </a:r>
            <a:r>
              <a:rPr lang="fi-FI" sz="2400" dirty="0"/>
              <a:t>?</a:t>
            </a:r>
            <a:endParaRPr lang="id-ID" sz="2400" dirty="0"/>
          </a:p>
        </p:txBody>
      </p:sp>
    </p:spTree>
    <p:extLst>
      <p:ext uri="{BB962C8B-B14F-4D97-AF65-F5344CB8AC3E}">
        <p14:creationId xmlns:p14="http://schemas.microsoft.com/office/powerpoint/2010/main" val="51913454"/>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RDBMS</a:t>
            </a:r>
            <a:r>
              <a:rPr lang="id-ID" dirty="0">
                <a:solidFill>
                  <a:prstClr val="black"/>
                </a:solidFill>
              </a:rPr>
              <a:t/>
            </a:r>
            <a:br>
              <a:rPr lang="id-ID" dirty="0">
                <a:solidFill>
                  <a:prstClr val="black"/>
                </a:solidFill>
              </a:rPr>
            </a:br>
            <a:r>
              <a:rPr lang="id-ID" sz="3200" b="1" dirty="0" smtClean="0">
                <a:solidFill>
                  <a:srgbClr val="0070C0"/>
                </a:solidFill>
              </a:rPr>
              <a:t>a) </a:t>
            </a:r>
            <a:r>
              <a:rPr lang="id-ID" sz="3200" b="1" dirty="0">
                <a:solidFill>
                  <a:srgbClr val="0070C0"/>
                </a:solidFill>
              </a:rPr>
              <a:t>ERD – </a:t>
            </a:r>
            <a:r>
              <a:rPr lang="id-ID" sz="3200" b="1" dirty="0">
                <a:solidFill>
                  <a:srgbClr val="FF0000"/>
                </a:solidFill>
              </a:rPr>
              <a:t>Studi Kasus 1</a:t>
            </a:r>
          </a:p>
        </p:txBody>
      </p:sp>
      <p:sp>
        <p:nvSpPr>
          <p:cNvPr id="4" name="Content Placeholder 2"/>
          <p:cNvSpPr>
            <a:spLocks noGrp="1"/>
          </p:cNvSpPr>
          <p:nvPr>
            <p:ph idx="1"/>
          </p:nvPr>
        </p:nvSpPr>
        <p:spPr>
          <a:xfrm>
            <a:off x="476251" y="1658982"/>
            <a:ext cx="8319406" cy="4637315"/>
          </a:xfrm>
        </p:spPr>
        <p:txBody>
          <a:bodyPr/>
          <a:lstStyle/>
          <a:p>
            <a:pPr marL="0" indent="0">
              <a:buNone/>
            </a:pPr>
            <a:r>
              <a:rPr lang="en-US" dirty="0" err="1"/>
              <a:t>Sebuah</a:t>
            </a:r>
            <a:r>
              <a:rPr lang="en-US" dirty="0"/>
              <a:t> </a:t>
            </a:r>
            <a:r>
              <a:rPr lang="en-US" dirty="0" err="1"/>
              <a:t>sekolah</a:t>
            </a:r>
            <a:r>
              <a:rPr lang="en-US" dirty="0"/>
              <a:t> </a:t>
            </a:r>
            <a:r>
              <a:rPr lang="en-US" dirty="0" err="1"/>
              <a:t>dengan</a:t>
            </a:r>
            <a:r>
              <a:rPr lang="en-US" dirty="0"/>
              <a:t> </a:t>
            </a:r>
            <a:r>
              <a:rPr lang="en-US" dirty="0" err="1"/>
              <a:t>ketentuan</a:t>
            </a:r>
            <a:r>
              <a:rPr lang="en-US" dirty="0"/>
              <a:t>:</a:t>
            </a:r>
          </a:p>
          <a:p>
            <a:pPr marL="620713" lvl="1" indent="-457200" defTabSz="690563">
              <a:buFont typeface="+mj-lt"/>
              <a:buAutoNum type="arabicPeriod"/>
            </a:pPr>
            <a:r>
              <a:rPr lang="en-US" sz="2800" dirty="0" err="1"/>
              <a:t>Setiap</a:t>
            </a:r>
            <a:r>
              <a:rPr lang="en-US" sz="2800" dirty="0"/>
              <a:t> </a:t>
            </a:r>
            <a:r>
              <a:rPr lang="en-US" sz="2800" dirty="0" err="1"/>
              <a:t>siswa</a:t>
            </a:r>
            <a:r>
              <a:rPr lang="en-US" sz="2800" dirty="0"/>
              <a:t> </a:t>
            </a:r>
            <a:r>
              <a:rPr lang="en-US" sz="2800" dirty="0" err="1"/>
              <a:t>akan</a:t>
            </a:r>
            <a:r>
              <a:rPr lang="en-US" sz="2800" dirty="0"/>
              <a:t> </a:t>
            </a:r>
            <a:r>
              <a:rPr lang="en-US" sz="2800" dirty="0" err="1"/>
              <a:t>masuk</a:t>
            </a:r>
            <a:r>
              <a:rPr lang="en-US" sz="2800" dirty="0"/>
              <a:t> </a:t>
            </a:r>
            <a:r>
              <a:rPr lang="en-US" sz="2800" dirty="0" err="1"/>
              <a:t>dalam</a:t>
            </a:r>
            <a:r>
              <a:rPr lang="en-US" sz="2800" dirty="0"/>
              <a:t> </a:t>
            </a:r>
            <a:r>
              <a:rPr lang="en-US" sz="2800" dirty="0" err="1"/>
              <a:t>sebuah</a:t>
            </a:r>
            <a:r>
              <a:rPr lang="en-US" sz="2800" dirty="0"/>
              <a:t> </a:t>
            </a:r>
            <a:r>
              <a:rPr lang="en-US" sz="2800" dirty="0" err="1"/>
              <a:t>kelas</a:t>
            </a:r>
            <a:r>
              <a:rPr lang="en-US" sz="2800" dirty="0"/>
              <a:t> </a:t>
            </a:r>
            <a:r>
              <a:rPr lang="en-US" sz="2800" dirty="0" err="1"/>
              <a:t>berjenjang</a:t>
            </a:r>
            <a:r>
              <a:rPr lang="en-US" sz="2800" dirty="0"/>
              <a:t>.</a:t>
            </a:r>
          </a:p>
          <a:p>
            <a:pPr marL="620713" lvl="1" indent="-457200" defTabSz="690563">
              <a:buFont typeface="+mj-lt"/>
              <a:buAutoNum type="arabicPeriod"/>
            </a:pPr>
            <a:r>
              <a:rPr lang="en-US" sz="2800" dirty="0" err="1"/>
              <a:t>Setiap</a:t>
            </a:r>
            <a:r>
              <a:rPr lang="en-US" sz="2800" dirty="0"/>
              <a:t> </a:t>
            </a:r>
            <a:r>
              <a:rPr lang="en-US" sz="2800" dirty="0" err="1"/>
              <a:t>kelas</a:t>
            </a:r>
            <a:r>
              <a:rPr lang="en-US" sz="2800" dirty="0"/>
              <a:t> </a:t>
            </a:r>
            <a:r>
              <a:rPr lang="en-US" sz="2800" dirty="0" err="1"/>
              <a:t>akan</a:t>
            </a:r>
            <a:r>
              <a:rPr lang="en-US" sz="2800" dirty="0"/>
              <a:t> </a:t>
            </a:r>
            <a:r>
              <a:rPr lang="en-US" sz="2800" dirty="0" err="1"/>
              <a:t>memiliki</a:t>
            </a:r>
            <a:r>
              <a:rPr lang="en-US" sz="2800" dirty="0"/>
              <a:t> </a:t>
            </a:r>
            <a:r>
              <a:rPr lang="en-US" sz="2800" dirty="0" err="1"/>
              <a:t>pelajaran</a:t>
            </a:r>
            <a:r>
              <a:rPr lang="en-US" sz="2800" dirty="0"/>
              <a:t> yang </a:t>
            </a:r>
            <a:r>
              <a:rPr lang="en-US" sz="2800" dirty="0" err="1"/>
              <a:t>telah</a:t>
            </a:r>
            <a:r>
              <a:rPr lang="en-US" sz="2800" dirty="0"/>
              <a:t> </a:t>
            </a:r>
            <a:r>
              <a:rPr lang="en-US" sz="2800" dirty="0" err="1"/>
              <a:t>ditetapkan</a:t>
            </a:r>
            <a:r>
              <a:rPr lang="en-US" sz="2800" dirty="0"/>
              <a:t>.</a:t>
            </a:r>
          </a:p>
          <a:p>
            <a:pPr marL="620713" lvl="1" indent="-457200" defTabSz="690563">
              <a:buFont typeface="+mj-lt"/>
              <a:buAutoNum type="arabicPeriod"/>
            </a:pPr>
            <a:r>
              <a:rPr lang="en-US" sz="2800" dirty="0" err="1"/>
              <a:t>Setiap</a:t>
            </a:r>
            <a:r>
              <a:rPr lang="en-US" sz="2800" dirty="0"/>
              <a:t> </a:t>
            </a:r>
            <a:r>
              <a:rPr lang="en-US" sz="2800" dirty="0" err="1"/>
              <a:t>pelajaran</a:t>
            </a:r>
            <a:r>
              <a:rPr lang="en-US" sz="2800" dirty="0"/>
              <a:t> </a:t>
            </a:r>
            <a:r>
              <a:rPr lang="en-US" sz="2800" dirty="0" err="1"/>
              <a:t>diajar</a:t>
            </a:r>
            <a:r>
              <a:rPr lang="en-US" sz="2800" dirty="0"/>
              <a:t> </a:t>
            </a:r>
            <a:r>
              <a:rPr lang="en-US" sz="2800" dirty="0" err="1"/>
              <a:t>oleh</a:t>
            </a:r>
            <a:r>
              <a:rPr lang="en-US" sz="2800" dirty="0"/>
              <a:t> </a:t>
            </a:r>
            <a:r>
              <a:rPr lang="en-US" sz="2800" dirty="0" err="1"/>
              <a:t>seorang</a:t>
            </a:r>
            <a:r>
              <a:rPr lang="en-US" sz="2800" dirty="0"/>
              <a:t> guru.</a:t>
            </a:r>
          </a:p>
        </p:txBody>
      </p:sp>
    </p:spTree>
    <p:extLst>
      <p:ext uri="{BB962C8B-B14F-4D97-AF65-F5344CB8AC3E}">
        <p14:creationId xmlns:p14="http://schemas.microsoft.com/office/powerpoint/2010/main" val="335236980"/>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RDBMS</a:t>
            </a:r>
            <a:r>
              <a:rPr lang="id-ID" dirty="0">
                <a:solidFill>
                  <a:prstClr val="black"/>
                </a:solidFill>
              </a:rPr>
              <a:t/>
            </a:r>
            <a:br>
              <a:rPr lang="id-ID" dirty="0">
                <a:solidFill>
                  <a:prstClr val="black"/>
                </a:solidFill>
              </a:rPr>
            </a:br>
            <a:r>
              <a:rPr lang="id-ID" sz="3200" b="1" dirty="0" smtClean="0">
                <a:solidFill>
                  <a:srgbClr val="0070C0"/>
                </a:solidFill>
              </a:rPr>
              <a:t>a) </a:t>
            </a:r>
            <a:r>
              <a:rPr lang="id-ID" sz="3200" b="1" dirty="0">
                <a:solidFill>
                  <a:srgbClr val="0070C0"/>
                </a:solidFill>
              </a:rPr>
              <a:t>ERD – </a:t>
            </a:r>
            <a:r>
              <a:rPr lang="id-ID" sz="3200" b="1" dirty="0">
                <a:solidFill>
                  <a:srgbClr val="FF0000"/>
                </a:solidFill>
              </a:rPr>
              <a:t>Studi Kasus 1 (proses 1)</a:t>
            </a:r>
          </a:p>
        </p:txBody>
      </p:sp>
      <p:sp>
        <p:nvSpPr>
          <p:cNvPr id="5" name="Content Placeholder 2"/>
          <p:cNvSpPr>
            <a:spLocks noGrp="1"/>
          </p:cNvSpPr>
          <p:nvPr>
            <p:ph idx="1"/>
          </p:nvPr>
        </p:nvSpPr>
        <p:spPr>
          <a:xfrm>
            <a:off x="476251" y="1658982"/>
            <a:ext cx="8319406" cy="4637315"/>
          </a:xfrm>
        </p:spPr>
        <p:txBody>
          <a:bodyPr/>
          <a:lstStyle/>
          <a:p>
            <a:pPr marL="0" indent="0">
              <a:buNone/>
            </a:pPr>
            <a:r>
              <a:rPr lang="en-US" dirty="0" err="1"/>
              <a:t>Sebuah</a:t>
            </a:r>
            <a:r>
              <a:rPr lang="en-US" dirty="0"/>
              <a:t> </a:t>
            </a:r>
            <a:r>
              <a:rPr lang="en-US" dirty="0" err="1"/>
              <a:t>sekolah</a:t>
            </a:r>
            <a:r>
              <a:rPr lang="en-US" dirty="0"/>
              <a:t> </a:t>
            </a:r>
            <a:r>
              <a:rPr lang="en-US" dirty="0" err="1"/>
              <a:t>dengan</a:t>
            </a:r>
            <a:r>
              <a:rPr lang="en-US" dirty="0"/>
              <a:t> </a:t>
            </a:r>
            <a:r>
              <a:rPr lang="en-US" dirty="0" err="1"/>
              <a:t>ketentuan</a:t>
            </a:r>
            <a:r>
              <a:rPr lang="en-US" dirty="0"/>
              <a:t>:</a:t>
            </a:r>
          </a:p>
          <a:p>
            <a:pPr marL="620713" lvl="1" indent="-457200" defTabSz="690563">
              <a:buFont typeface="+mj-lt"/>
              <a:buAutoNum type="arabicPeriod"/>
            </a:pPr>
            <a:r>
              <a:rPr lang="en-US" dirty="0" err="1">
                <a:solidFill>
                  <a:srgbClr val="0070C0"/>
                </a:solidFill>
              </a:rPr>
              <a:t>Setiap</a:t>
            </a:r>
            <a:r>
              <a:rPr lang="en-US" dirty="0">
                <a:solidFill>
                  <a:srgbClr val="0070C0"/>
                </a:solidFill>
              </a:rPr>
              <a:t> </a:t>
            </a:r>
            <a:r>
              <a:rPr lang="en-US" dirty="0" err="1">
                <a:solidFill>
                  <a:srgbClr val="0070C0"/>
                </a:solidFill>
              </a:rPr>
              <a:t>siswa</a:t>
            </a:r>
            <a:r>
              <a:rPr lang="en-US" dirty="0">
                <a:solidFill>
                  <a:srgbClr val="0070C0"/>
                </a:solidFill>
              </a:rPr>
              <a:t> </a:t>
            </a:r>
            <a:r>
              <a:rPr lang="en-US" dirty="0" err="1">
                <a:solidFill>
                  <a:srgbClr val="0070C0"/>
                </a:solidFill>
              </a:rPr>
              <a:t>akan</a:t>
            </a:r>
            <a:r>
              <a:rPr lang="en-US" dirty="0">
                <a:solidFill>
                  <a:srgbClr val="0070C0"/>
                </a:solidFill>
              </a:rPr>
              <a:t> </a:t>
            </a:r>
            <a:r>
              <a:rPr lang="en-US" dirty="0" err="1">
                <a:solidFill>
                  <a:srgbClr val="0070C0"/>
                </a:solidFill>
              </a:rPr>
              <a:t>masuk</a:t>
            </a:r>
            <a:r>
              <a:rPr lang="en-US" dirty="0">
                <a:solidFill>
                  <a:srgbClr val="0070C0"/>
                </a:solidFill>
              </a:rPr>
              <a:t> </a:t>
            </a:r>
            <a:r>
              <a:rPr lang="en-US" dirty="0" err="1">
                <a:solidFill>
                  <a:srgbClr val="0070C0"/>
                </a:solidFill>
              </a:rPr>
              <a:t>dalam</a:t>
            </a:r>
            <a:r>
              <a:rPr lang="en-US" dirty="0">
                <a:solidFill>
                  <a:srgbClr val="0070C0"/>
                </a:solidFill>
              </a:rPr>
              <a:t> </a:t>
            </a:r>
            <a:r>
              <a:rPr lang="en-US" dirty="0" err="1">
                <a:solidFill>
                  <a:srgbClr val="0070C0"/>
                </a:solidFill>
              </a:rPr>
              <a:t>sebuah</a:t>
            </a:r>
            <a:r>
              <a:rPr lang="en-US" dirty="0">
                <a:solidFill>
                  <a:srgbClr val="0070C0"/>
                </a:solidFill>
              </a:rPr>
              <a:t> </a:t>
            </a:r>
            <a:r>
              <a:rPr lang="en-US" dirty="0" err="1">
                <a:solidFill>
                  <a:srgbClr val="0070C0"/>
                </a:solidFill>
              </a:rPr>
              <a:t>kelas</a:t>
            </a:r>
            <a:r>
              <a:rPr lang="en-US" dirty="0">
                <a:solidFill>
                  <a:srgbClr val="0070C0"/>
                </a:solidFill>
              </a:rPr>
              <a:t> </a:t>
            </a:r>
            <a:r>
              <a:rPr lang="en-US" dirty="0" err="1">
                <a:solidFill>
                  <a:srgbClr val="0070C0"/>
                </a:solidFill>
              </a:rPr>
              <a:t>berjenjang</a:t>
            </a:r>
            <a:r>
              <a:rPr lang="en-US" dirty="0">
                <a:solidFill>
                  <a:srgbClr val="0070C0"/>
                </a:solidFill>
              </a:rPr>
              <a:t>.</a:t>
            </a:r>
          </a:p>
        </p:txBody>
      </p:sp>
      <p:pic>
        <p:nvPicPr>
          <p:cNvPr id="6" name="Content Placeholder 3"/>
          <p:cNvPicPr>
            <a:picLocks noChangeAspect="1"/>
          </p:cNvPicPr>
          <p:nvPr/>
        </p:nvPicPr>
        <p:blipFill>
          <a:blip r:embed="rId2"/>
          <a:stretch>
            <a:fillRect/>
          </a:stretch>
        </p:blipFill>
        <p:spPr>
          <a:xfrm>
            <a:off x="1201117" y="2915478"/>
            <a:ext cx="6869674" cy="25745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93814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RDBMS</a:t>
            </a:r>
            <a:r>
              <a:rPr lang="id-ID" dirty="0">
                <a:solidFill>
                  <a:prstClr val="black"/>
                </a:solidFill>
              </a:rPr>
              <a:t/>
            </a:r>
            <a:br>
              <a:rPr lang="id-ID" dirty="0">
                <a:solidFill>
                  <a:prstClr val="black"/>
                </a:solidFill>
              </a:rPr>
            </a:br>
            <a:r>
              <a:rPr lang="id-ID" sz="3200" b="1" dirty="0" smtClean="0">
                <a:solidFill>
                  <a:srgbClr val="0070C0"/>
                </a:solidFill>
              </a:rPr>
              <a:t>a) </a:t>
            </a:r>
            <a:r>
              <a:rPr lang="id-ID" sz="3200" b="1" dirty="0">
                <a:solidFill>
                  <a:srgbClr val="0070C0"/>
                </a:solidFill>
              </a:rPr>
              <a:t>ERD – </a:t>
            </a:r>
            <a:r>
              <a:rPr lang="id-ID" sz="3200" b="1" dirty="0">
                <a:solidFill>
                  <a:srgbClr val="FF0000"/>
                </a:solidFill>
              </a:rPr>
              <a:t>Studi Kasus 1 (proses 2)</a:t>
            </a:r>
          </a:p>
        </p:txBody>
      </p:sp>
      <p:sp>
        <p:nvSpPr>
          <p:cNvPr id="7" name="Content Placeholder 2"/>
          <p:cNvSpPr>
            <a:spLocks noGrp="1"/>
          </p:cNvSpPr>
          <p:nvPr>
            <p:ph idx="1"/>
          </p:nvPr>
        </p:nvSpPr>
        <p:spPr>
          <a:xfrm>
            <a:off x="476251" y="1658982"/>
            <a:ext cx="8319406" cy="4637315"/>
          </a:xfrm>
        </p:spPr>
        <p:txBody>
          <a:bodyPr/>
          <a:lstStyle/>
          <a:p>
            <a:pPr marL="0" indent="0">
              <a:buNone/>
            </a:pPr>
            <a:r>
              <a:rPr lang="en-US" dirty="0" err="1"/>
              <a:t>Sebuah</a:t>
            </a:r>
            <a:r>
              <a:rPr lang="en-US" dirty="0"/>
              <a:t> </a:t>
            </a:r>
            <a:r>
              <a:rPr lang="en-US" dirty="0" err="1"/>
              <a:t>sekolah</a:t>
            </a:r>
            <a:r>
              <a:rPr lang="en-US" dirty="0"/>
              <a:t> </a:t>
            </a:r>
            <a:r>
              <a:rPr lang="en-US" dirty="0" err="1"/>
              <a:t>dengan</a:t>
            </a:r>
            <a:r>
              <a:rPr lang="en-US" dirty="0"/>
              <a:t> </a:t>
            </a:r>
            <a:r>
              <a:rPr lang="en-US" dirty="0" err="1"/>
              <a:t>ketentuan</a:t>
            </a:r>
            <a:r>
              <a:rPr lang="en-US" dirty="0"/>
              <a:t>:</a:t>
            </a:r>
          </a:p>
          <a:p>
            <a:pPr marL="620713" lvl="1" indent="-457200" defTabSz="690563">
              <a:buFont typeface="+mj-lt"/>
              <a:buAutoNum type="arabicPeriod"/>
            </a:pPr>
            <a:r>
              <a:rPr lang="en-US" dirty="0" err="1"/>
              <a:t>Setiap</a:t>
            </a:r>
            <a:r>
              <a:rPr lang="en-US" dirty="0"/>
              <a:t> </a:t>
            </a:r>
            <a:r>
              <a:rPr lang="en-US" dirty="0" err="1"/>
              <a:t>siswa</a:t>
            </a:r>
            <a:r>
              <a:rPr lang="en-US" dirty="0"/>
              <a:t> </a:t>
            </a:r>
            <a:r>
              <a:rPr lang="en-US" dirty="0" err="1"/>
              <a:t>akan</a:t>
            </a:r>
            <a:r>
              <a:rPr lang="en-US" dirty="0"/>
              <a:t> </a:t>
            </a:r>
            <a:r>
              <a:rPr lang="en-US" dirty="0" err="1"/>
              <a:t>masuk</a:t>
            </a:r>
            <a:r>
              <a:rPr lang="en-US" dirty="0"/>
              <a:t> </a:t>
            </a:r>
            <a:r>
              <a:rPr lang="en-US" dirty="0" err="1"/>
              <a:t>dalam</a:t>
            </a:r>
            <a:r>
              <a:rPr lang="en-US" dirty="0"/>
              <a:t> </a:t>
            </a:r>
            <a:r>
              <a:rPr lang="en-US" dirty="0" err="1"/>
              <a:t>sebuah</a:t>
            </a:r>
            <a:r>
              <a:rPr lang="en-US" dirty="0"/>
              <a:t> </a:t>
            </a:r>
            <a:r>
              <a:rPr lang="en-US" dirty="0" err="1"/>
              <a:t>kelas</a:t>
            </a:r>
            <a:r>
              <a:rPr lang="en-US" dirty="0"/>
              <a:t> </a:t>
            </a:r>
            <a:r>
              <a:rPr lang="en-US" dirty="0" err="1"/>
              <a:t>berjenjang</a:t>
            </a:r>
            <a:r>
              <a:rPr lang="en-US" dirty="0"/>
              <a:t>.</a:t>
            </a:r>
          </a:p>
          <a:p>
            <a:pPr marL="620713" lvl="1" indent="-457200" defTabSz="690563">
              <a:buFont typeface="+mj-lt"/>
              <a:buAutoNum type="arabicPeriod"/>
            </a:pPr>
            <a:r>
              <a:rPr lang="en-US" dirty="0" err="1">
                <a:solidFill>
                  <a:srgbClr val="0070C0"/>
                </a:solidFill>
              </a:rPr>
              <a:t>Setiap</a:t>
            </a:r>
            <a:r>
              <a:rPr lang="en-US" dirty="0">
                <a:solidFill>
                  <a:srgbClr val="0070C0"/>
                </a:solidFill>
              </a:rPr>
              <a:t> </a:t>
            </a:r>
            <a:r>
              <a:rPr lang="en-US" dirty="0" err="1">
                <a:solidFill>
                  <a:srgbClr val="0070C0"/>
                </a:solidFill>
              </a:rPr>
              <a:t>kelas</a:t>
            </a:r>
            <a:r>
              <a:rPr lang="en-US" dirty="0">
                <a:solidFill>
                  <a:srgbClr val="0070C0"/>
                </a:solidFill>
              </a:rPr>
              <a:t> </a:t>
            </a:r>
            <a:r>
              <a:rPr lang="en-US" dirty="0" err="1">
                <a:solidFill>
                  <a:srgbClr val="0070C0"/>
                </a:solidFill>
              </a:rPr>
              <a:t>akan</a:t>
            </a:r>
            <a:r>
              <a:rPr lang="en-US" dirty="0">
                <a:solidFill>
                  <a:srgbClr val="0070C0"/>
                </a:solidFill>
              </a:rPr>
              <a:t> </a:t>
            </a:r>
            <a:r>
              <a:rPr lang="en-US" dirty="0" err="1">
                <a:solidFill>
                  <a:srgbClr val="0070C0"/>
                </a:solidFill>
              </a:rPr>
              <a:t>memiliki</a:t>
            </a:r>
            <a:r>
              <a:rPr lang="en-US" dirty="0">
                <a:solidFill>
                  <a:srgbClr val="0070C0"/>
                </a:solidFill>
              </a:rPr>
              <a:t> </a:t>
            </a:r>
            <a:r>
              <a:rPr lang="en-US" dirty="0" err="1">
                <a:solidFill>
                  <a:srgbClr val="0070C0"/>
                </a:solidFill>
              </a:rPr>
              <a:t>pelajaran</a:t>
            </a:r>
            <a:r>
              <a:rPr lang="en-US" dirty="0">
                <a:solidFill>
                  <a:srgbClr val="0070C0"/>
                </a:solidFill>
              </a:rPr>
              <a:t> yang </a:t>
            </a:r>
            <a:r>
              <a:rPr lang="en-US" dirty="0" err="1">
                <a:solidFill>
                  <a:srgbClr val="0070C0"/>
                </a:solidFill>
              </a:rPr>
              <a:t>telah</a:t>
            </a:r>
            <a:r>
              <a:rPr lang="en-US" dirty="0">
                <a:solidFill>
                  <a:srgbClr val="0070C0"/>
                </a:solidFill>
              </a:rPr>
              <a:t> </a:t>
            </a:r>
            <a:r>
              <a:rPr lang="en-US" dirty="0" err="1">
                <a:solidFill>
                  <a:srgbClr val="0070C0"/>
                </a:solidFill>
              </a:rPr>
              <a:t>ditetapkan</a:t>
            </a:r>
            <a:r>
              <a:rPr lang="en-US" dirty="0">
                <a:solidFill>
                  <a:srgbClr val="0070C0"/>
                </a:solidFill>
              </a:rPr>
              <a:t>.</a:t>
            </a:r>
          </a:p>
        </p:txBody>
      </p:sp>
      <p:pic>
        <p:nvPicPr>
          <p:cNvPr id="8" name="Picture 7"/>
          <p:cNvPicPr>
            <a:picLocks noChangeAspect="1"/>
          </p:cNvPicPr>
          <p:nvPr/>
        </p:nvPicPr>
        <p:blipFill>
          <a:blip r:embed="rId2"/>
          <a:stretch>
            <a:fillRect/>
          </a:stretch>
        </p:blipFill>
        <p:spPr>
          <a:xfrm>
            <a:off x="321129" y="3235601"/>
            <a:ext cx="8629650" cy="2533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282035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RDBMS</a:t>
            </a:r>
            <a:r>
              <a:rPr lang="id-ID" dirty="0">
                <a:solidFill>
                  <a:prstClr val="black"/>
                </a:solidFill>
              </a:rPr>
              <a:t/>
            </a:r>
            <a:br>
              <a:rPr lang="id-ID" dirty="0">
                <a:solidFill>
                  <a:prstClr val="black"/>
                </a:solidFill>
              </a:rPr>
            </a:br>
            <a:r>
              <a:rPr lang="id-ID" sz="3200" b="1" dirty="0" smtClean="0">
                <a:solidFill>
                  <a:srgbClr val="0070C0"/>
                </a:solidFill>
              </a:rPr>
              <a:t>a) </a:t>
            </a:r>
            <a:r>
              <a:rPr lang="id-ID" sz="3200" b="1" dirty="0">
                <a:solidFill>
                  <a:srgbClr val="0070C0"/>
                </a:solidFill>
              </a:rPr>
              <a:t>ERD – </a:t>
            </a:r>
            <a:r>
              <a:rPr lang="id-ID" sz="3200" b="1" dirty="0">
                <a:solidFill>
                  <a:srgbClr val="FF0000"/>
                </a:solidFill>
              </a:rPr>
              <a:t>Studi Kasus 1 (proses 3)</a:t>
            </a:r>
          </a:p>
        </p:txBody>
      </p:sp>
      <p:sp>
        <p:nvSpPr>
          <p:cNvPr id="4" name="Content Placeholder 2"/>
          <p:cNvSpPr>
            <a:spLocks noGrp="1"/>
          </p:cNvSpPr>
          <p:nvPr>
            <p:ph idx="1"/>
          </p:nvPr>
        </p:nvSpPr>
        <p:spPr>
          <a:xfrm>
            <a:off x="476251" y="1658982"/>
            <a:ext cx="8319406" cy="4637315"/>
          </a:xfrm>
        </p:spPr>
        <p:txBody>
          <a:bodyPr/>
          <a:lstStyle/>
          <a:p>
            <a:pPr marL="0" indent="0">
              <a:buNone/>
            </a:pPr>
            <a:r>
              <a:rPr lang="en-US" dirty="0" err="1"/>
              <a:t>Sebuah</a:t>
            </a:r>
            <a:r>
              <a:rPr lang="en-US" dirty="0"/>
              <a:t> </a:t>
            </a:r>
            <a:r>
              <a:rPr lang="en-US" dirty="0" err="1"/>
              <a:t>sekolah</a:t>
            </a:r>
            <a:r>
              <a:rPr lang="en-US" dirty="0"/>
              <a:t> </a:t>
            </a:r>
            <a:r>
              <a:rPr lang="en-US" dirty="0" err="1"/>
              <a:t>dengan</a:t>
            </a:r>
            <a:r>
              <a:rPr lang="en-US" dirty="0"/>
              <a:t> </a:t>
            </a:r>
            <a:r>
              <a:rPr lang="en-US" dirty="0" err="1"/>
              <a:t>ketentuan</a:t>
            </a:r>
            <a:r>
              <a:rPr lang="en-US" dirty="0"/>
              <a:t>:</a:t>
            </a:r>
          </a:p>
          <a:p>
            <a:pPr marL="620713" lvl="1" indent="-457200" defTabSz="690563">
              <a:buFont typeface="+mj-lt"/>
              <a:buAutoNum type="arabicPeriod"/>
            </a:pPr>
            <a:r>
              <a:rPr lang="en-US" dirty="0" err="1"/>
              <a:t>Setiap</a:t>
            </a:r>
            <a:r>
              <a:rPr lang="en-US" dirty="0"/>
              <a:t> </a:t>
            </a:r>
            <a:r>
              <a:rPr lang="en-US" dirty="0" err="1"/>
              <a:t>siswa</a:t>
            </a:r>
            <a:r>
              <a:rPr lang="en-US" dirty="0"/>
              <a:t> </a:t>
            </a:r>
            <a:r>
              <a:rPr lang="en-US" dirty="0" err="1"/>
              <a:t>akan</a:t>
            </a:r>
            <a:r>
              <a:rPr lang="en-US" dirty="0"/>
              <a:t> </a:t>
            </a:r>
            <a:r>
              <a:rPr lang="en-US" dirty="0" err="1"/>
              <a:t>masuk</a:t>
            </a:r>
            <a:r>
              <a:rPr lang="en-US" dirty="0"/>
              <a:t> </a:t>
            </a:r>
            <a:r>
              <a:rPr lang="en-US" dirty="0" err="1"/>
              <a:t>dalam</a:t>
            </a:r>
            <a:r>
              <a:rPr lang="en-US" dirty="0"/>
              <a:t> </a:t>
            </a:r>
            <a:r>
              <a:rPr lang="en-US" dirty="0" err="1"/>
              <a:t>sebuah</a:t>
            </a:r>
            <a:r>
              <a:rPr lang="en-US" dirty="0"/>
              <a:t> </a:t>
            </a:r>
            <a:r>
              <a:rPr lang="en-US" dirty="0" err="1"/>
              <a:t>kelas</a:t>
            </a:r>
            <a:r>
              <a:rPr lang="en-US" dirty="0"/>
              <a:t> </a:t>
            </a:r>
            <a:r>
              <a:rPr lang="en-US" dirty="0" err="1"/>
              <a:t>berjenjang</a:t>
            </a:r>
            <a:r>
              <a:rPr lang="en-US" dirty="0"/>
              <a:t>.</a:t>
            </a:r>
          </a:p>
          <a:p>
            <a:pPr marL="620713" lvl="1" indent="-457200" defTabSz="690563">
              <a:buFont typeface="+mj-lt"/>
              <a:buAutoNum type="arabicPeriod"/>
            </a:pPr>
            <a:r>
              <a:rPr lang="en-US" dirty="0" err="1"/>
              <a:t>Setiap</a:t>
            </a:r>
            <a:r>
              <a:rPr lang="en-US" dirty="0"/>
              <a:t> </a:t>
            </a:r>
            <a:r>
              <a:rPr lang="en-US" dirty="0" err="1"/>
              <a:t>kelas</a:t>
            </a:r>
            <a:r>
              <a:rPr lang="en-US" dirty="0"/>
              <a:t> </a:t>
            </a:r>
            <a:r>
              <a:rPr lang="en-US" dirty="0" err="1"/>
              <a:t>akan</a:t>
            </a:r>
            <a:r>
              <a:rPr lang="en-US" dirty="0"/>
              <a:t> </a:t>
            </a:r>
            <a:r>
              <a:rPr lang="en-US" dirty="0" err="1"/>
              <a:t>memiliki</a:t>
            </a:r>
            <a:r>
              <a:rPr lang="en-US" dirty="0"/>
              <a:t> </a:t>
            </a:r>
            <a:r>
              <a:rPr lang="en-US" dirty="0" err="1"/>
              <a:t>pelajaran</a:t>
            </a:r>
            <a:r>
              <a:rPr lang="en-US" dirty="0"/>
              <a:t> yang </a:t>
            </a:r>
            <a:r>
              <a:rPr lang="en-US" dirty="0" err="1"/>
              <a:t>telah</a:t>
            </a:r>
            <a:r>
              <a:rPr lang="en-US" dirty="0"/>
              <a:t> </a:t>
            </a:r>
            <a:r>
              <a:rPr lang="en-US" dirty="0" err="1"/>
              <a:t>ditetapkan</a:t>
            </a:r>
            <a:r>
              <a:rPr lang="en-US" dirty="0"/>
              <a:t>.</a:t>
            </a:r>
          </a:p>
          <a:p>
            <a:pPr marL="620713" lvl="1" indent="-457200" defTabSz="690563">
              <a:buFont typeface="+mj-lt"/>
              <a:buAutoNum type="arabicPeriod"/>
            </a:pPr>
            <a:r>
              <a:rPr lang="en-US" dirty="0" err="1">
                <a:solidFill>
                  <a:srgbClr val="0070C0"/>
                </a:solidFill>
              </a:rPr>
              <a:t>Setiap</a:t>
            </a:r>
            <a:r>
              <a:rPr lang="en-US" dirty="0">
                <a:solidFill>
                  <a:srgbClr val="0070C0"/>
                </a:solidFill>
              </a:rPr>
              <a:t> </a:t>
            </a:r>
            <a:r>
              <a:rPr lang="en-US" dirty="0" err="1">
                <a:solidFill>
                  <a:srgbClr val="0070C0"/>
                </a:solidFill>
              </a:rPr>
              <a:t>pelajaran</a:t>
            </a:r>
            <a:r>
              <a:rPr lang="en-US" dirty="0">
                <a:solidFill>
                  <a:srgbClr val="0070C0"/>
                </a:solidFill>
              </a:rPr>
              <a:t> </a:t>
            </a:r>
            <a:r>
              <a:rPr lang="en-US" dirty="0" err="1">
                <a:solidFill>
                  <a:srgbClr val="0070C0"/>
                </a:solidFill>
              </a:rPr>
              <a:t>diajar</a:t>
            </a:r>
            <a:r>
              <a:rPr lang="en-US" dirty="0">
                <a:solidFill>
                  <a:srgbClr val="0070C0"/>
                </a:solidFill>
              </a:rPr>
              <a:t> </a:t>
            </a:r>
            <a:r>
              <a:rPr lang="en-US" dirty="0" err="1">
                <a:solidFill>
                  <a:srgbClr val="0070C0"/>
                </a:solidFill>
              </a:rPr>
              <a:t>oleh</a:t>
            </a:r>
            <a:r>
              <a:rPr lang="en-US" dirty="0">
                <a:solidFill>
                  <a:srgbClr val="0070C0"/>
                </a:solidFill>
              </a:rPr>
              <a:t> </a:t>
            </a:r>
            <a:r>
              <a:rPr lang="en-US" dirty="0" err="1">
                <a:solidFill>
                  <a:srgbClr val="0070C0"/>
                </a:solidFill>
              </a:rPr>
              <a:t>seorang</a:t>
            </a:r>
            <a:r>
              <a:rPr lang="en-US" dirty="0">
                <a:solidFill>
                  <a:srgbClr val="0070C0"/>
                </a:solidFill>
              </a:rPr>
              <a:t> guru.</a:t>
            </a:r>
          </a:p>
          <a:p>
            <a:pPr marL="163513" lvl="1" indent="0" defTabSz="690563">
              <a:buNone/>
            </a:pPr>
            <a:endParaRPr lang="en-US" dirty="0">
              <a:solidFill>
                <a:srgbClr val="0070C0"/>
              </a:solidFill>
            </a:endParaRPr>
          </a:p>
          <a:p>
            <a:pPr marL="0" indent="0">
              <a:buNone/>
            </a:pPr>
            <a:endParaRPr lang="en-US" dirty="0"/>
          </a:p>
        </p:txBody>
      </p:sp>
      <p:pic>
        <p:nvPicPr>
          <p:cNvPr id="5" name="Picture 4"/>
          <p:cNvPicPr>
            <a:picLocks noChangeAspect="1"/>
          </p:cNvPicPr>
          <p:nvPr/>
        </p:nvPicPr>
        <p:blipFill>
          <a:blip r:embed="rId2"/>
          <a:stretch>
            <a:fillRect/>
          </a:stretch>
        </p:blipFill>
        <p:spPr>
          <a:xfrm>
            <a:off x="1080156" y="3348728"/>
            <a:ext cx="7111595" cy="29475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040840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RDBMS</a:t>
            </a:r>
            <a:r>
              <a:rPr lang="id-ID" dirty="0">
                <a:solidFill>
                  <a:prstClr val="black"/>
                </a:solidFill>
              </a:rPr>
              <a:t/>
            </a:r>
            <a:br>
              <a:rPr lang="id-ID" dirty="0">
                <a:solidFill>
                  <a:prstClr val="black"/>
                </a:solidFill>
              </a:rPr>
            </a:br>
            <a:r>
              <a:rPr lang="id-ID" sz="3200" b="1" dirty="0" smtClean="0">
                <a:solidFill>
                  <a:srgbClr val="0070C0"/>
                </a:solidFill>
              </a:rPr>
              <a:t>a) </a:t>
            </a:r>
            <a:r>
              <a:rPr lang="id-ID" sz="3200" b="1" dirty="0">
                <a:solidFill>
                  <a:srgbClr val="0070C0"/>
                </a:solidFill>
              </a:rPr>
              <a:t>ERD – </a:t>
            </a:r>
            <a:r>
              <a:rPr lang="id-ID" sz="3200" b="1" dirty="0">
                <a:solidFill>
                  <a:srgbClr val="FF0000"/>
                </a:solidFill>
              </a:rPr>
              <a:t>Studi Kasus 2</a:t>
            </a:r>
          </a:p>
        </p:txBody>
      </p:sp>
      <p:sp>
        <p:nvSpPr>
          <p:cNvPr id="4" name="Content Placeholder 2"/>
          <p:cNvSpPr>
            <a:spLocks noGrp="1"/>
          </p:cNvSpPr>
          <p:nvPr>
            <p:ph idx="1"/>
          </p:nvPr>
        </p:nvSpPr>
        <p:spPr>
          <a:xfrm>
            <a:off x="476251" y="1658982"/>
            <a:ext cx="8319406" cy="4637315"/>
          </a:xfrm>
        </p:spPr>
        <p:txBody>
          <a:bodyPr>
            <a:normAutofit fontScale="92500" lnSpcReduction="20000"/>
          </a:bodyPr>
          <a:lstStyle/>
          <a:p>
            <a:pPr marL="0" indent="0" algn="just">
              <a:buNone/>
            </a:pPr>
            <a:r>
              <a:rPr lang="en-US" dirty="0" err="1"/>
              <a:t>Perpustakaan</a:t>
            </a:r>
            <a:r>
              <a:rPr lang="en-US" dirty="0"/>
              <a:t> </a:t>
            </a:r>
            <a:r>
              <a:rPr lang="id-ID" dirty="0" smtClean="0"/>
              <a:t>Fakultas Teknik </a:t>
            </a:r>
            <a:r>
              <a:rPr lang="en-US" dirty="0" err="1" smtClean="0"/>
              <a:t>akan</a:t>
            </a:r>
            <a:r>
              <a:rPr lang="en-US" dirty="0" smtClean="0"/>
              <a:t> </a:t>
            </a:r>
            <a:r>
              <a:rPr lang="en-US" dirty="0" err="1"/>
              <a:t>membuat</a:t>
            </a:r>
            <a:r>
              <a:rPr lang="en-US" dirty="0"/>
              <a:t> </a:t>
            </a:r>
            <a:r>
              <a:rPr lang="en-US" dirty="0" err="1"/>
              <a:t>sebuah</a:t>
            </a:r>
            <a:r>
              <a:rPr lang="en-US" dirty="0"/>
              <a:t> </a:t>
            </a:r>
            <a:r>
              <a:rPr lang="en-US" dirty="0" err="1"/>
              <a:t>aplikasi</a:t>
            </a:r>
            <a:r>
              <a:rPr lang="en-US" dirty="0"/>
              <a:t> </a:t>
            </a:r>
            <a:r>
              <a:rPr lang="en-US" dirty="0" err="1"/>
              <a:t>dengan</a:t>
            </a:r>
            <a:r>
              <a:rPr lang="en-US" dirty="0"/>
              <a:t> </a:t>
            </a:r>
            <a:r>
              <a:rPr lang="en-US" dirty="0" err="1"/>
              <a:t>ketentuan</a:t>
            </a:r>
            <a:r>
              <a:rPr lang="en-US" dirty="0"/>
              <a:t>:</a:t>
            </a:r>
          </a:p>
          <a:p>
            <a:pPr algn="just"/>
            <a:r>
              <a:rPr lang="en-US" dirty="0" err="1"/>
              <a:t>Anggota</a:t>
            </a:r>
            <a:r>
              <a:rPr lang="en-US" dirty="0"/>
              <a:t> </a:t>
            </a:r>
            <a:r>
              <a:rPr lang="en-US" dirty="0" err="1"/>
              <a:t>perpustakaan</a:t>
            </a:r>
            <a:r>
              <a:rPr lang="en-US" dirty="0"/>
              <a:t> </a:t>
            </a:r>
            <a:r>
              <a:rPr lang="en-US" dirty="0" err="1"/>
              <a:t>adalah</a:t>
            </a:r>
            <a:r>
              <a:rPr lang="en-US" dirty="0"/>
              <a:t> </a:t>
            </a:r>
            <a:r>
              <a:rPr lang="en-US" dirty="0" err="1"/>
              <a:t>mahasiswa</a:t>
            </a:r>
            <a:r>
              <a:rPr lang="en-US" dirty="0"/>
              <a:t>, </a:t>
            </a:r>
            <a:r>
              <a:rPr lang="en-US" dirty="0" err="1"/>
              <a:t>dosen</a:t>
            </a:r>
            <a:r>
              <a:rPr lang="en-US" dirty="0"/>
              <a:t>, </a:t>
            </a:r>
            <a:r>
              <a:rPr lang="en-US" dirty="0" err="1"/>
              <a:t>dan</a:t>
            </a:r>
            <a:r>
              <a:rPr lang="en-US" dirty="0"/>
              <a:t> staff </a:t>
            </a:r>
            <a:r>
              <a:rPr lang="id-ID" dirty="0"/>
              <a:t>Fakultas Teknik</a:t>
            </a:r>
            <a:r>
              <a:rPr lang="en-US" dirty="0" smtClean="0"/>
              <a:t>.</a:t>
            </a:r>
            <a:endParaRPr lang="en-US" dirty="0"/>
          </a:p>
          <a:p>
            <a:pPr algn="just"/>
            <a:r>
              <a:rPr lang="en-US" dirty="0"/>
              <a:t>Lama </a:t>
            </a:r>
            <a:r>
              <a:rPr lang="en-US" dirty="0" err="1"/>
              <a:t>waktu</a:t>
            </a:r>
            <a:r>
              <a:rPr lang="en-US" dirty="0"/>
              <a:t> </a:t>
            </a:r>
            <a:r>
              <a:rPr lang="en-US" dirty="0" err="1"/>
              <a:t>peminjaman</a:t>
            </a:r>
            <a:r>
              <a:rPr lang="en-US" dirty="0"/>
              <a:t> </a:t>
            </a:r>
            <a:r>
              <a:rPr lang="en-US" dirty="0" err="1"/>
              <a:t>buku</a:t>
            </a:r>
            <a:r>
              <a:rPr lang="en-US" dirty="0"/>
              <a:t> </a:t>
            </a:r>
            <a:r>
              <a:rPr lang="en-US" dirty="0" err="1"/>
              <a:t>untuk</a:t>
            </a:r>
            <a:r>
              <a:rPr lang="en-US" dirty="0"/>
              <a:t> </a:t>
            </a:r>
            <a:r>
              <a:rPr lang="en-US" dirty="0" err="1"/>
              <a:t>setiap</a:t>
            </a:r>
            <a:r>
              <a:rPr lang="en-US" dirty="0"/>
              <a:t> </a:t>
            </a:r>
            <a:r>
              <a:rPr lang="en-US" dirty="0" err="1"/>
              <a:t>anggota</a:t>
            </a:r>
            <a:r>
              <a:rPr lang="en-US" dirty="0"/>
              <a:t> </a:t>
            </a:r>
            <a:r>
              <a:rPr lang="en-US" dirty="0" err="1"/>
              <a:t>adalah</a:t>
            </a:r>
            <a:r>
              <a:rPr lang="en-US" dirty="0"/>
              <a:t> 1 </a:t>
            </a:r>
            <a:r>
              <a:rPr lang="en-US" dirty="0" err="1"/>
              <a:t>minggu</a:t>
            </a:r>
            <a:r>
              <a:rPr lang="en-US" dirty="0"/>
              <a:t>.</a:t>
            </a:r>
          </a:p>
          <a:p>
            <a:pPr algn="just"/>
            <a:r>
              <a:rPr lang="en-US" dirty="0" err="1"/>
              <a:t>Jumlah</a:t>
            </a:r>
            <a:r>
              <a:rPr lang="en-US" dirty="0"/>
              <a:t> </a:t>
            </a:r>
            <a:r>
              <a:rPr lang="en-US" dirty="0" err="1"/>
              <a:t>maksimal</a:t>
            </a:r>
            <a:r>
              <a:rPr lang="en-US" dirty="0"/>
              <a:t> </a:t>
            </a:r>
            <a:r>
              <a:rPr lang="en-US" dirty="0" err="1"/>
              <a:t>peminjaman</a:t>
            </a:r>
            <a:r>
              <a:rPr lang="en-US" dirty="0"/>
              <a:t> </a:t>
            </a:r>
            <a:r>
              <a:rPr lang="en-US" dirty="0" err="1"/>
              <a:t>buku</a:t>
            </a:r>
            <a:r>
              <a:rPr lang="en-US" dirty="0"/>
              <a:t> </a:t>
            </a:r>
            <a:r>
              <a:rPr lang="en-US" dirty="0" err="1"/>
              <a:t>dalam</a:t>
            </a:r>
            <a:r>
              <a:rPr lang="en-US" dirty="0"/>
              <a:t> </a:t>
            </a:r>
            <a:r>
              <a:rPr lang="en-US" dirty="0" err="1"/>
              <a:t>satu</a:t>
            </a:r>
            <a:r>
              <a:rPr lang="en-US" dirty="0"/>
              <a:t> </a:t>
            </a:r>
            <a:r>
              <a:rPr lang="en-US" dirty="0" err="1"/>
              <a:t>waktu</a:t>
            </a:r>
            <a:r>
              <a:rPr lang="en-US" dirty="0"/>
              <a:t> </a:t>
            </a:r>
            <a:r>
              <a:rPr lang="en-US" dirty="0" err="1"/>
              <a:t>adalah</a:t>
            </a:r>
            <a:r>
              <a:rPr lang="en-US" dirty="0"/>
              <a:t> 3 </a:t>
            </a:r>
            <a:r>
              <a:rPr lang="en-US" dirty="0" err="1"/>
              <a:t>buah</a:t>
            </a:r>
            <a:r>
              <a:rPr lang="en-US" dirty="0"/>
              <a:t>.</a:t>
            </a:r>
          </a:p>
          <a:p>
            <a:pPr algn="just"/>
            <a:r>
              <a:rPr lang="en-US" dirty="0" err="1"/>
              <a:t>Peminjaman</a:t>
            </a:r>
            <a:r>
              <a:rPr lang="en-US" dirty="0"/>
              <a:t> </a:t>
            </a:r>
            <a:r>
              <a:rPr lang="en-US" dirty="0" err="1"/>
              <a:t>dilayani</a:t>
            </a:r>
            <a:r>
              <a:rPr lang="en-US" dirty="0"/>
              <a:t> </a:t>
            </a:r>
            <a:r>
              <a:rPr lang="en-US" dirty="0" err="1"/>
              <a:t>oleh</a:t>
            </a:r>
            <a:r>
              <a:rPr lang="en-US" dirty="0"/>
              <a:t> staff </a:t>
            </a:r>
            <a:r>
              <a:rPr lang="en-US" dirty="0" err="1"/>
              <a:t>perpustakaan</a:t>
            </a:r>
            <a:r>
              <a:rPr lang="en-US" dirty="0"/>
              <a:t>.</a:t>
            </a:r>
          </a:p>
          <a:p>
            <a:pPr algn="just"/>
            <a:r>
              <a:rPr lang="en-US" dirty="0" err="1"/>
              <a:t>Denda</a:t>
            </a:r>
            <a:r>
              <a:rPr lang="en-US" dirty="0"/>
              <a:t> </a:t>
            </a:r>
            <a:r>
              <a:rPr lang="en-US" dirty="0" err="1"/>
              <a:t>akan</a:t>
            </a:r>
            <a:r>
              <a:rPr lang="en-US" dirty="0"/>
              <a:t> </a:t>
            </a:r>
            <a:r>
              <a:rPr lang="en-US" dirty="0" err="1"/>
              <a:t>dikenakan</a:t>
            </a:r>
            <a:r>
              <a:rPr lang="en-US" dirty="0"/>
              <a:t> </a:t>
            </a:r>
            <a:r>
              <a:rPr lang="en-US" dirty="0" err="1"/>
              <a:t>jika</a:t>
            </a:r>
            <a:r>
              <a:rPr lang="en-US" dirty="0"/>
              <a:t> </a:t>
            </a:r>
            <a:r>
              <a:rPr lang="en-US" dirty="0" err="1"/>
              <a:t>peminjam</a:t>
            </a:r>
            <a:r>
              <a:rPr lang="en-US" dirty="0"/>
              <a:t> </a:t>
            </a:r>
            <a:r>
              <a:rPr lang="en-US" dirty="0" err="1"/>
              <a:t>melewati</a:t>
            </a:r>
            <a:r>
              <a:rPr lang="en-US" dirty="0"/>
              <a:t> </a:t>
            </a:r>
            <a:r>
              <a:rPr lang="en-US" dirty="0" err="1"/>
              <a:t>waktu</a:t>
            </a:r>
            <a:r>
              <a:rPr lang="en-US" dirty="0"/>
              <a:t> </a:t>
            </a:r>
            <a:r>
              <a:rPr lang="en-US" dirty="0" err="1"/>
              <a:t>pengembalian</a:t>
            </a:r>
            <a:r>
              <a:rPr lang="en-US" dirty="0"/>
              <a:t>.</a:t>
            </a:r>
          </a:p>
          <a:p>
            <a:pPr algn="just"/>
            <a:r>
              <a:rPr lang="en-US" dirty="0" err="1">
                <a:solidFill>
                  <a:srgbClr val="FF0000"/>
                </a:solidFill>
              </a:rPr>
              <a:t>Gambarkan</a:t>
            </a:r>
            <a:r>
              <a:rPr lang="en-US" dirty="0">
                <a:solidFill>
                  <a:srgbClr val="FF0000"/>
                </a:solidFill>
              </a:rPr>
              <a:t> </a:t>
            </a:r>
            <a:r>
              <a:rPr lang="en-US" dirty="0" err="1">
                <a:solidFill>
                  <a:srgbClr val="FF0000"/>
                </a:solidFill>
              </a:rPr>
              <a:t>relasi</a:t>
            </a:r>
            <a:r>
              <a:rPr lang="en-US" dirty="0">
                <a:solidFill>
                  <a:srgbClr val="FF0000"/>
                </a:solidFill>
              </a:rPr>
              <a:t> </a:t>
            </a:r>
            <a:r>
              <a:rPr lang="en-US" dirty="0" err="1">
                <a:solidFill>
                  <a:srgbClr val="FF0000"/>
                </a:solidFill>
              </a:rPr>
              <a:t>tabelnya</a:t>
            </a:r>
            <a:r>
              <a:rPr lang="en-US" dirty="0">
                <a:solidFill>
                  <a:srgbClr val="FF0000"/>
                </a:solidFill>
              </a:rPr>
              <a:t>!</a:t>
            </a:r>
          </a:p>
        </p:txBody>
      </p:sp>
    </p:spTree>
    <p:extLst>
      <p:ext uri="{BB962C8B-B14F-4D97-AF65-F5344CB8AC3E}">
        <p14:creationId xmlns:p14="http://schemas.microsoft.com/office/powerpoint/2010/main" val="523316620"/>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RDBMS</a:t>
            </a:r>
            <a:r>
              <a:rPr lang="id-ID" dirty="0">
                <a:solidFill>
                  <a:prstClr val="black"/>
                </a:solidFill>
              </a:rPr>
              <a:t/>
            </a:r>
            <a:br>
              <a:rPr lang="id-ID" dirty="0">
                <a:solidFill>
                  <a:prstClr val="black"/>
                </a:solidFill>
              </a:rPr>
            </a:br>
            <a:r>
              <a:rPr lang="id-ID" sz="3200" b="1" dirty="0" smtClean="0">
                <a:solidFill>
                  <a:srgbClr val="0070C0"/>
                </a:solidFill>
              </a:rPr>
              <a:t>a) </a:t>
            </a:r>
            <a:r>
              <a:rPr lang="id-ID" sz="3200" b="1" dirty="0">
                <a:solidFill>
                  <a:srgbClr val="0070C0"/>
                </a:solidFill>
              </a:rPr>
              <a:t>ERD – </a:t>
            </a:r>
            <a:r>
              <a:rPr lang="id-ID" sz="3200" b="1" dirty="0">
                <a:solidFill>
                  <a:srgbClr val="FF0000"/>
                </a:solidFill>
              </a:rPr>
              <a:t>Studi Kasus 3</a:t>
            </a:r>
          </a:p>
        </p:txBody>
      </p:sp>
      <p:sp>
        <p:nvSpPr>
          <p:cNvPr id="4" name="Content Placeholder 2"/>
          <p:cNvSpPr>
            <a:spLocks noGrp="1"/>
          </p:cNvSpPr>
          <p:nvPr>
            <p:ph idx="1"/>
          </p:nvPr>
        </p:nvSpPr>
        <p:spPr>
          <a:xfrm>
            <a:off x="476251" y="1658982"/>
            <a:ext cx="8319406" cy="4637315"/>
          </a:xfrm>
        </p:spPr>
        <p:txBody>
          <a:bodyPr>
            <a:normAutofit lnSpcReduction="10000"/>
          </a:bodyPr>
          <a:lstStyle/>
          <a:p>
            <a:pPr marL="0" indent="0" algn="just">
              <a:buNone/>
            </a:pPr>
            <a:r>
              <a:rPr lang="en-US" dirty="0" err="1"/>
              <a:t>Seorang</a:t>
            </a:r>
            <a:r>
              <a:rPr lang="en-US" dirty="0"/>
              <a:t> </a:t>
            </a:r>
            <a:r>
              <a:rPr lang="en-US" dirty="0" err="1"/>
              <a:t>dosen</a:t>
            </a:r>
            <a:r>
              <a:rPr lang="en-US" dirty="0"/>
              <a:t> </a:t>
            </a:r>
            <a:r>
              <a:rPr lang="en-US" dirty="0" err="1"/>
              <a:t>akan</a:t>
            </a:r>
            <a:r>
              <a:rPr lang="en-US" dirty="0"/>
              <a:t> </a:t>
            </a:r>
            <a:r>
              <a:rPr lang="en-US" dirty="0" err="1"/>
              <a:t>membuatkan</a:t>
            </a:r>
            <a:r>
              <a:rPr lang="en-US" dirty="0"/>
              <a:t> </a:t>
            </a:r>
            <a:r>
              <a:rPr lang="en-US" dirty="0" err="1"/>
              <a:t>aplikasi</a:t>
            </a:r>
            <a:r>
              <a:rPr lang="en-US" dirty="0"/>
              <a:t> </a:t>
            </a:r>
            <a:r>
              <a:rPr lang="en-US" dirty="0" err="1"/>
              <a:t>bagi</a:t>
            </a:r>
            <a:r>
              <a:rPr lang="en-US" dirty="0"/>
              <a:t> </a:t>
            </a:r>
            <a:r>
              <a:rPr lang="en-US" dirty="0" err="1"/>
              <a:t>seluruh</a:t>
            </a:r>
            <a:r>
              <a:rPr lang="en-US" dirty="0"/>
              <a:t> </a:t>
            </a:r>
            <a:r>
              <a:rPr lang="en-US" dirty="0" err="1"/>
              <a:t>dosen</a:t>
            </a:r>
            <a:r>
              <a:rPr lang="en-US" dirty="0"/>
              <a:t> di </a:t>
            </a:r>
            <a:r>
              <a:rPr lang="id-ID" dirty="0"/>
              <a:t>Fakultas Teknik </a:t>
            </a:r>
            <a:r>
              <a:rPr lang="id-ID" dirty="0" smtClean="0"/>
              <a:t>UTM </a:t>
            </a:r>
            <a:r>
              <a:rPr lang="en-US" dirty="0" err="1" smtClean="0"/>
              <a:t>untuk</a:t>
            </a:r>
            <a:r>
              <a:rPr lang="en-US" dirty="0" smtClean="0"/>
              <a:t> </a:t>
            </a:r>
            <a:r>
              <a:rPr lang="en-US" dirty="0" err="1"/>
              <a:t>mengorganisir</a:t>
            </a:r>
            <a:r>
              <a:rPr lang="en-US" dirty="0"/>
              <a:t> </a:t>
            </a:r>
            <a:r>
              <a:rPr lang="en-US" dirty="0" err="1"/>
              <a:t>pengumpulan</a:t>
            </a:r>
            <a:r>
              <a:rPr lang="en-US" dirty="0"/>
              <a:t> </a:t>
            </a:r>
            <a:r>
              <a:rPr lang="en-US" dirty="0" err="1"/>
              <a:t>tugas</a:t>
            </a:r>
            <a:r>
              <a:rPr lang="en-US" dirty="0"/>
              <a:t> </a:t>
            </a:r>
            <a:r>
              <a:rPr lang="en-US" dirty="0" err="1"/>
              <a:t>dari</a:t>
            </a:r>
            <a:r>
              <a:rPr lang="en-US" dirty="0"/>
              <a:t> </a:t>
            </a:r>
            <a:r>
              <a:rPr lang="en-US" dirty="0" err="1"/>
              <a:t>kelas</a:t>
            </a:r>
            <a:r>
              <a:rPr lang="en-US" dirty="0"/>
              <a:t> </a:t>
            </a:r>
            <a:r>
              <a:rPr lang="en-US" dirty="0" err="1"/>
              <a:t>mahasiswanya</a:t>
            </a:r>
            <a:r>
              <a:rPr lang="en-US" dirty="0"/>
              <a:t>, </a:t>
            </a:r>
            <a:r>
              <a:rPr lang="en-US" dirty="0" err="1"/>
              <a:t>dimana</a:t>
            </a:r>
            <a:r>
              <a:rPr lang="en-US" dirty="0"/>
              <a:t> </a:t>
            </a:r>
            <a:r>
              <a:rPr lang="en-US" dirty="0" err="1"/>
              <a:t>ketentuannya</a:t>
            </a:r>
            <a:r>
              <a:rPr lang="en-US" dirty="0"/>
              <a:t> </a:t>
            </a:r>
            <a:r>
              <a:rPr lang="en-US" dirty="0" err="1"/>
              <a:t>adalah</a:t>
            </a:r>
            <a:r>
              <a:rPr lang="en-US" dirty="0"/>
              <a:t> </a:t>
            </a:r>
            <a:r>
              <a:rPr lang="en-US" dirty="0" err="1"/>
              <a:t>sbb</a:t>
            </a:r>
            <a:r>
              <a:rPr lang="en-US" dirty="0"/>
              <a:t>:</a:t>
            </a:r>
          </a:p>
          <a:p>
            <a:pPr algn="just"/>
            <a:r>
              <a:rPr lang="en-US" dirty="0" err="1"/>
              <a:t>Dibutuhkan</a:t>
            </a:r>
            <a:r>
              <a:rPr lang="en-US" dirty="0"/>
              <a:t> </a:t>
            </a:r>
            <a:r>
              <a:rPr lang="en-US" dirty="0" err="1"/>
              <a:t>akses</a:t>
            </a:r>
            <a:r>
              <a:rPr lang="en-US" dirty="0"/>
              <a:t> login </a:t>
            </a:r>
            <a:r>
              <a:rPr lang="en-US" dirty="0" err="1"/>
              <a:t>untuk</a:t>
            </a:r>
            <a:r>
              <a:rPr lang="en-US" dirty="0"/>
              <a:t> </a:t>
            </a:r>
            <a:r>
              <a:rPr lang="en-US" dirty="0" err="1"/>
              <a:t>memasuki</a:t>
            </a:r>
            <a:r>
              <a:rPr lang="en-US" dirty="0"/>
              <a:t> </a:t>
            </a:r>
            <a:r>
              <a:rPr lang="en-US" dirty="0" err="1"/>
              <a:t>aplikasi</a:t>
            </a:r>
            <a:r>
              <a:rPr lang="en-US" dirty="0"/>
              <a:t> </a:t>
            </a:r>
            <a:r>
              <a:rPr lang="en-US" dirty="0" err="1"/>
              <a:t>tersebut</a:t>
            </a:r>
            <a:r>
              <a:rPr lang="en-US" dirty="0"/>
              <a:t>, </a:t>
            </a:r>
            <a:r>
              <a:rPr lang="en-US" dirty="0" err="1"/>
              <a:t>dengan</a:t>
            </a:r>
            <a:r>
              <a:rPr lang="en-US" dirty="0"/>
              <a:t> </a:t>
            </a:r>
            <a:r>
              <a:rPr lang="en-US" dirty="0" err="1"/>
              <a:t>menginputkan</a:t>
            </a:r>
            <a:r>
              <a:rPr lang="en-US" dirty="0"/>
              <a:t> username </a:t>
            </a:r>
            <a:r>
              <a:rPr lang="en-US" dirty="0" err="1"/>
              <a:t>dan</a:t>
            </a:r>
            <a:r>
              <a:rPr lang="en-US" dirty="0"/>
              <a:t> password.</a:t>
            </a:r>
          </a:p>
          <a:p>
            <a:pPr algn="just"/>
            <a:r>
              <a:rPr lang="en-US" dirty="0" err="1"/>
              <a:t>Tugas</a:t>
            </a:r>
            <a:r>
              <a:rPr lang="en-US" dirty="0"/>
              <a:t> </a:t>
            </a:r>
            <a:r>
              <a:rPr lang="en-US" dirty="0" err="1"/>
              <a:t>harus</a:t>
            </a:r>
            <a:r>
              <a:rPr lang="en-US" dirty="0"/>
              <a:t> </a:t>
            </a:r>
            <a:r>
              <a:rPr lang="en-US" dirty="0" err="1"/>
              <a:t>dikumpulkan</a:t>
            </a:r>
            <a:r>
              <a:rPr lang="en-US" dirty="0"/>
              <a:t> </a:t>
            </a:r>
            <a:r>
              <a:rPr lang="en-US" dirty="0" err="1"/>
              <a:t>tepat</a:t>
            </a:r>
            <a:r>
              <a:rPr lang="en-US" dirty="0"/>
              <a:t> </a:t>
            </a:r>
            <a:r>
              <a:rPr lang="en-US" dirty="0" err="1"/>
              <a:t>waktu</a:t>
            </a:r>
            <a:r>
              <a:rPr lang="en-US" dirty="0"/>
              <a:t>.</a:t>
            </a:r>
          </a:p>
          <a:p>
            <a:pPr algn="just"/>
            <a:r>
              <a:rPr lang="en-US" dirty="0" err="1"/>
              <a:t>Pengumpulan</a:t>
            </a:r>
            <a:r>
              <a:rPr lang="en-US" dirty="0"/>
              <a:t> </a:t>
            </a:r>
            <a:r>
              <a:rPr lang="en-US" dirty="0" err="1"/>
              <a:t>tugas</a:t>
            </a:r>
            <a:r>
              <a:rPr lang="en-US" dirty="0"/>
              <a:t> </a:t>
            </a:r>
            <a:r>
              <a:rPr lang="en-US" dirty="0" err="1"/>
              <a:t>dapat</a:t>
            </a:r>
            <a:r>
              <a:rPr lang="en-US" dirty="0"/>
              <a:t> </a:t>
            </a:r>
            <a:r>
              <a:rPr lang="en-US" dirty="0" err="1"/>
              <a:t>dalam</a:t>
            </a:r>
            <a:r>
              <a:rPr lang="en-US" dirty="0"/>
              <a:t> </a:t>
            </a:r>
            <a:r>
              <a:rPr lang="en-US" dirty="0" err="1"/>
              <a:t>bentuk</a:t>
            </a:r>
            <a:r>
              <a:rPr lang="en-US" dirty="0"/>
              <a:t> pdf, </a:t>
            </a:r>
            <a:r>
              <a:rPr lang="en-US" dirty="0" err="1"/>
              <a:t>teks</a:t>
            </a:r>
            <a:r>
              <a:rPr lang="en-US" dirty="0"/>
              <a:t>, </a:t>
            </a:r>
            <a:r>
              <a:rPr lang="en-US" dirty="0" err="1"/>
              <a:t>atau</a:t>
            </a:r>
            <a:r>
              <a:rPr lang="en-US" dirty="0"/>
              <a:t> </a:t>
            </a:r>
            <a:r>
              <a:rPr lang="en-US" dirty="0" err="1"/>
              <a:t>gambar</a:t>
            </a:r>
            <a:r>
              <a:rPr lang="en-US" dirty="0"/>
              <a:t>.</a:t>
            </a:r>
          </a:p>
          <a:p>
            <a:pPr algn="just"/>
            <a:r>
              <a:rPr lang="en-US" dirty="0" err="1">
                <a:solidFill>
                  <a:srgbClr val="FF0000"/>
                </a:solidFill>
              </a:rPr>
              <a:t>Gambarkan</a:t>
            </a:r>
            <a:r>
              <a:rPr lang="en-US" dirty="0">
                <a:solidFill>
                  <a:srgbClr val="FF0000"/>
                </a:solidFill>
              </a:rPr>
              <a:t> </a:t>
            </a:r>
            <a:r>
              <a:rPr lang="en-US" dirty="0" err="1">
                <a:solidFill>
                  <a:srgbClr val="FF0000"/>
                </a:solidFill>
              </a:rPr>
              <a:t>relasi</a:t>
            </a:r>
            <a:r>
              <a:rPr lang="en-US" dirty="0">
                <a:solidFill>
                  <a:srgbClr val="FF0000"/>
                </a:solidFill>
              </a:rPr>
              <a:t> </a:t>
            </a:r>
            <a:r>
              <a:rPr lang="en-US" dirty="0" err="1">
                <a:solidFill>
                  <a:srgbClr val="FF0000"/>
                </a:solidFill>
              </a:rPr>
              <a:t>tabelnya</a:t>
            </a:r>
            <a:r>
              <a:rPr lang="en-US" dirty="0">
                <a:solidFill>
                  <a:srgbClr val="FF0000"/>
                </a:solidFill>
              </a:rPr>
              <a:t>!</a:t>
            </a:r>
            <a:endParaRPr lang="en-US" dirty="0"/>
          </a:p>
        </p:txBody>
      </p:sp>
    </p:spTree>
    <p:extLst>
      <p:ext uri="{BB962C8B-B14F-4D97-AF65-F5344CB8AC3E}">
        <p14:creationId xmlns:p14="http://schemas.microsoft.com/office/powerpoint/2010/main" val="91787279"/>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RDBMS</a:t>
            </a:r>
            <a:r>
              <a:rPr lang="id-ID" dirty="0">
                <a:solidFill>
                  <a:prstClr val="black"/>
                </a:solidFill>
              </a:rPr>
              <a:t/>
            </a:r>
            <a:br>
              <a:rPr lang="id-ID" dirty="0">
                <a:solidFill>
                  <a:prstClr val="black"/>
                </a:solidFill>
              </a:rPr>
            </a:br>
            <a:r>
              <a:rPr lang="id-ID" sz="3200" b="1" dirty="0" smtClean="0">
                <a:solidFill>
                  <a:srgbClr val="0070C0"/>
                </a:solidFill>
              </a:rPr>
              <a:t>a) </a:t>
            </a:r>
            <a:r>
              <a:rPr lang="id-ID" sz="3200" b="1" dirty="0">
                <a:solidFill>
                  <a:srgbClr val="0070C0"/>
                </a:solidFill>
              </a:rPr>
              <a:t>ERD – </a:t>
            </a:r>
            <a:r>
              <a:rPr lang="id-ID" sz="3200" b="1" dirty="0">
                <a:solidFill>
                  <a:srgbClr val="FF0000"/>
                </a:solidFill>
              </a:rPr>
              <a:t>Studi Kasus 4</a:t>
            </a:r>
          </a:p>
        </p:txBody>
      </p:sp>
      <p:sp>
        <p:nvSpPr>
          <p:cNvPr id="4" name="Content Placeholder 2"/>
          <p:cNvSpPr>
            <a:spLocks noGrp="1"/>
          </p:cNvSpPr>
          <p:nvPr>
            <p:ph idx="1"/>
          </p:nvPr>
        </p:nvSpPr>
        <p:spPr>
          <a:xfrm>
            <a:off x="476251" y="1658982"/>
            <a:ext cx="8319406" cy="4637315"/>
          </a:xfrm>
        </p:spPr>
        <p:txBody>
          <a:bodyPr>
            <a:normAutofit fontScale="92500" lnSpcReduction="10000"/>
          </a:bodyPr>
          <a:lstStyle/>
          <a:p>
            <a:r>
              <a:rPr lang="en-US" dirty="0" err="1"/>
              <a:t>Sebuah</a:t>
            </a:r>
            <a:r>
              <a:rPr lang="en-US" dirty="0"/>
              <a:t> supermarket </a:t>
            </a:r>
            <a:r>
              <a:rPr lang="en-US" dirty="0" err="1"/>
              <a:t>memiliki</a:t>
            </a:r>
            <a:r>
              <a:rPr lang="en-US" dirty="0"/>
              <a:t> </a:t>
            </a:r>
            <a:r>
              <a:rPr lang="en-US" dirty="0" err="1"/>
              <a:t>pelayanan</a:t>
            </a:r>
            <a:r>
              <a:rPr lang="en-US" dirty="0"/>
              <a:t> prima </a:t>
            </a:r>
            <a:r>
              <a:rPr lang="en-US" dirty="0" err="1"/>
              <a:t>terhadap</a:t>
            </a:r>
            <a:r>
              <a:rPr lang="en-US" dirty="0"/>
              <a:t> </a:t>
            </a:r>
            <a:r>
              <a:rPr lang="en-US" dirty="0" err="1"/>
              <a:t>pelanggannya</a:t>
            </a:r>
            <a:r>
              <a:rPr lang="en-US" dirty="0"/>
              <a:t>, </a:t>
            </a:r>
            <a:r>
              <a:rPr lang="en-US" dirty="0" err="1"/>
              <a:t>salah</a:t>
            </a:r>
            <a:r>
              <a:rPr lang="en-US" dirty="0"/>
              <a:t> </a:t>
            </a:r>
            <a:r>
              <a:rPr lang="en-US" dirty="0" err="1"/>
              <a:t>satu</a:t>
            </a:r>
            <a:r>
              <a:rPr lang="en-US" dirty="0"/>
              <a:t> </a:t>
            </a:r>
            <a:r>
              <a:rPr lang="en-US" dirty="0" err="1"/>
              <a:t>wujudnya</a:t>
            </a:r>
            <a:r>
              <a:rPr lang="en-US" dirty="0"/>
              <a:t> </a:t>
            </a:r>
            <a:r>
              <a:rPr lang="en-US" dirty="0" err="1"/>
              <a:t>adalah</a:t>
            </a:r>
            <a:r>
              <a:rPr lang="en-US" dirty="0"/>
              <a:t> </a:t>
            </a:r>
            <a:r>
              <a:rPr lang="en-US" dirty="0" err="1"/>
              <a:t>dengan</a:t>
            </a:r>
            <a:r>
              <a:rPr lang="en-US" dirty="0"/>
              <a:t> </a:t>
            </a:r>
            <a:r>
              <a:rPr lang="en-US" dirty="0" err="1"/>
              <a:t>menyediakan</a:t>
            </a:r>
            <a:r>
              <a:rPr lang="en-US" dirty="0"/>
              <a:t> </a:t>
            </a:r>
            <a:r>
              <a:rPr lang="en-US" dirty="0" err="1"/>
              <a:t>kasir</a:t>
            </a:r>
            <a:r>
              <a:rPr lang="en-US" dirty="0"/>
              <a:t> minimal 10.</a:t>
            </a:r>
          </a:p>
          <a:p>
            <a:r>
              <a:rPr lang="en-US" dirty="0" err="1"/>
              <a:t>Setiap</a:t>
            </a:r>
            <a:r>
              <a:rPr lang="en-US" dirty="0"/>
              <a:t> </a:t>
            </a:r>
            <a:r>
              <a:rPr lang="en-US" dirty="0" err="1"/>
              <a:t>kasir</a:t>
            </a:r>
            <a:r>
              <a:rPr lang="en-US" dirty="0"/>
              <a:t> </a:t>
            </a:r>
            <a:r>
              <a:rPr lang="en-US" dirty="0" err="1"/>
              <a:t>bertugas</a:t>
            </a:r>
            <a:r>
              <a:rPr lang="en-US" dirty="0"/>
              <a:t> </a:t>
            </a:r>
            <a:r>
              <a:rPr lang="en-US" dirty="0" err="1"/>
              <a:t>melayani</a:t>
            </a:r>
            <a:r>
              <a:rPr lang="en-US" dirty="0"/>
              <a:t> </a:t>
            </a:r>
            <a:r>
              <a:rPr lang="en-US" dirty="0" err="1"/>
              <a:t>pelanggan</a:t>
            </a:r>
            <a:r>
              <a:rPr lang="en-US" dirty="0"/>
              <a:t> yang </a:t>
            </a:r>
            <a:r>
              <a:rPr lang="en-US" dirty="0" err="1"/>
              <a:t>akan</a:t>
            </a:r>
            <a:r>
              <a:rPr lang="en-US" dirty="0"/>
              <a:t> </a:t>
            </a:r>
            <a:r>
              <a:rPr lang="en-US" dirty="0" err="1"/>
              <a:t>melakukan</a:t>
            </a:r>
            <a:r>
              <a:rPr lang="en-US" dirty="0"/>
              <a:t> </a:t>
            </a:r>
            <a:r>
              <a:rPr lang="en-US" dirty="0" err="1"/>
              <a:t>pembelian</a:t>
            </a:r>
            <a:r>
              <a:rPr lang="en-US" dirty="0"/>
              <a:t> </a:t>
            </a:r>
            <a:r>
              <a:rPr lang="en-US" dirty="0" err="1"/>
              <a:t>barang-barang</a:t>
            </a:r>
            <a:r>
              <a:rPr lang="en-US" dirty="0"/>
              <a:t>.</a:t>
            </a:r>
          </a:p>
          <a:p>
            <a:r>
              <a:rPr lang="en-US" dirty="0" err="1"/>
              <a:t>Dalam</a:t>
            </a:r>
            <a:r>
              <a:rPr lang="en-US" dirty="0"/>
              <a:t> </a:t>
            </a:r>
            <a:r>
              <a:rPr lang="en-US" dirty="0" err="1"/>
              <a:t>satu</a:t>
            </a:r>
            <a:r>
              <a:rPr lang="en-US" dirty="0"/>
              <a:t> shift </a:t>
            </a:r>
            <a:r>
              <a:rPr lang="en-US" dirty="0" err="1"/>
              <a:t>juga</a:t>
            </a:r>
            <a:r>
              <a:rPr lang="en-US" dirty="0"/>
              <a:t> </a:t>
            </a:r>
            <a:r>
              <a:rPr lang="en-US" dirty="0" err="1"/>
              <a:t>terdapat</a:t>
            </a:r>
            <a:r>
              <a:rPr lang="en-US" dirty="0"/>
              <a:t> 1 orang supervisor yang </a:t>
            </a:r>
            <a:r>
              <a:rPr lang="en-US" dirty="0" err="1"/>
              <a:t>akan</a:t>
            </a:r>
            <a:r>
              <a:rPr lang="en-US" dirty="0"/>
              <a:t> </a:t>
            </a:r>
            <a:r>
              <a:rPr lang="en-US" dirty="0" err="1"/>
              <a:t>mengawasi</a:t>
            </a:r>
            <a:r>
              <a:rPr lang="en-US" dirty="0"/>
              <a:t> 5 </a:t>
            </a:r>
            <a:r>
              <a:rPr lang="en-US" dirty="0" err="1"/>
              <a:t>kasir</a:t>
            </a:r>
            <a:r>
              <a:rPr lang="en-US" dirty="0"/>
              <a:t> </a:t>
            </a:r>
            <a:r>
              <a:rPr lang="en-US" dirty="0" err="1"/>
              <a:t>dan</a:t>
            </a:r>
            <a:r>
              <a:rPr lang="en-US" dirty="0"/>
              <a:t> </a:t>
            </a:r>
            <a:r>
              <a:rPr lang="en-US" dirty="0" err="1"/>
              <a:t>membantu</a:t>
            </a:r>
            <a:r>
              <a:rPr lang="en-US" dirty="0"/>
              <a:t> </a:t>
            </a:r>
            <a:r>
              <a:rPr lang="en-US" dirty="0" err="1"/>
              <a:t>dalam</a:t>
            </a:r>
            <a:r>
              <a:rPr lang="en-US" dirty="0"/>
              <a:t> </a:t>
            </a:r>
            <a:r>
              <a:rPr lang="en-US" dirty="0" err="1"/>
              <a:t>penganan</a:t>
            </a:r>
            <a:r>
              <a:rPr lang="en-US" dirty="0"/>
              <a:t> </a:t>
            </a:r>
            <a:r>
              <a:rPr lang="en-US" dirty="0" err="1"/>
              <a:t>khusus</a:t>
            </a:r>
            <a:r>
              <a:rPr lang="en-US" dirty="0"/>
              <a:t> </a:t>
            </a:r>
            <a:r>
              <a:rPr lang="en-US" dirty="0" err="1"/>
              <a:t>dari</a:t>
            </a:r>
            <a:r>
              <a:rPr lang="en-US" dirty="0"/>
              <a:t> </a:t>
            </a:r>
            <a:r>
              <a:rPr lang="en-US" dirty="0" err="1"/>
              <a:t>setiap</a:t>
            </a:r>
            <a:r>
              <a:rPr lang="en-US" dirty="0"/>
              <a:t> </a:t>
            </a:r>
            <a:r>
              <a:rPr lang="en-US" dirty="0" err="1"/>
              <a:t>transaksi</a:t>
            </a:r>
            <a:r>
              <a:rPr lang="en-US" dirty="0"/>
              <a:t> yang </a:t>
            </a:r>
            <a:r>
              <a:rPr lang="en-US" dirty="0" err="1"/>
              <a:t>terjadi</a:t>
            </a:r>
            <a:r>
              <a:rPr lang="en-US" dirty="0"/>
              <a:t>.</a:t>
            </a:r>
          </a:p>
          <a:p>
            <a:r>
              <a:rPr lang="en-US" dirty="0" err="1"/>
              <a:t>Pelayanan</a:t>
            </a:r>
            <a:r>
              <a:rPr lang="en-US" dirty="0"/>
              <a:t> prima </a:t>
            </a:r>
            <a:r>
              <a:rPr lang="en-US" dirty="0" err="1"/>
              <a:t>juga</a:t>
            </a:r>
            <a:r>
              <a:rPr lang="en-US" dirty="0"/>
              <a:t> </a:t>
            </a:r>
            <a:r>
              <a:rPr lang="en-US" dirty="0" err="1"/>
              <a:t>dilakukan</a:t>
            </a:r>
            <a:r>
              <a:rPr lang="en-US" dirty="0"/>
              <a:t> </a:t>
            </a:r>
            <a:r>
              <a:rPr lang="en-US" dirty="0" err="1"/>
              <a:t>dengan</a:t>
            </a:r>
            <a:r>
              <a:rPr lang="en-US" dirty="0"/>
              <a:t> </a:t>
            </a:r>
            <a:r>
              <a:rPr lang="en-US" dirty="0" err="1"/>
              <a:t>menerapkan</a:t>
            </a:r>
            <a:r>
              <a:rPr lang="en-US" dirty="0"/>
              <a:t> 2 shift per </a:t>
            </a:r>
            <a:r>
              <a:rPr lang="en-US" dirty="0" err="1"/>
              <a:t>harinya</a:t>
            </a:r>
            <a:r>
              <a:rPr lang="en-US" dirty="0"/>
              <a:t>.</a:t>
            </a:r>
          </a:p>
          <a:p>
            <a:r>
              <a:rPr lang="en-US" dirty="0">
                <a:solidFill>
                  <a:srgbClr val="FF0000"/>
                </a:solidFill>
              </a:rPr>
              <a:t>Supermarket </a:t>
            </a:r>
            <a:r>
              <a:rPr lang="en-US" dirty="0" err="1">
                <a:solidFill>
                  <a:srgbClr val="FF0000"/>
                </a:solidFill>
              </a:rPr>
              <a:t>tersebut</a:t>
            </a:r>
            <a:r>
              <a:rPr lang="en-US" dirty="0">
                <a:solidFill>
                  <a:srgbClr val="FF0000"/>
                </a:solidFill>
              </a:rPr>
              <a:t> </a:t>
            </a:r>
            <a:r>
              <a:rPr lang="en-US" dirty="0" err="1">
                <a:solidFill>
                  <a:srgbClr val="FF0000"/>
                </a:solidFill>
              </a:rPr>
              <a:t>akan</a:t>
            </a:r>
            <a:r>
              <a:rPr lang="en-US" dirty="0">
                <a:solidFill>
                  <a:srgbClr val="FF0000"/>
                </a:solidFill>
              </a:rPr>
              <a:t> di SI-</a:t>
            </a:r>
            <a:r>
              <a:rPr lang="en-US" dirty="0" err="1">
                <a:solidFill>
                  <a:srgbClr val="FF0000"/>
                </a:solidFill>
              </a:rPr>
              <a:t>kan</a:t>
            </a:r>
            <a:r>
              <a:rPr lang="en-US" dirty="0">
                <a:solidFill>
                  <a:srgbClr val="FF0000"/>
                </a:solidFill>
              </a:rPr>
              <a:t>, </a:t>
            </a:r>
            <a:r>
              <a:rPr lang="en-US" dirty="0" err="1">
                <a:solidFill>
                  <a:srgbClr val="FF0000"/>
                </a:solidFill>
              </a:rPr>
              <a:t>maka</a:t>
            </a:r>
            <a:r>
              <a:rPr lang="en-US" dirty="0">
                <a:solidFill>
                  <a:srgbClr val="FF0000"/>
                </a:solidFill>
              </a:rPr>
              <a:t> </a:t>
            </a:r>
            <a:r>
              <a:rPr lang="en-US" dirty="0" err="1">
                <a:solidFill>
                  <a:srgbClr val="FF0000"/>
                </a:solidFill>
              </a:rPr>
              <a:t>gambarkan</a:t>
            </a:r>
            <a:r>
              <a:rPr lang="en-US" dirty="0">
                <a:solidFill>
                  <a:srgbClr val="FF0000"/>
                </a:solidFill>
              </a:rPr>
              <a:t> </a:t>
            </a:r>
            <a:r>
              <a:rPr lang="en-US" dirty="0" err="1">
                <a:solidFill>
                  <a:srgbClr val="FF0000"/>
                </a:solidFill>
              </a:rPr>
              <a:t>relasi</a:t>
            </a:r>
            <a:r>
              <a:rPr lang="en-US" dirty="0">
                <a:solidFill>
                  <a:srgbClr val="FF0000"/>
                </a:solidFill>
              </a:rPr>
              <a:t> </a:t>
            </a:r>
            <a:r>
              <a:rPr lang="en-US" dirty="0" err="1">
                <a:solidFill>
                  <a:srgbClr val="FF0000"/>
                </a:solidFill>
              </a:rPr>
              <a:t>tabelnya</a:t>
            </a:r>
            <a:r>
              <a:rPr lang="en-US" dirty="0">
                <a:solidFill>
                  <a:srgbClr val="FF0000"/>
                </a:solidFill>
              </a:rPr>
              <a:t>!</a:t>
            </a:r>
            <a:endParaRPr lang="en-US" dirty="0"/>
          </a:p>
        </p:txBody>
      </p:sp>
    </p:spTree>
    <p:extLst>
      <p:ext uri="{BB962C8B-B14F-4D97-AF65-F5344CB8AC3E}">
        <p14:creationId xmlns:p14="http://schemas.microsoft.com/office/powerpoint/2010/main" val="1905745499"/>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RDBMS</a:t>
            </a:r>
            <a:r>
              <a:rPr lang="id-ID" dirty="0">
                <a:solidFill>
                  <a:prstClr val="black"/>
                </a:solidFill>
              </a:rPr>
              <a:t/>
            </a:r>
            <a:br>
              <a:rPr lang="id-ID" dirty="0">
                <a:solidFill>
                  <a:prstClr val="black"/>
                </a:solidFill>
              </a:rPr>
            </a:br>
            <a:r>
              <a:rPr lang="id-ID" sz="3200" b="1" dirty="0" smtClean="0">
                <a:solidFill>
                  <a:srgbClr val="0070C0"/>
                </a:solidFill>
              </a:rPr>
              <a:t>a) </a:t>
            </a:r>
            <a:r>
              <a:rPr lang="id-ID" sz="3200" b="1" dirty="0">
                <a:solidFill>
                  <a:srgbClr val="0070C0"/>
                </a:solidFill>
              </a:rPr>
              <a:t>ERD – </a:t>
            </a:r>
            <a:r>
              <a:rPr lang="id-ID" sz="3200" b="1" dirty="0">
                <a:solidFill>
                  <a:srgbClr val="FF0000"/>
                </a:solidFill>
              </a:rPr>
              <a:t>Studi Kasus 5</a:t>
            </a:r>
          </a:p>
        </p:txBody>
      </p:sp>
      <p:sp>
        <p:nvSpPr>
          <p:cNvPr id="4" name="Content Placeholder 2"/>
          <p:cNvSpPr>
            <a:spLocks noGrp="1"/>
          </p:cNvSpPr>
          <p:nvPr>
            <p:ph idx="1"/>
          </p:nvPr>
        </p:nvSpPr>
        <p:spPr>
          <a:xfrm>
            <a:off x="476251" y="1658982"/>
            <a:ext cx="8319406" cy="4637315"/>
          </a:xfrm>
        </p:spPr>
        <p:txBody>
          <a:bodyPr>
            <a:normAutofit fontScale="92500" lnSpcReduction="20000"/>
          </a:bodyPr>
          <a:lstStyle/>
          <a:p>
            <a:r>
              <a:rPr lang="en-US" dirty="0" err="1"/>
              <a:t>Instansi</a:t>
            </a:r>
            <a:r>
              <a:rPr lang="en-US" dirty="0"/>
              <a:t> </a:t>
            </a:r>
            <a:r>
              <a:rPr lang="en-US" dirty="0" err="1"/>
              <a:t>dengan</a:t>
            </a:r>
            <a:r>
              <a:rPr lang="en-US" dirty="0"/>
              <a:t> </a:t>
            </a:r>
            <a:r>
              <a:rPr lang="en-US" dirty="0" err="1"/>
              <a:t>jumlah</a:t>
            </a:r>
            <a:r>
              <a:rPr lang="en-US" dirty="0"/>
              <a:t> </a:t>
            </a:r>
            <a:r>
              <a:rPr lang="en-US" dirty="0" err="1"/>
              <a:t>pengolahan</a:t>
            </a:r>
            <a:r>
              <a:rPr lang="en-US" dirty="0"/>
              <a:t> data </a:t>
            </a:r>
            <a:r>
              <a:rPr lang="en-US" dirty="0" err="1"/>
              <a:t>pegawai</a:t>
            </a:r>
            <a:r>
              <a:rPr lang="en-US" dirty="0"/>
              <a:t> </a:t>
            </a:r>
            <a:r>
              <a:rPr lang="en-US" dirty="0" err="1"/>
              <a:t>banyak</a:t>
            </a:r>
            <a:r>
              <a:rPr lang="en-US" dirty="0"/>
              <a:t> </a:t>
            </a:r>
            <a:r>
              <a:rPr lang="en-US" dirty="0" err="1"/>
              <a:t>membutuhkan</a:t>
            </a:r>
            <a:r>
              <a:rPr lang="en-US" dirty="0"/>
              <a:t> </a:t>
            </a:r>
            <a:r>
              <a:rPr lang="en-US" dirty="0" err="1"/>
              <a:t>bantuan</a:t>
            </a:r>
            <a:r>
              <a:rPr lang="en-US" dirty="0"/>
              <a:t> SI.</a:t>
            </a:r>
          </a:p>
          <a:p>
            <a:r>
              <a:rPr lang="en-US" dirty="0" err="1"/>
              <a:t>Pegawai</a:t>
            </a:r>
            <a:r>
              <a:rPr lang="en-US" dirty="0"/>
              <a:t> yang </a:t>
            </a:r>
            <a:r>
              <a:rPr lang="en-US" dirty="0" err="1"/>
              <a:t>didata</a:t>
            </a:r>
            <a:r>
              <a:rPr lang="en-US" dirty="0"/>
              <a:t> </a:t>
            </a:r>
            <a:r>
              <a:rPr lang="en-US" dirty="0" err="1"/>
              <a:t>mencakup</a:t>
            </a:r>
            <a:r>
              <a:rPr lang="en-US" dirty="0"/>
              <a:t> PNS, </a:t>
            </a:r>
            <a:r>
              <a:rPr lang="en-US" dirty="0" err="1"/>
              <a:t>Pensiun</a:t>
            </a:r>
            <a:r>
              <a:rPr lang="en-US" dirty="0"/>
              <a:t> (</a:t>
            </a:r>
            <a:r>
              <a:rPr lang="en-US" dirty="0" err="1"/>
              <a:t>meninggal</a:t>
            </a:r>
            <a:r>
              <a:rPr lang="en-US" dirty="0"/>
              <a:t>, </a:t>
            </a:r>
            <a:r>
              <a:rPr lang="en-US" dirty="0" err="1"/>
              <a:t>pemberhentian</a:t>
            </a:r>
            <a:r>
              <a:rPr lang="en-US" dirty="0"/>
              <a:t> </a:t>
            </a:r>
            <a:r>
              <a:rPr lang="en-US" dirty="0" err="1"/>
              <a:t>dengan</a:t>
            </a:r>
            <a:r>
              <a:rPr lang="en-US" dirty="0"/>
              <a:t> </a:t>
            </a:r>
            <a:r>
              <a:rPr lang="en-US" dirty="0" err="1"/>
              <a:t>tidak</a:t>
            </a:r>
            <a:r>
              <a:rPr lang="en-US" dirty="0"/>
              <a:t> </a:t>
            </a:r>
            <a:r>
              <a:rPr lang="en-US" dirty="0" err="1"/>
              <a:t>hormat</a:t>
            </a:r>
            <a:r>
              <a:rPr lang="en-US" dirty="0"/>
              <a:t>, </a:t>
            </a:r>
            <a:r>
              <a:rPr lang="en-US" dirty="0" err="1"/>
              <a:t>pemberhentian</a:t>
            </a:r>
            <a:r>
              <a:rPr lang="en-US" dirty="0"/>
              <a:t> </a:t>
            </a:r>
            <a:r>
              <a:rPr lang="en-US" dirty="0" err="1"/>
              <a:t>dengan</a:t>
            </a:r>
            <a:r>
              <a:rPr lang="en-US" dirty="0"/>
              <a:t> </a:t>
            </a:r>
            <a:r>
              <a:rPr lang="en-US" dirty="0" err="1"/>
              <a:t>hormat</a:t>
            </a:r>
            <a:r>
              <a:rPr lang="en-US" dirty="0"/>
              <a:t>), </a:t>
            </a:r>
            <a:r>
              <a:rPr lang="en-US" dirty="0" err="1"/>
              <a:t>dan</a:t>
            </a:r>
            <a:r>
              <a:rPr lang="en-US" dirty="0"/>
              <a:t> Non-PNS.</a:t>
            </a:r>
          </a:p>
          <a:p>
            <a:r>
              <a:rPr lang="en-US" dirty="0" err="1"/>
              <a:t>Setiap</a:t>
            </a:r>
            <a:r>
              <a:rPr lang="en-US" dirty="0"/>
              <a:t> </a:t>
            </a:r>
            <a:r>
              <a:rPr lang="en-US" dirty="0" err="1"/>
              <a:t>pegawai</a:t>
            </a:r>
            <a:r>
              <a:rPr lang="en-US" dirty="0"/>
              <a:t> </a:t>
            </a:r>
            <a:r>
              <a:rPr lang="en-US" dirty="0" err="1"/>
              <a:t>akan</a:t>
            </a:r>
            <a:r>
              <a:rPr lang="en-US" dirty="0"/>
              <a:t> </a:t>
            </a:r>
            <a:r>
              <a:rPr lang="en-US" dirty="0" err="1"/>
              <a:t>memiliki</a:t>
            </a:r>
            <a:r>
              <a:rPr lang="en-US" dirty="0"/>
              <a:t> </a:t>
            </a:r>
            <a:r>
              <a:rPr lang="en-US" dirty="0" err="1"/>
              <a:t>riwayat</a:t>
            </a:r>
            <a:r>
              <a:rPr lang="en-US" dirty="0"/>
              <a:t> </a:t>
            </a:r>
            <a:r>
              <a:rPr lang="en-US" dirty="0" err="1"/>
              <a:t>terkait</a:t>
            </a:r>
            <a:r>
              <a:rPr lang="en-US" dirty="0"/>
              <a:t> </a:t>
            </a:r>
            <a:r>
              <a:rPr lang="en-US" dirty="0" err="1"/>
              <a:t>dengan</a:t>
            </a:r>
            <a:r>
              <a:rPr lang="en-US" dirty="0"/>
              <a:t> </a:t>
            </a:r>
            <a:r>
              <a:rPr lang="en-US" dirty="0" err="1"/>
              <a:t>pendidikan</a:t>
            </a:r>
            <a:r>
              <a:rPr lang="en-US" dirty="0"/>
              <a:t>, </a:t>
            </a:r>
            <a:r>
              <a:rPr lang="en-US" dirty="0" err="1"/>
              <a:t>keluarga</a:t>
            </a:r>
            <a:r>
              <a:rPr lang="en-US" dirty="0"/>
              <a:t>, </a:t>
            </a:r>
            <a:r>
              <a:rPr lang="en-US" dirty="0" err="1"/>
              <a:t>pangkat</a:t>
            </a:r>
            <a:r>
              <a:rPr lang="en-US" dirty="0"/>
              <a:t>, </a:t>
            </a:r>
            <a:r>
              <a:rPr lang="en-US" dirty="0" err="1"/>
              <a:t>dan</a:t>
            </a:r>
            <a:r>
              <a:rPr lang="en-US" dirty="0"/>
              <a:t> </a:t>
            </a:r>
            <a:r>
              <a:rPr lang="en-US" dirty="0" err="1"/>
              <a:t>lokasi</a:t>
            </a:r>
            <a:r>
              <a:rPr lang="en-US" dirty="0"/>
              <a:t> </a:t>
            </a:r>
            <a:r>
              <a:rPr lang="en-US" dirty="0" err="1"/>
              <a:t>kerjanya</a:t>
            </a:r>
            <a:r>
              <a:rPr lang="en-US" dirty="0"/>
              <a:t>.</a:t>
            </a:r>
          </a:p>
          <a:p>
            <a:r>
              <a:rPr lang="en-US" dirty="0" err="1"/>
              <a:t>Seluruh</a:t>
            </a:r>
            <a:r>
              <a:rPr lang="en-US" dirty="0"/>
              <a:t> </a:t>
            </a:r>
            <a:r>
              <a:rPr lang="en-US" dirty="0" err="1"/>
              <a:t>kegiatan</a:t>
            </a:r>
            <a:r>
              <a:rPr lang="en-US" dirty="0"/>
              <a:t> </a:t>
            </a:r>
            <a:r>
              <a:rPr lang="en-US" dirty="0" err="1"/>
              <a:t>dalam</a:t>
            </a:r>
            <a:r>
              <a:rPr lang="en-US" dirty="0"/>
              <a:t> </a:t>
            </a:r>
            <a:r>
              <a:rPr lang="en-US" dirty="0" err="1"/>
              <a:t>sistem</a:t>
            </a:r>
            <a:r>
              <a:rPr lang="en-US" dirty="0"/>
              <a:t> </a:t>
            </a:r>
            <a:r>
              <a:rPr lang="en-US" dirty="0" err="1"/>
              <a:t>akan</a:t>
            </a:r>
            <a:r>
              <a:rPr lang="en-US" dirty="0"/>
              <a:t> </a:t>
            </a:r>
            <a:r>
              <a:rPr lang="en-US" dirty="0" err="1"/>
              <a:t>ada</a:t>
            </a:r>
            <a:r>
              <a:rPr lang="en-US" dirty="0"/>
              <a:t> log-</a:t>
            </a:r>
            <a:r>
              <a:rPr lang="en-US" dirty="0" err="1"/>
              <a:t>nya</a:t>
            </a:r>
            <a:r>
              <a:rPr lang="en-US" dirty="0"/>
              <a:t>, </a:t>
            </a:r>
            <a:r>
              <a:rPr lang="en-US" dirty="0" err="1"/>
              <a:t>sehingga</a:t>
            </a:r>
            <a:r>
              <a:rPr lang="en-US" dirty="0"/>
              <a:t> </a:t>
            </a:r>
            <a:r>
              <a:rPr lang="en-US" dirty="0" err="1"/>
              <a:t>superadmin</a:t>
            </a:r>
            <a:r>
              <a:rPr lang="en-US" dirty="0"/>
              <a:t> </a:t>
            </a:r>
            <a:r>
              <a:rPr lang="en-US" dirty="0" err="1"/>
              <a:t>dapat</a:t>
            </a:r>
            <a:r>
              <a:rPr lang="en-US" dirty="0"/>
              <a:t> </a:t>
            </a:r>
            <a:r>
              <a:rPr lang="en-US" dirty="0" err="1"/>
              <a:t>mengetahui</a:t>
            </a:r>
            <a:r>
              <a:rPr lang="en-US" dirty="0"/>
              <a:t> </a:t>
            </a:r>
            <a:r>
              <a:rPr lang="en-US" dirty="0" err="1"/>
              <a:t>kegiatan</a:t>
            </a:r>
            <a:r>
              <a:rPr lang="en-US" dirty="0"/>
              <a:t> di </a:t>
            </a:r>
            <a:r>
              <a:rPr lang="en-US" dirty="0" err="1"/>
              <a:t>dalam</a:t>
            </a:r>
            <a:r>
              <a:rPr lang="en-US" dirty="0"/>
              <a:t> Si </a:t>
            </a:r>
            <a:r>
              <a:rPr lang="en-US" dirty="0" err="1"/>
              <a:t>tersebut</a:t>
            </a:r>
            <a:r>
              <a:rPr lang="en-US" dirty="0"/>
              <a:t>.</a:t>
            </a:r>
          </a:p>
          <a:p>
            <a:r>
              <a:rPr lang="en-US" dirty="0"/>
              <a:t>Orang yang </a:t>
            </a:r>
            <a:r>
              <a:rPr lang="en-US" dirty="0" err="1"/>
              <a:t>akan</a:t>
            </a:r>
            <a:r>
              <a:rPr lang="en-US" dirty="0"/>
              <a:t> </a:t>
            </a:r>
            <a:r>
              <a:rPr lang="en-US" dirty="0" err="1"/>
              <a:t>menggunakan</a:t>
            </a:r>
            <a:r>
              <a:rPr lang="en-US" dirty="0"/>
              <a:t> SI </a:t>
            </a:r>
            <a:r>
              <a:rPr lang="en-US" dirty="0" err="1"/>
              <a:t>dengan</a:t>
            </a:r>
            <a:r>
              <a:rPr lang="en-US" dirty="0"/>
              <a:t> username </a:t>
            </a:r>
            <a:r>
              <a:rPr lang="en-US" dirty="0" err="1"/>
              <a:t>dan</a:t>
            </a:r>
            <a:r>
              <a:rPr lang="en-US" dirty="0"/>
              <a:t> </a:t>
            </a:r>
            <a:r>
              <a:rPr lang="en-US" dirty="0" err="1"/>
              <a:t>passwordnya</a:t>
            </a:r>
            <a:r>
              <a:rPr lang="en-US" dirty="0"/>
              <a:t> </a:t>
            </a:r>
            <a:r>
              <a:rPr lang="en-US" dirty="0" err="1"/>
              <a:t>adalah</a:t>
            </a:r>
            <a:r>
              <a:rPr lang="en-US" dirty="0"/>
              <a:t> </a:t>
            </a:r>
            <a:r>
              <a:rPr lang="en-US" dirty="0" err="1"/>
              <a:t>superadmin</a:t>
            </a:r>
            <a:r>
              <a:rPr lang="en-US" dirty="0"/>
              <a:t> (</a:t>
            </a:r>
            <a:r>
              <a:rPr lang="en-US" dirty="0" err="1"/>
              <a:t>pengatur</a:t>
            </a:r>
            <a:r>
              <a:rPr lang="en-US" dirty="0"/>
              <a:t> </a:t>
            </a:r>
            <a:r>
              <a:rPr lang="en-US" dirty="0" err="1"/>
              <a:t>sistem</a:t>
            </a:r>
            <a:r>
              <a:rPr lang="en-US" dirty="0"/>
              <a:t>), admin (</a:t>
            </a:r>
            <a:r>
              <a:rPr lang="en-US" dirty="0" err="1"/>
              <a:t>setiap</a:t>
            </a:r>
            <a:r>
              <a:rPr lang="en-US" dirty="0"/>
              <a:t> </a:t>
            </a:r>
            <a:r>
              <a:rPr lang="en-US" dirty="0" err="1"/>
              <a:t>skpd</a:t>
            </a:r>
            <a:r>
              <a:rPr lang="en-US" dirty="0"/>
              <a:t>), </a:t>
            </a:r>
            <a:r>
              <a:rPr lang="en-US" dirty="0" err="1"/>
              <a:t>dan</a:t>
            </a:r>
            <a:r>
              <a:rPr lang="en-US" dirty="0"/>
              <a:t> </a:t>
            </a:r>
            <a:r>
              <a:rPr lang="en-US" dirty="0" err="1"/>
              <a:t>pegawai</a:t>
            </a:r>
            <a:r>
              <a:rPr lang="en-US" dirty="0"/>
              <a:t>.</a:t>
            </a:r>
          </a:p>
        </p:txBody>
      </p:sp>
    </p:spTree>
    <p:extLst>
      <p:ext uri="{BB962C8B-B14F-4D97-AF65-F5344CB8AC3E}">
        <p14:creationId xmlns:p14="http://schemas.microsoft.com/office/powerpoint/2010/main" val="855648781"/>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RDBMS</a:t>
            </a:r>
            <a:r>
              <a:rPr lang="id-ID" dirty="0">
                <a:solidFill>
                  <a:prstClr val="black"/>
                </a:solidFill>
              </a:rPr>
              <a:t/>
            </a:r>
            <a:br>
              <a:rPr lang="id-ID" dirty="0">
                <a:solidFill>
                  <a:prstClr val="black"/>
                </a:solidFill>
              </a:rPr>
            </a:br>
            <a:r>
              <a:rPr lang="id-ID" sz="3200" b="1" dirty="0" smtClean="0">
                <a:solidFill>
                  <a:srgbClr val="0070C0"/>
                </a:solidFill>
              </a:rPr>
              <a:t>a) </a:t>
            </a:r>
            <a:r>
              <a:rPr lang="id-ID" sz="3200" b="1" dirty="0">
                <a:solidFill>
                  <a:srgbClr val="0070C0"/>
                </a:solidFill>
              </a:rPr>
              <a:t>ERD – </a:t>
            </a:r>
            <a:r>
              <a:rPr lang="id-ID" sz="3200" b="1" dirty="0">
                <a:solidFill>
                  <a:srgbClr val="FF0000"/>
                </a:solidFill>
              </a:rPr>
              <a:t>Studi Kasus 6</a:t>
            </a:r>
          </a:p>
        </p:txBody>
      </p:sp>
      <p:sp>
        <p:nvSpPr>
          <p:cNvPr id="4" name="Content Placeholder 2"/>
          <p:cNvSpPr>
            <a:spLocks noGrp="1"/>
          </p:cNvSpPr>
          <p:nvPr>
            <p:ph idx="1"/>
          </p:nvPr>
        </p:nvSpPr>
        <p:spPr>
          <a:xfrm>
            <a:off x="476251" y="1658982"/>
            <a:ext cx="8319406" cy="4637315"/>
          </a:xfrm>
        </p:spPr>
        <p:txBody>
          <a:bodyPr>
            <a:normAutofit lnSpcReduction="10000"/>
          </a:bodyPr>
          <a:lstStyle/>
          <a:p>
            <a:r>
              <a:rPr lang="en-US" dirty="0" err="1"/>
              <a:t>Sekolah</a:t>
            </a:r>
            <a:r>
              <a:rPr lang="en-US" dirty="0"/>
              <a:t> </a:t>
            </a:r>
            <a:r>
              <a:rPr lang="en-US" dirty="0" err="1"/>
              <a:t>dengan</a:t>
            </a:r>
            <a:r>
              <a:rPr lang="en-US" dirty="0"/>
              <a:t> </a:t>
            </a:r>
            <a:r>
              <a:rPr lang="en-US" dirty="0" err="1"/>
              <a:t>keterbukaan</a:t>
            </a:r>
            <a:r>
              <a:rPr lang="en-US" dirty="0"/>
              <a:t> </a:t>
            </a:r>
            <a:r>
              <a:rPr lang="en-US" dirty="0" err="1"/>
              <a:t>dan</a:t>
            </a:r>
            <a:r>
              <a:rPr lang="en-US" dirty="0"/>
              <a:t> </a:t>
            </a:r>
            <a:r>
              <a:rPr lang="en-US" dirty="0" err="1"/>
              <a:t>ketertiban</a:t>
            </a:r>
            <a:r>
              <a:rPr lang="en-US" dirty="0"/>
              <a:t> </a:t>
            </a:r>
            <a:r>
              <a:rPr lang="en-US" dirty="0" err="1"/>
              <a:t>administrasi</a:t>
            </a:r>
            <a:r>
              <a:rPr lang="en-US" dirty="0"/>
              <a:t> yang </a:t>
            </a:r>
            <a:r>
              <a:rPr lang="en-US" dirty="0" err="1"/>
              <a:t>tinggi</a:t>
            </a:r>
            <a:r>
              <a:rPr lang="en-US" dirty="0"/>
              <a:t> </a:t>
            </a:r>
            <a:r>
              <a:rPr lang="en-US" dirty="0" err="1"/>
              <a:t>akan</a:t>
            </a:r>
            <a:r>
              <a:rPr lang="en-US" dirty="0"/>
              <a:t> men-SI-</a:t>
            </a:r>
            <a:r>
              <a:rPr lang="en-US" dirty="0" err="1"/>
              <a:t>kan</a:t>
            </a:r>
            <a:r>
              <a:rPr lang="en-US" dirty="0"/>
              <a:t> </a:t>
            </a:r>
            <a:r>
              <a:rPr lang="en-US" dirty="0" err="1"/>
              <a:t>pembayarannya</a:t>
            </a:r>
            <a:r>
              <a:rPr lang="en-US" dirty="0"/>
              <a:t>.</a:t>
            </a:r>
          </a:p>
          <a:p>
            <a:r>
              <a:rPr lang="en-US" dirty="0" err="1"/>
              <a:t>Setiap</a:t>
            </a:r>
            <a:r>
              <a:rPr lang="en-US" dirty="0"/>
              <a:t> </a:t>
            </a:r>
            <a:r>
              <a:rPr lang="en-US" dirty="0" err="1"/>
              <a:t>siswa</a:t>
            </a:r>
            <a:r>
              <a:rPr lang="en-US" dirty="0"/>
              <a:t> </a:t>
            </a:r>
            <a:r>
              <a:rPr lang="en-US" dirty="0" err="1"/>
              <a:t>yg</a:t>
            </a:r>
            <a:r>
              <a:rPr lang="en-US" dirty="0"/>
              <a:t> </a:t>
            </a:r>
            <a:r>
              <a:rPr lang="en-US" dirty="0" err="1"/>
              <a:t>membayar</a:t>
            </a:r>
            <a:r>
              <a:rPr lang="en-US" dirty="0"/>
              <a:t> SPP </a:t>
            </a:r>
            <a:r>
              <a:rPr lang="en-US" dirty="0" err="1"/>
              <a:t>akan</a:t>
            </a:r>
            <a:r>
              <a:rPr lang="en-US" dirty="0"/>
              <a:t> </a:t>
            </a:r>
            <a:r>
              <a:rPr lang="en-US" dirty="0" err="1"/>
              <a:t>dilayani</a:t>
            </a:r>
            <a:r>
              <a:rPr lang="en-US" dirty="0"/>
              <a:t> </a:t>
            </a:r>
            <a:r>
              <a:rPr lang="en-US" dirty="0" err="1"/>
              <a:t>oleh</a:t>
            </a:r>
            <a:r>
              <a:rPr lang="en-US" dirty="0"/>
              <a:t> </a:t>
            </a:r>
            <a:r>
              <a:rPr lang="en-US" dirty="0" err="1"/>
              <a:t>bendahara</a:t>
            </a:r>
            <a:r>
              <a:rPr lang="en-US" dirty="0"/>
              <a:t>.</a:t>
            </a:r>
          </a:p>
          <a:p>
            <a:r>
              <a:rPr lang="en-US" dirty="0" err="1"/>
              <a:t>Jumlah</a:t>
            </a:r>
            <a:r>
              <a:rPr lang="en-US" dirty="0"/>
              <a:t> </a:t>
            </a:r>
            <a:r>
              <a:rPr lang="en-US" dirty="0" err="1"/>
              <a:t>pembayaran</a:t>
            </a:r>
            <a:r>
              <a:rPr lang="en-US" dirty="0"/>
              <a:t> </a:t>
            </a:r>
            <a:r>
              <a:rPr lang="en-US" dirty="0" err="1"/>
              <a:t>siswa</a:t>
            </a:r>
            <a:r>
              <a:rPr lang="en-US" dirty="0"/>
              <a:t> </a:t>
            </a:r>
            <a:r>
              <a:rPr lang="en-US" dirty="0" err="1"/>
              <a:t>dalam</a:t>
            </a:r>
            <a:r>
              <a:rPr lang="en-US" dirty="0"/>
              <a:t> </a:t>
            </a:r>
            <a:r>
              <a:rPr lang="en-US" dirty="0" err="1"/>
              <a:t>tiap</a:t>
            </a:r>
            <a:r>
              <a:rPr lang="en-US" dirty="0"/>
              <a:t> </a:t>
            </a:r>
            <a:r>
              <a:rPr lang="en-US" dirty="0" err="1"/>
              <a:t>bulannya</a:t>
            </a:r>
            <a:r>
              <a:rPr lang="en-US" dirty="0"/>
              <a:t> </a:t>
            </a:r>
            <a:r>
              <a:rPr lang="en-US" dirty="0" err="1"/>
              <a:t>berkemungkinan</a:t>
            </a:r>
            <a:r>
              <a:rPr lang="en-US" dirty="0"/>
              <a:t> </a:t>
            </a:r>
            <a:r>
              <a:rPr lang="en-US" dirty="0" err="1"/>
              <a:t>berbeda</a:t>
            </a:r>
            <a:r>
              <a:rPr lang="en-US" dirty="0"/>
              <a:t> </a:t>
            </a:r>
            <a:r>
              <a:rPr lang="en-US" dirty="0" err="1"/>
              <a:t>antara</a:t>
            </a:r>
            <a:r>
              <a:rPr lang="en-US" dirty="0"/>
              <a:t> </a:t>
            </a:r>
            <a:r>
              <a:rPr lang="en-US" dirty="0" err="1"/>
              <a:t>kelas</a:t>
            </a:r>
            <a:r>
              <a:rPr lang="en-US" dirty="0"/>
              <a:t> X, XI, </a:t>
            </a:r>
            <a:r>
              <a:rPr lang="en-US" dirty="0" err="1"/>
              <a:t>dan</a:t>
            </a:r>
            <a:r>
              <a:rPr lang="en-US" dirty="0"/>
              <a:t> XII.</a:t>
            </a:r>
          </a:p>
          <a:p>
            <a:r>
              <a:rPr lang="en-US" dirty="0" err="1"/>
              <a:t>Pembayaran</a:t>
            </a:r>
            <a:r>
              <a:rPr lang="en-US" dirty="0"/>
              <a:t> </a:t>
            </a:r>
            <a:r>
              <a:rPr lang="en-US" dirty="0" err="1"/>
              <a:t>siswa</a:t>
            </a:r>
            <a:r>
              <a:rPr lang="en-US" dirty="0"/>
              <a:t> </a:t>
            </a:r>
            <a:r>
              <a:rPr lang="en-US" dirty="0" err="1"/>
              <a:t>boleh</a:t>
            </a:r>
            <a:r>
              <a:rPr lang="en-US" dirty="0"/>
              <a:t> </a:t>
            </a:r>
            <a:r>
              <a:rPr lang="en-US" dirty="0" err="1"/>
              <a:t>dilakukan</a:t>
            </a:r>
            <a:r>
              <a:rPr lang="en-US" dirty="0"/>
              <a:t> </a:t>
            </a:r>
            <a:r>
              <a:rPr lang="en-US" dirty="0" err="1"/>
              <a:t>secara</a:t>
            </a:r>
            <a:r>
              <a:rPr lang="en-US" dirty="0"/>
              <a:t> </a:t>
            </a:r>
            <a:r>
              <a:rPr lang="en-US" dirty="0" err="1"/>
              <a:t>cicil</a:t>
            </a:r>
            <a:r>
              <a:rPr lang="en-US" dirty="0"/>
              <a:t> </a:t>
            </a:r>
            <a:r>
              <a:rPr lang="en-US" dirty="0" err="1"/>
              <a:t>dalam</a:t>
            </a:r>
            <a:r>
              <a:rPr lang="en-US" dirty="0"/>
              <a:t> </a:t>
            </a:r>
            <a:r>
              <a:rPr lang="en-US" dirty="0" err="1"/>
              <a:t>tiap</a:t>
            </a:r>
            <a:r>
              <a:rPr lang="en-US" dirty="0"/>
              <a:t> </a:t>
            </a:r>
            <a:r>
              <a:rPr lang="en-US" dirty="0" err="1"/>
              <a:t>bulannya</a:t>
            </a:r>
            <a:r>
              <a:rPr lang="en-US" dirty="0"/>
              <a:t>.</a:t>
            </a:r>
          </a:p>
          <a:p>
            <a:r>
              <a:rPr lang="en-US" dirty="0" err="1"/>
              <a:t>Dalam</a:t>
            </a:r>
            <a:r>
              <a:rPr lang="en-US" dirty="0"/>
              <a:t> </a:t>
            </a:r>
            <a:r>
              <a:rPr lang="en-US" dirty="0" err="1"/>
              <a:t>pembayaran</a:t>
            </a:r>
            <a:r>
              <a:rPr lang="en-US" dirty="0"/>
              <a:t> SPP </a:t>
            </a:r>
            <a:r>
              <a:rPr lang="en-US" dirty="0" err="1"/>
              <a:t>terdapat</a:t>
            </a:r>
            <a:r>
              <a:rPr lang="en-US" dirty="0"/>
              <a:t> </a:t>
            </a:r>
            <a:r>
              <a:rPr lang="en-US" dirty="0" err="1"/>
              <a:t>beberapa</a:t>
            </a:r>
            <a:r>
              <a:rPr lang="en-US" dirty="0"/>
              <a:t> </a:t>
            </a:r>
            <a:r>
              <a:rPr lang="en-US" dirty="0" err="1"/>
              <a:t>rincian</a:t>
            </a:r>
            <a:r>
              <a:rPr lang="en-US" dirty="0"/>
              <a:t> sub yang </a:t>
            </a:r>
            <a:r>
              <a:rPr lang="en-US" dirty="0" err="1"/>
              <a:t>telah</a:t>
            </a:r>
            <a:r>
              <a:rPr lang="en-US" dirty="0"/>
              <a:t> </a:t>
            </a:r>
            <a:r>
              <a:rPr lang="en-US" dirty="0" err="1"/>
              <a:t>ditetapkan</a:t>
            </a:r>
            <a:r>
              <a:rPr lang="en-US" dirty="0"/>
              <a:t> </a:t>
            </a:r>
            <a:r>
              <a:rPr lang="en-US" dirty="0" err="1"/>
              <a:t>oleh</a:t>
            </a:r>
            <a:r>
              <a:rPr lang="en-US" dirty="0"/>
              <a:t> </a:t>
            </a:r>
            <a:r>
              <a:rPr lang="en-US" dirty="0" err="1"/>
              <a:t>sekolah</a:t>
            </a:r>
            <a:r>
              <a:rPr lang="en-US" dirty="0"/>
              <a:t>.</a:t>
            </a:r>
          </a:p>
        </p:txBody>
      </p:sp>
    </p:spTree>
    <p:extLst>
      <p:ext uri="{BB962C8B-B14F-4D97-AF65-F5344CB8AC3E}">
        <p14:creationId xmlns:p14="http://schemas.microsoft.com/office/powerpoint/2010/main" val="2744024307"/>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3009728"/>
              </p:ext>
            </p:extLst>
          </p:nvPr>
        </p:nvGraphicFramePr>
        <p:xfrm>
          <a:off x="2581834" y="4777655"/>
          <a:ext cx="4693024" cy="1943820"/>
        </p:xfrm>
        <a:graphic>
          <a:graphicData uri="http://schemas.openxmlformats.org/drawingml/2006/table">
            <a:tbl>
              <a:tblPr firstRow="1" bandRow="1">
                <a:tableStyleId>{5C22544A-7EE6-4342-B048-85BDC9FD1C3A}</a:tableStyleId>
              </a:tblPr>
              <a:tblGrid>
                <a:gridCol w="673997"/>
                <a:gridCol w="1353387"/>
                <a:gridCol w="1483518"/>
                <a:gridCol w="1182122"/>
              </a:tblGrid>
              <a:tr h="388764">
                <a:tc>
                  <a:txBody>
                    <a:bodyPr/>
                    <a:lstStyle/>
                    <a:p>
                      <a:pPr algn="ctr"/>
                      <a:r>
                        <a:rPr lang="en-US" sz="1600" dirty="0" smtClean="0">
                          <a:solidFill>
                            <a:schemeClr val="accent1">
                              <a:lumMod val="50000"/>
                            </a:schemeClr>
                          </a:solidFill>
                        </a:rPr>
                        <a:t> </a:t>
                      </a:r>
                      <a:r>
                        <a:rPr lang="en-US" sz="1600" dirty="0" err="1" smtClean="0">
                          <a:solidFill>
                            <a:schemeClr val="accent1">
                              <a:lumMod val="50000"/>
                            </a:schemeClr>
                          </a:solidFill>
                        </a:rPr>
                        <a:t>nim</a:t>
                      </a:r>
                      <a:endParaRPr lang="en-US" sz="160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err="1" smtClean="0">
                          <a:solidFill>
                            <a:schemeClr val="accent1">
                              <a:lumMod val="50000"/>
                            </a:schemeClr>
                          </a:solidFill>
                        </a:rPr>
                        <a:t>nama_mhs</a:t>
                      </a:r>
                      <a:endParaRPr lang="en-US" sz="160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err="1" smtClean="0">
                          <a:solidFill>
                            <a:schemeClr val="accent1">
                              <a:lumMod val="50000"/>
                            </a:schemeClr>
                          </a:solidFill>
                        </a:rPr>
                        <a:t>alamat_mhs</a:t>
                      </a:r>
                      <a:endParaRPr lang="en-US" sz="160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err="1" smtClean="0">
                          <a:solidFill>
                            <a:schemeClr val="accent1">
                              <a:lumMod val="50000"/>
                            </a:schemeClr>
                          </a:solidFill>
                        </a:rPr>
                        <a:t>tgl_lahir</a:t>
                      </a:r>
                      <a:endParaRPr lang="en-US" sz="160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8876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8876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8876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8876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7" name="Down Arrow 6"/>
          <p:cNvSpPr/>
          <p:nvPr/>
        </p:nvSpPr>
        <p:spPr>
          <a:xfrm>
            <a:off x="4598893" y="3911953"/>
            <a:ext cx="658906" cy="739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319632" y="2388980"/>
            <a:ext cx="4810419" cy="1892766"/>
          </a:xfrm>
          <a:prstGeom prst="rect">
            <a:avLst/>
          </a:prstGeom>
        </p:spPr>
      </p:pic>
      <p:sp>
        <p:nvSpPr>
          <p:cNvPr id="11" name="Title 1"/>
          <p:cNvSpPr txBox="1">
            <a:spLocks/>
          </p:cNvSpPr>
          <p:nvPr/>
        </p:nvSpPr>
        <p:spPr>
          <a:xfrm>
            <a:off x="476251" y="1412378"/>
            <a:ext cx="8377518" cy="637543"/>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0000"/>
              </a:lnSpc>
            </a:pPr>
            <a:r>
              <a:rPr lang="en-US" sz="1800" dirty="0" err="1" smtClean="0">
                <a:solidFill>
                  <a:schemeClr val="accent1">
                    <a:lumMod val="50000"/>
                  </a:schemeClr>
                </a:solidFill>
                <a:latin typeface="+mn-lt"/>
              </a:rPr>
              <a:t>Aturan</a:t>
            </a:r>
            <a:r>
              <a:rPr lang="en-US" sz="1800" dirty="0" smtClean="0">
                <a:solidFill>
                  <a:schemeClr val="accent1">
                    <a:lumMod val="50000"/>
                  </a:schemeClr>
                </a:solidFill>
                <a:latin typeface="+mn-lt"/>
              </a:rPr>
              <a:t> </a:t>
            </a:r>
            <a:r>
              <a:rPr lang="en-US" sz="1800" dirty="0" err="1" smtClean="0">
                <a:solidFill>
                  <a:schemeClr val="accent1">
                    <a:lumMod val="50000"/>
                  </a:schemeClr>
                </a:solidFill>
                <a:latin typeface="+mn-lt"/>
              </a:rPr>
              <a:t>umum</a:t>
            </a:r>
            <a:r>
              <a:rPr lang="en-US" sz="1800" dirty="0" smtClean="0">
                <a:solidFill>
                  <a:schemeClr val="accent1">
                    <a:lumMod val="50000"/>
                  </a:schemeClr>
                </a:solidFill>
                <a:latin typeface="+mn-lt"/>
              </a:rPr>
              <a:t> </a:t>
            </a:r>
            <a:r>
              <a:rPr lang="en-US" sz="1800" dirty="0" err="1" smtClean="0">
                <a:solidFill>
                  <a:schemeClr val="accent1">
                    <a:lumMod val="50000"/>
                  </a:schemeClr>
                </a:solidFill>
                <a:latin typeface="+mn-lt"/>
              </a:rPr>
              <a:t>dalam</a:t>
            </a:r>
            <a:r>
              <a:rPr lang="en-US" sz="1800" dirty="0" smtClean="0">
                <a:solidFill>
                  <a:schemeClr val="accent1">
                    <a:lumMod val="50000"/>
                  </a:schemeClr>
                </a:solidFill>
                <a:latin typeface="+mn-lt"/>
              </a:rPr>
              <a:t> </a:t>
            </a:r>
            <a:r>
              <a:rPr lang="en-US" sz="1800" dirty="0" err="1" smtClean="0">
                <a:solidFill>
                  <a:schemeClr val="accent1">
                    <a:lumMod val="50000"/>
                  </a:schemeClr>
                </a:solidFill>
                <a:latin typeface="+mn-lt"/>
              </a:rPr>
              <a:t>pemetaan</a:t>
            </a:r>
            <a:r>
              <a:rPr lang="en-US" sz="1800" dirty="0" smtClean="0">
                <a:solidFill>
                  <a:schemeClr val="accent1">
                    <a:lumMod val="50000"/>
                  </a:schemeClr>
                </a:solidFill>
                <a:latin typeface="+mn-lt"/>
              </a:rPr>
              <a:t> Model Data (Level </a:t>
            </a:r>
            <a:r>
              <a:rPr lang="en-US" sz="1800" dirty="0" err="1" smtClean="0">
                <a:solidFill>
                  <a:schemeClr val="accent1">
                    <a:lumMod val="50000"/>
                  </a:schemeClr>
                </a:solidFill>
                <a:latin typeface="+mn-lt"/>
              </a:rPr>
              <a:t>konseptual</a:t>
            </a:r>
            <a:r>
              <a:rPr lang="en-US" sz="1800" dirty="0" smtClean="0">
                <a:solidFill>
                  <a:schemeClr val="accent1">
                    <a:lumMod val="50000"/>
                  </a:schemeClr>
                </a:solidFill>
                <a:latin typeface="+mn-lt"/>
              </a:rPr>
              <a:t> </a:t>
            </a:r>
            <a:r>
              <a:rPr lang="en-US" sz="1800" dirty="0" err="1" smtClean="0">
                <a:solidFill>
                  <a:schemeClr val="accent1">
                    <a:lumMod val="50000"/>
                  </a:schemeClr>
                </a:solidFill>
                <a:latin typeface="+mn-lt"/>
              </a:rPr>
              <a:t>dalam</a:t>
            </a:r>
            <a:r>
              <a:rPr lang="en-US" sz="1800" dirty="0" smtClean="0">
                <a:solidFill>
                  <a:schemeClr val="accent1">
                    <a:lumMod val="50000"/>
                  </a:schemeClr>
                </a:solidFill>
                <a:latin typeface="+mn-lt"/>
              </a:rPr>
              <a:t> </a:t>
            </a:r>
            <a:r>
              <a:rPr lang="en-US" sz="1800" dirty="0" err="1" smtClean="0">
                <a:solidFill>
                  <a:schemeClr val="accent1">
                    <a:lumMod val="50000"/>
                  </a:schemeClr>
                </a:solidFill>
                <a:latin typeface="+mn-lt"/>
              </a:rPr>
              <a:t>abstraksi</a:t>
            </a:r>
            <a:r>
              <a:rPr lang="en-US" sz="1800" dirty="0" smtClean="0">
                <a:solidFill>
                  <a:schemeClr val="accent1">
                    <a:lumMod val="50000"/>
                  </a:schemeClr>
                </a:solidFill>
                <a:latin typeface="+mn-lt"/>
              </a:rPr>
              <a:t> data) :</a:t>
            </a:r>
          </a:p>
          <a:p>
            <a:pPr algn="just">
              <a:lnSpc>
                <a:spcPct val="100000"/>
              </a:lnSpc>
            </a:pPr>
            <a:r>
              <a:rPr lang="en-US" sz="1800" dirty="0" smtClean="0">
                <a:solidFill>
                  <a:schemeClr val="accent1">
                    <a:lumMod val="50000"/>
                  </a:schemeClr>
                </a:solidFill>
                <a:latin typeface="+mn-lt"/>
              </a:rPr>
              <a:t>1. </a:t>
            </a:r>
            <a:r>
              <a:rPr lang="en-US" sz="1800" dirty="0" err="1" smtClean="0">
                <a:solidFill>
                  <a:schemeClr val="accent1">
                    <a:lumMod val="50000"/>
                  </a:schemeClr>
                </a:solidFill>
                <a:latin typeface="+mn-lt"/>
              </a:rPr>
              <a:t>Setiap</a:t>
            </a:r>
            <a:r>
              <a:rPr lang="en-US" sz="1800" dirty="0" smtClean="0">
                <a:solidFill>
                  <a:schemeClr val="accent1">
                    <a:lumMod val="50000"/>
                  </a:schemeClr>
                </a:solidFill>
                <a:latin typeface="+mn-lt"/>
              </a:rPr>
              <a:t> </a:t>
            </a:r>
            <a:r>
              <a:rPr lang="en-US" sz="1800" dirty="0" err="1" smtClean="0">
                <a:solidFill>
                  <a:schemeClr val="accent1">
                    <a:lumMod val="50000"/>
                  </a:schemeClr>
                </a:solidFill>
                <a:latin typeface="+mn-lt"/>
              </a:rPr>
              <a:t>himpunan</a:t>
            </a:r>
            <a:r>
              <a:rPr lang="en-US" sz="1800" dirty="0" smtClean="0">
                <a:solidFill>
                  <a:schemeClr val="accent1">
                    <a:lumMod val="50000"/>
                  </a:schemeClr>
                </a:solidFill>
                <a:latin typeface="+mn-lt"/>
              </a:rPr>
              <a:t> </a:t>
            </a:r>
            <a:r>
              <a:rPr lang="en-US" sz="1800" dirty="0" err="1" smtClean="0">
                <a:solidFill>
                  <a:schemeClr val="accent1">
                    <a:lumMod val="50000"/>
                  </a:schemeClr>
                </a:solidFill>
                <a:latin typeface="+mn-lt"/>
              </a:rPr>
              <a:t>entitas</a:t>
            </a:r>
            <a:r>
              <a:rPr lang="en-US" sz="1800" dirty="0" smtClean="0">
                <a:solidFill>
                  <a:schemeClr val="accent1">
                    <a:lumMod val="50000"/>
                  </a:schemeClr>
                </a:solidFill>
                <a:latin typeface="+mn-lt"/>
              </a:rPr>
              <a:t> </a:t>
            </a:r>
            <a:r>
              <a:rPr lang="en-US" sz="1800" dirty="0" err="1" smtClean="0">
                <a:solidFill>
                  <a:schemeClr val="accent1">
                    <a:lumMod val="50000"/>
                  </a:schemeClr>
                </a:solidFill>
                <a:latin typeface="+mn-lt"/>
              </a:rPr>
              <a:t>akan</a:t>
            </a:r>
            <a:r>
              <a:rPr lang="en-US" sz="1800" dirty="0" smtClean="0">
                <a:solidFill>
                  <a:schemeClr val="accent1">
                    <a:lumMod val="50000"/>
                  </a:schemeClr>
                </a:solidFill>
                <a:latin typeface="+mn-lt"/>
              </a:rPr>
              <a:t> </a:t>
            </a:r>
            <a:r>
              <a:rPr lang="en-US" sz="1800" dirty="0" err="1" smtClean="0">
                <a:solidFill>
                  <a:schemeClr val="accent1">
                    <a:lumMod val="50000"/>
                  </a:schemeClr>
                </a:solidFill>
                <a:latin typeface="+mn-lt"/>
              </a:rPr>
              <a:t>diimplimentasikan</a:t>
            </a:r>
            <a:r>
              <a:rPr lang="en-US" sz="1800" dirty="0" smtClean="0">
                <a:solidFill>
                  <a:schemeClr val="accent1">
                    <a:lumMod val="50000"/>
                  </a:schemeClr>
                </a:solidFill>
                <a:latin typeface="+mn-lt"/>
              </a:rPr>
              <a:t> </a:t>
            </a:r>
            <a:r>
              <a:rPr lang="en-US" sz="1800" dirty="0" err="1" smtClean="0">
                <a:solidFill>
                  <a:schemeClr val="accent1">
                    <a:lumMod val="50000"/>
                  </a:schemeClr>
                </a:solidFill>
                <a:latin typeface="+mn-lt"/>
              </a:rPr>
              <a:t>sebagai</a:t>
            </a:r>
            <a:r>
              <a:rPr lang="en-US" sz="1800" dirty="0" smtClean="0">
                <a:solidFill>
                  <a:schemeClr val="accent1">
                    <a:lumMod val="50000"/>
                  </a:schemeClr>
                </a:solidFill>
                <a:latin typeface="+mn-lt"/>
              </a:rPr>
              <a:t> </a:t>
            </a:r>
            <a:r>
              <a:rPr lang="en-US" sz="1800" dirty="0" err="1" smtClean="0">
                <a:solidFill>
                  <a:schemeClr val="accent1">
                    <a:lumMod val="50000"/>
                  </a:schemeClr>
                </a:solidFill>
                <a:latin typeface="+mn-lt"/>
              </a:rPr>
              <a:t>sebuah</a:t>
            </a:r>
            <a:r>
              <a:rPr lang="en-US" sz="1800" dirty="0" smtClean="0">
                <a:solidFill>
                  <a:schemeClr val="accent1">
                    <a:lumMod val="50000"/>
                  </a:schemeClr>
                </a:solidFill>
                <a:latin typeface="+mn-lt"/>
              </a:rPr>
              <a:t> </a:t>
            </a:r>
            <a:r>
              <a:rPr lang="en-US" sz="1800" dirty="0" err="1" smtClean="0">
                <a:solidFill>
                  <a:schemeClr val="accent1">
                    <a:lumMod val="50000"/>
                  </a:schemeClr>
                </a:solidFill>
                <a:latin typeface="+mn-lt"/>
              </a:rPr>
              <a:t>tabel</a:t>
            </a:r>
            <a:r>
              <a:rPr lang="en-US" sz="1800" dirty="0" smtClean="0">
                <a:solidFill>
                  <a:schemeClr val="accent1">
                    <a:lumMod val="50000"/>
                  </a:schemeClr>
                </a:solidFill>
                <a:latin typeface="+mn-lt"/>
              </a:rPr>
              <a:t> (file data) </a:t>
            </a:r>
            <a:endParaRPr lang="en-US" sz="1800" dirty="0">
              <a:solidFill>
                <a:schemeClr val="accent1">
                  <a:lumMod val="50000"/>
                </a:schemeClr>
              </a:solidFill>
              <a:latin typeface="+mn-lt"/>
            </a:endParaRPr>
          </a:p>
        </p:txBody>
      </p:sp>
      <p:sp>
        <p:nvSpPr>
          <p:cNvPr id="6" name="Title 5"/>
          <p:cNvSpPr>
            <a:spLocks noGrp="1"/>
          </p:cNvSpPr>
          <p:nvPr>
            <p:ph type="title"/>
          </p:nvPr>
        </p:nvSpPr>
        <p:spPr/>
        <p:txBody>
          <a:bodyPr>
            <a:normAutofit fontScale="90000"/>
          </a:bodyPr>
          <a:lstStyle/>
          <a:p>
            <a:r>
              <a:rPr lang="en-US" b="1" dirty="0" err="1"/>
              <a:t>Penerapan</a:t>
            </a:r>
            <a:r>
              <a:rPr lang="en-US" b="1" dirty="0"/>
              <a:t> Basis </a:t>
            </a:r>
            <a:r>
              <a:rPr lang="en-US" b="1" dirty="0" smtClean="0"/>
              <a:t>Data</a:t>
            </a:r>
            <a:r>
              <a:rPr lang="id-ID" b="1" dirty="0" smtClean="0"/>
              <a:t/>
            </a:r>
            <a:br>
              <a:rPr lang="id-ID" b="1" dirty="0" smtClean="0"/>
            </a:br>
            <a:r>
              <a:rPr lang="en-US" sz="3600" b="1" dirty="0" err="1">
                <a:solidFill>
                  <a:srgbClr val="FF0000"/>
                </a:solidFill>
              </a:rPr>
              <a:t>Transformasi</a:t>
            </a:r>
            <a:r>
              <a:rPr lang="en-US" sz="3600" b="1" dirty="0">
                <a:solidFill>
                  <a:srgbClr val="FF0000"/>
                </a:solidFill>
              </a:rPr>
              <a:t> </a:t>
            </a:r>
            <a:r>
              <a:rPr lang="en-US" sz="3600" b="1" dirty="0" err="1">
                <a:solidFill>
                  <a:srgbClr val="FF0000"/>
                </a:solidFill>
              </a:rPr>
              <a:t>himpunan</a:t>
            </a:r>
            <a:r>
              <a:rPr lang="en-US" sz="3600" b="1" dirty="0">
                <a:solidFill>
                  <a:srgbClr val="FF0000"/>
                </a:solidFill>
              </a:rPr>
              <a:t> </a:t>
            </a:r>
            <a:r>
              <a:rPr lang="en-US" sz="3600" b="1" dirty="0" err="1">
                <a:solidFill>
                  <a:srgbClr val="FF0000"/>
                </a:solidFill>
              </a:rPr>
              <a:t>entitas</a:t>
            </a:r>
            <a:r>
              <a:rPr lang="en-US" sz="3600" b="1" dirty="0">
                <a:solidFill>
                  <a:srgbClr val="FF0000"/>
                </a:solidFill>
              </a:rPr>
              <a:t> </a:t>
            </a:r>
            <a:r>
              <a:rPr lang="en-US" sz="3600" b="1" dirty="0" err="1">
                <a:solidFill>
                  <a:srgbClr val="FF0000"/>
                </a:solidFill>
              </a:rPr>
              <a:t>ke</a:t>
            </a:r>
            <a:r>
              <a:rPr lang="en-US" sz="3600" b="1" dirty="0">
                <a:solidFill>
                  <a:srgbClr val="FF0000"/>
                </a:solidFill>
              </a:rPr>
              <a:t> basis data </a:t>
            </a:r>
            <a:r>
              <a:rPr lang="en-US" sz="3600" b="1" dirty="0" err="1">
                <a:solidFill>
                  <a:srgbClr val="FF0000"/>
                </a:solidFill>
              </a:rPr>
              <a:t>fisik</a:t>
            </a:r>
            <a:r>
              <a:rPr lang="en-US" sz="4900" b="1" dirty="0">
                <a:solidFill>
                  <a:srgbClr val="FF0000"/>
                </a:solidFill>
              </a:rPr>
              <a:t> </a:t>
            </a:r>
            <a:endParaRPr lang="id-ID" sz="3600" dirty="0"/>
          </a:p>
        </p:txBody>
      </p:sp>
    </p:spTree>
    <p:extLst>
      <p:ext uri="{BB962C8B-B14F-4D97-AF65-F5344CB8AC3E}">
        <p14:creationId xmlns:p14="http://schemas.microsoft.com/office/powerpoint/2010/main" val="2496360532"/>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4942</TotalTime>
  <Words>5991</Words>
  <Application>Microsoft Office PowerPoint</Application>
  <PresentationFormat>On-screen Show (4:3)</PresentationFormat>
  <Paragraphs>1175</Paragraphs>
  <Slides>126</Slides>
  <Notes>37</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3</vt:i4>
      </vt:variant>
      <vt:variant>
        <vt:lpstr>Slide Titles</vt:lpstr>
      </vt:variant>
      <vt:variant>
        <vt:i4>126</vt:i4>
      </vt:variant>
    </vt:vector>
  </HeadingPairs>
  <TitlesOfParts>
    <vt:vector size="145" baseType="lpstr">
      <vt:lpstr>Arial Unicode MS</vt:lpstr>
      <vt:lpstr>Adobe Heiti Std R</vt:lpstr>
      <vt:lpstr>Agency FB</vt:lpstr>
      <vt:lpstr>Arial</vt:lpstr>
      <vt:lpstr>Arial Narrow</vt:lpstr>
      <vt:lpstr>Book Antiqua</vt:lpstr>
      <vt:lpstr>Calibri</vt:lpstr>
      <vt:lpstr>Calibri Light</vt:lpstr>
      <vt:lpstr>Courier New</vt:lpstr>
      <vt:lpstr>Rockwell</vt:lpstr>
      <vt:lpstr>Segoe UI Semilight</vt:lpstr>
      <vt:lpstr>Times New Roman</vt:lpstr>
      <vt:lpstr>Trebuchet MS</vt:lpstr>
      <vt:lpstr>Verdana</vt:lpstr>
      <vt:lpstr>Wingdings</vt:lpstr>
      <vt:lpstr>Office Theme</vt:lpstr>
      <vt:lpstr>Document</vt:lpstr>
      <vt:lpstr>Image</vt:lpstr>
      <vt:lpstr>Bitmap Image</vt:lpstr>
      <vt:lpstr>PENGELOLAAN BASIS DATA 01. Pendahuluan </vt:lpstr>
      <vt:lpstr>Pokok Bahasan</vt:lpstr>
      <vt:lpstr>Pokok Bahasan (Revisi)</vt:lpstr>
      <vt:lpstr>Penjelasan Pokok Bahasan (Revisi)</vt:lpstr>
      <vt:lpstr>Penjelasan Pokok Bahasan (Revisi)</vt:lpstr>
      <vt:lpstr>Penjelasan Pokok Bahasan (Revisi)</vt:lpstr>
      <vt:lpstr>01. Pengelolaan BasisData</vt:lpstr>
      <vt:lpstr>1) Pendahuluan Sistem Basis Data</vt:lpstr>
      <vt:lpstr>Data Vs Informasi</vt:lpstr>
      <vt:lpstr>Data - Informasi</vt:lpstr>
      <vt:lpstr>Data</vt:lpstr>
      <vt:lpstr>Informasi</vt:lpstr>
      <vt:lpstr>Data menjadi Informasi</vt:lpstr>
      <vt:lpstr>BasisData</vt:lpstr>
      <vt:lpstr>BasisData</vt:lpstr>
      <vt:lpstr>BasisData</vt:lpstr>
      <vt:lpstr>Basisdata</vt:lpstr>
      <vt:lpstr>BasisData</vt:lpstr>
      <vt:lpstr>Pemanfaatan BasisData</vt:lpstr>
      <vt:lpstr>Sistem BasisData</vt:lpstr>
      <vt:lpstr>PowerPoint Presentation</vt:lpstr>
      <vt:lpstr>PowerPoint Presentation</vt:lpstr>
      <vt:lpstr>PowerPoint Presentation</vt:lpstr>
      <vt:lpstr>PowerPoint Presentation</vt:lpstr>
      <vt:lpstr>STRUKTUR TABLE</vt:lpstr>
      <vt:lpstr>BasisData Relasi</vt:lpstr>
      <vt:lpstr>PowerPoint Presentation</vt:lpstr>
      <vt:lpstr>DATA PADA SEBUAH OBJECT</vt:lpstr>
      <vt:lpstr>Alur Sistem BasisData</vt:lpstr>
      <vt:lpstr>Logika BasisData pada Pemrograman Web</vt:lpstr>
      <vt:lpstr>PowerPoint Presentation</vt:lpstr>
      <vt:lpstr>PowerPoint Presentation</vt:lpstr>
      <vt:lpstr>PowerPoint Presentation</vt:lpstr>
      <vt:lpstr>2) RDBMS &amp; SQL </vt:lpstr>
      <vt:lpstr>PowerPoint Presentation</vt:lpstr>
      <vt:lpstr>PowerPoint Presentation</vt:lpstr>
      <vt:lpstr>PowerPoint Presentation</vt:lpstr>
      <vt:lpstr>BasisData Relasi</vt:lpstr>
      <vt:lpstr>BasisData Relasi</vt:lpstr>
      <vt:lpstr>BasisData Relasi</vt:lpstr>
      <vt:lpstr>PowerPoint Presentation</vt:lpstr>
      <vt:lpstr>PowerPoint Presentation</vt:lpstr>
      <vt:lpstr>PowerPoint Presentation</vt:lpstr>
      <vt:lpstr>PowerPoint Presentation</vt:lpstr>
      <vt:lpstr>PowerPoint Presentation</vt:lpstr>
      <vt:lpstr>RDBMS a) ERD – Mengapa dibutuhkan?</vt:lpstr>
      <vt:lpstr>PowerPoint Presentation</vt:lpstr>
      <vt:lpstr>PowerPoint Presentation</vt:lpstr>
      <vt:lpstr>PowerPoint Presentation</vt:lpstr>
      <vt:lpstr>PowerPoint Presentation</vt:lpstr>
      <vt:lpstr>PowerPoint Presentation</vt:lpstr>
      <vt:lpstr>PowerPoint Presentation</vt:lpstr>
      <vt:lpstr>Bentuk Normal Tahap Pertama  (1st Normal Form / 1NF)</vt:lpstr>
      <vt:lpstr>Contoh 1</vt:lpstr>
      <vt:lpstr>Contoh 1</vt:lpstr>
      <vt:lpstr>Contoh 2 (composite)</vt:lpstr>
      <vt:lpstr>Bentuk Normal Tahap Kedua (2nd Normal Form)</vt:lpstr>
      <vt:lpstr>Contoh</vt:lpstr>
      <vt:lpstr>Contoh</vt:lpstr>
      <vt:lpstr>Bentuk Normal Tahap Ketiga (3rd Normal Form /3NF) </vt:lpstr>
      <vt:lpstr>Contoh</vt:lpstr>
      <vt:lpstr>Boyce-Code Normal Form (BCNF)</vt:lpstr>
      <vt:lpstr>PowerPoint Presentation</vt:lpstr>
      <vt:lpstr>PowerPoint Presentation</vt:lpstr>
      <vt:lpstr>PowerPoint Presentation</vt:lpstr>
      <vt:lpstr>RDBMS  a) model Entity-Relationship</vt:lpstr>
      <vt:lpstr>RDBMS  a) Atribut Entity-Relationship</vt:lpstr>
      <vt:lpstr>RDBMS  a) Atribut Entity-Relationship</vt:lpstr>
      <vt:lpstr>RDBMS  a) Derajat Entity-Relationship</vt:lpstr>
      <vt:lpstr>RDBMS  a) ERD (Entity Relationship Diagram)</vt:lpstr>
      <vt:lpstr>RDBMS a) ERD – one to one</vt:lpstr>
      <vt:lpstr>RDBMS a) ERD – one to many</vt:lpstr>
      <vt:lpstr>RDBMS a) ERD – many to many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ER-D lengkap dengan atribut (primary key &amp; atribut deskriptif) </vt:lpstr>
      <vt:lpstr>PowerPoint Presentation</vt:lpstr>
      <vt:lpstr>Studi Kasus-Poliklinik</vt:lpstr>
      <vt:lpstr>Studi Kasus-Poliklinik</vt:lpstr>
      <vt:lpstr>ERD-Poliklinik</vt:lpstr>
      <vt:lpstr>RDBMS a) ERD – Alur menentukan relasi tabel</vt:lpstr>
      <vt:lpstr>RDBMS a) ERD – Studi Kasus 1</vt:lpstr>
      <vt:lpstr>RDBMS a) ERD – Studi Kasus 1 (proses 1)</vt:lpstr>
      <vt:lpstr>RDBMS a) ERD – Studi Kasus 1 (proses 2)</vt:lpstr>
      <vt:lpstr>RDBMS a) ERD – Studi Kasus 1 (proses 3)</vt:lpstr>
      <vt:lpstr>RDBMS a) ERD – Studi Kasus 2</vt:lpstr>
      <vt:lpstr>RDBMS a) ERD – Studi Kasus 3</vt:lpstr>
      <vt:lpstr>RDBMS a) ERD – Studi Kasus 4</vt:lpstr>
      <vt:lpstr>RDBMS a) ERD – Studi Kasus 5</vt:lpstr>
      <vt:lpstr>RDBMS a) ERD – Studi Kasus 6</vt:lpstr>
      <vt:lpstr>Penerapan Basis Data Transformasi himpunan entitas ke basis data fisik </vt:lpstr>
      <vt:lpstr>Penerapan Basis Data Transformasi himpunan entitas ke basis data fisik </vt:lpstr>
      <vt:lpstr>Penerapan Basis Data Transformasi himpunan entitas ke basis data fisik </vt:lpstr>
      <vt:lpstr>Penerapan Basis Data Transformasi relasi satu ke satu ke basis data fisik </vt:lpstr>
      <vt:lpstr>Penerapan Basis Data Transformasi relasi satu kebanyak kebasis data fisik</vt:lpstr>
      <vt:lpstr>Penerapan Basis Data  Transformasi relasi banyak ke banyak ke basis data fisik</vt:lpstr>
      <vt:lpstr>SQL - Structured Language Query </vt:lpstr>
      <vt:lpstr>SQL b) DDL DML</vt:lpstr>
      <vt:lpstr>SQL b) DDL</vt:lpstr>
      <vt:lpstr>SQL b) DDL Script – buat database</vt:lpstr>
      <vt:lpstr>SQL b) DDL Script – buat tabel</vt:lpstr>
      <vt:lpstr>SQL c) DML</vt:lpstr>
      <vt:lpstr>SQL c) DML Script – Create</vt:lpstr>
      <vt:lpstr>SQL c) DML Script – Read</vt:lpstr>
      <vt:lpstr>SQL c) DML Script – Read (count)</vt:lpstr>
      <vt:lpstr>SQL c) DML Script – Read (count)</vt:lpstr>
      <vt:lpstr>SQL c) DML Script – Read (count)</vt:lpstr>
      <vt:lpstr>SQL c) DML Script – Update</vt:lpstr>
      <vt:lpstr>SQL c) DML Script – Delete</vt:lpstr>
      <vt:lpstr>8) Proyek Akhir</vt:lpstr>
      <vt:lpstr>Proyek Akhir</vt:lpstr>
      <vt:lpstr>9) Kebutuhan Software</vt:lpstr>
      <vt:lpstr>Kebutuhan Software</vt:lpstr>
      <vt:lpstr>10) Contact</vt:lpstr>
      <vt:lpstr>Contact</vt:lpstr>
      <vt:lpstr>11) Referensi</vt:lpstr>
      <vt:lpstr>Referensi (1)</vt:lpstr>
      <vt:lpstr>Referensi (2)</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2586</cp:revision>
  <dcterms:created xsi:type="dcterms:W3CDTF">2016-09-02T03:38:50Z</dcterms:created>
  <dcterms:modified xsi:type="dcterms:W3CDTF">2019-02-18T06:13:54Z</dcterms:modified>
</cp:coreProperties>
</file>